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  <p:sldMasterId id="2147483769" r:id="rId2"/>
  </p:sldMasterIdLst>
  <p:notesMasterIdLst>
    <p:notesMasterId r:id="rId39"/>
  </p:notesMasterIdLst>
  <p:handoutMasterIdLst>
    <p:handoutMasterId r:id="rId40"/>
  </p:handoutMasterIdLst>
  <p:sldIdLst>
    <p:sldId id="276" r:id="rId3"/>
    <p:sldId id="368" r:id="rId4"/>
    <p:sldId id="349" r:id="rId5"/>
    <p:sldId id="350" r:id="rId6"/>
    <p:sldId id="361" r:id="rId7"/>
    <p:sldId id="351" r:id="rId8"/>
    <p:sldId id="352" r:id="rId9"/>
    <p:sldId id="353" r:id="rId10"/>
    <p:sldId id="362" r:id="rId11"/>
    <p:sldId id="338" r:id="rId12"/>
    <p:sldId id="356" r:id="rId13"/>
    <p:sldId id="357" r:id="rId14"/>
    <p:sldId id="330" r:id="rId15"/>
    <p:sldId id="367" r:id="rId16"/>
    <p:sldId id="307" r:id="rId17"/>
    <p:sldId id="308" r:id="rId18"/>
    <p:sldId id="333" r:id="rId19"/>
    <p:sldId id="342" r:id="rId20"/>
    <p:sldId id="343" r:id="rId21"/>
    <p:sldId id="332" r:id="rId22"/>
    <p:sldId id="317" r:id="rId23"/>
    <p:sldId id="318" r:id="rId24"/>
    <p:sldId id="344" r:id="rId25"/>
    <p:sldId id="345" r:id="rId26"/>
    <p:sldId id="346" r:id="rId27"/>
    <p:sldId id="326" r:id="rId28"/>
    <p:sldId id="336" r:id="rId29"/>
    <p:sldId id="347" r:id="rId30"/>
    <p:sldId id="348" r:id="rId31"/>
    <p:sldId id="369" r:id="rId32"/>
    <p:sldId id="358" r:id="rId33"/>
    <p:sldId id="359" r:id="rId34"/>
    <p:sldId id="334" r:id="rId35"/>
    <p:sldId id="360" r:id="rId36"/>
    <p:sldId id="335" r:id="rId37"/>
    <p:sldId id="374" r:id="rId3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49199" autoAdjust="0"/>
  </p:normalViewPr>
  <p:slideViewPr>
    <p:cSldViewPr>
      <p:cViewPr varScale="1">
        <p:scale>
          <a:sx n="113" d="100"/>
          <a:sy n="113" d="100"/>
        </p:scale>
        <p:origin x="12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1152" y="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Marc%20Folders\ASPE\Truven%20Project%202014-2016\Judy%20and%20Marc%20Paper\Cohen_Feder_Tables_run919_05_31_2016_FIXAL_EXTERNAL_TABLES3and4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13792146174037"/>
          <c:y val="5.4179157575182615E-2"/>
          <c:w val="0.83563130930749041"/>
          <c:h val="0.765469357745944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5B9BD5"/>
            </a:solidFill>
            <a:ln w="2536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25360">
                <a:noFill/>
              </a:ln>
            </c:spPr>
          </c:dPt>
          <c:dLbls>
            <c:spPr>
              <a:noFill/>
              <a:ln w="2536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Lifetime Expected            Costs: All</c:v>
                </c:pt>
                <c:pt idx="1">
                  <c:v>Lifetime Expected            Costs: Males</c:v>
                </c:pt>
                <c:pt idx="2">
                  <c:v>Lifetime Expected            Costs: Females</c:v>
                </c:pt>
              </c:strCache>
            </c:strRef>
          </c:cat>
          <c:val>
            <c:numRef>
              <c:f>Sheet1!$B$2:$B$4</c:f>
              <c:numCache>
                <c:formatCode>"$"#,##0</c:formatCode>
                <c:ptCount val="3"/>
                <c:pt idx="0">
                  <c:v>138000</c:v>
                </c:pt>
                <c:pt idx="1">
                  <c:v>91100</c:v>
                </c:pt>
                <c:pt idx="2">
                  <c:v>182000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1942096"/>
        <c:axId val="221942488"/>
      </c:barChart>
      <c:catAx>
        <c:axId val="22194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885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/>
            </a:pPr>
            <a:endParaRPr lang="en-US"/>
          </a:p>
        </c:txPr>
        <c:crossAx val="221942488"/>
        <c:crosses val="autoZero"/>
        <c:auto val="1"/>
        <c:lblAlgn val="ctr"/>
        <c:lblOffset val="100"/>
        <c:noMultiLvlLbl val="0"/>
      </c:catAx>
      <c:valAx>
        <c:axId val="221942488"/>
        <c:scaling>
          <c:orientation val="minMax"/>
        </c:scaling>
        <c:delete val="0"/>
        <c:axPos val="l"/>
        <c:numFmt formatCode="&quot;$&quot;#,##0" sourceLinked="1"/>
        <c:majorTickMark val="none"/>
        <c:minorTickMark val="none"/>
        <c:tickLblPos val="nextTo"/>
        <c:spPr>
          <a:ln w="6340"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1942096"/>
        <c:crosses val="autoZero"/>
        <c:crossBetween val="between"/>
        <c:majorUnit val="40000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359263321856501"/>
          <c:y val="4.3853680346841901E-2"/>
          <c:w val="0.70410933481799598"/>
          <c:h val="0.865366447771150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'[Cohen_Feder_Tables_run919_05_31_2016_FIXAL_EXTERNAL_TABLES3and4.xlsx]f3new tabs marcjudy SUM'!$A$3</c:f>
              <c:strCache>
                <c:ptCount val="1"/>
                <c:pt idx="0">
                  <c:v>Family</c:v>
                </c:pt>
              </c:strCache>
            </c:strRef>
          </c:tx>
          <c:invertIfNegative val="0"/>
          <c:cat>
            <c:strRef>
              <c:f>'[Cohen_Feder_Tables_run919_05_31_2016_FIXAL_EXTERNAL_TABLES3and4.xlsx]f3new tabs marcjudy SUM'!$B$2:$D$2</c:f>
              <c:strCache>
                <c:ptCount val="3"/>
                <c:pt idx="0">
                  <c:v>Baseline</c:v>
                </c:pt>
                <c:pt idx="1">
                  <c:v>Income-related Waiting Period</c:v>
                </c:pt>
                <c:pt idx="2">
                  <c:v>Fixed Waiting Period</c:v>
                </c:pt>
              </c:strCache>
            </c:strRef>
          </c:cat>
          <c:val>
            <c:numRef>
              <c:f>'[Cohen_Feder_Tables_run919_05_31_2016_FIXAL_EXTERNAL_TABLES3and4.xlsx]f3new tabs marcjudy SUM'!$B$3:$D$3</c:f>
              <c:numCache>
                <c:formatCode>General</c:formatCode>
                <c:ptCount val="3"/>
                <c:pt idx="0">
                  <c:v>120174.94</c:v>
                </c:pt>
                <c:pt idx="1">
                  <c:v>101906.85</c:v>
                </c:pt>
                <c:pt idx="2">
                  <c:v>99807.31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AD-464A-A87E-4C28090402B6}"/>
            </c:ext>
          </c:extLst>
        </c:ser>
        <c:ser>
          <c:idx val="1"/>
          <c:order val="1"/>
          <c:tx>
            <c:strRef>
              <c:f>'[Cohen_Feder_Tables_run919_05_31_2016_FIXAL_EXTERNAL_TABLES3and4.xlsx]f3new tabs marcjudy SUM'!$A$4</c:f>
              <c:strCache>
                <c:ptCount val="1"/>
                <c:pt idx="0">
                  <c:v>Medicaid</c:v>
                </c:pt>
              </c:strCache>
            </c:strRef>
          </c:tx>
          <c:invertIfNegative val="0"/>
          <c:cat>
            <c:strRef>
              <c:f>'[Cohen_Feder_Tables_run919_05_31_2016_FIXAL_EXTERNAL_TABLES3and4.xlsx]f3new tabs marcjudy SUM'!$B$2:$D$2</c:f>
              <c:strCache>
                <c:ptCount val="3"/>
                <c:pt idx="0">
                  <c:v>Baseline</c:v>
                </c:pt>
                <c:pt idx="1">
                  <c:v>Income-related Waiting Period</c:v>
                </c:pt>
                <c:pt idx="2">
                  <c:v>Fixed Waiting Period</c:v>
                </c:pt>
              </c:strCache>
            </c:strRef>
          </c:cat>
          <c:val>
            <c:numRef>
              <c:f>'[Cohen_Feder_Tables_run919_05_31_2016_FIXAL_EXTERNAL_TABLES3and4.xlsx]f3new tabs marcjudy SUM'!$B$4:$D$4</c:f>
              <c:numCache>
                <c:formatCode>General</c:formatCode>
                <c:ptCount val="3"/>
                <c:pt idx="0">
                  <c:v>64937.7</c:v>
                </c:pt>
                <c:pt idx="1">
                  <c:v>49364.960000000006</c:v>
                </c:pt>
                <c:pt idx="2">
                  <c:v>49760.82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AD-464A-A87E-4C28090402B6}"/>
            </c:ext>
          </c:extLst>
        </c:ser>
        <c:ser>
          <c:idx val="2"/>
          <c:order val="2"/>
          <c:tx>
            <c:strRef>
              <c:f>'[Cohen_Feder_Tables_run919_05_31_2016_FIXAL_EXTERNAL_TABLES3and4.xlsx]f3new tabs marcjudy SUM'!$A$5</c:f>
              <c:strCache>
                <c:ptCount val="1"/>
                <c:pt idx="0">
                  <c:v>Private insurance</c:v>
                </c:pt>
              </c:strCache>
            </c:strRef>
          </c:tx>
          <c:invertIfNegative val="0"/>
          <c:cat>
            <c:strRef>
              <c:f>'[Cohen_Feder_Tables_run919_05_31_2016_FIXAL_EXTERNAL_TABLES3and4.xlsx]f3new tabs marcjudy SUM'!$B$2:$D$2</c:f>
              <c:strCache>
                <c:ptCount val="3"/>
                <c:pt idx="0">
                  <c:v>Baseline</c:v>
                </c:pt>
                <c:pt idx="1">
                  <c:v>Income-related Waiting Period</c:v>
                </c:pt>
                <c:pt idx="2">
                  <c:v>Fixed Waiting Period</c:v>
                </c:pt>
              </c:strCache>
            </c:strRef>
          </c:cat>
          <c:val>
            <c:numRef>
              <c:f>'[Cohen_Feder_Tables_run919_05_31_2016_FIXAL_EXTERNAL_TABLES3and4.xlsx]f3new tabs marcjudy SUM'!$B$5:$D$5</c:f>
              <c:numCache>
                <c:formatCode>General</c:formatCode>
                <c:ptCount val="3"/>
                <c:pt idx="0">
                  <c:v>3958.95</c:v>
                </c:pt>
                <c:pt idx="1">
                  <c:v>3245.03</c:v>
                </c:pt>
                <c:pt idx="2">
                  <c:v>3121.66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1AD-464A-A87E-4C28090402B6}"/>
            </c:ext>
          </c:extLst>
        </c:ser>
        <c:ser>
          <c:idx val="3"/>
          <c:order val="3"/>
          <c:tx>
            <c:strRef>
              <c:f>'[Cohen_Feder_Tables_run919_05_31_2016_FIXAL_EXTERNAL_TABLES3and4.xlsx]f3new tabs marcjudy SUM'!$A$6</c:f>
              <c:strCache>
                <c:ptCount val="1"/>
                <c:pt idx="0">
                  <c:v>Newly financed services</c:v>
                </c:pt>
              </c:strCache>
            </c:strRef>
          </c:tx>
          <c:invertIfNegative val="0"/>
          <c:cat>
            <c:strRef>
              <c:f>'[Cohen_Feder_Tables_run919_05_31_2016_FIXAL_EXTERNAL_TABLES3and4.xlsx]f3new tabs marcjudy SUM'!$B$2:$D$2</c:f>
              <c:strCache>
                <c:ptCount val="3"/>
                <c:pt idx="0">
                  <c:v>Baseline</c:v>
                </c:pt>
                <c:pt idx="1">
                  <c:v>Income-related Waiting Period</c:v>
                </c:pt>
                <c:pt idx="2">
                  <c:v>Fixed Waiting Period</c:v>
                </c:pt>
              </c:strCache>
            </c:strRef>
          </c:cat>
          <c:val>
            <c:numRef>
              <c:f>'[Cohen_Feder_Tables_run919_05_31_2016_FIXAL_EXTERNAL_TABLES3and4.xlsx]f3new tabs marcjudy SUM'!$B$6:$D$6</c:f>
              <c:numCache>
                <c:formatCode>General</c:formatCode>
                <c:ptCount val="3"/>
                <c:pt idx="0">
                  <c:v>0</c:v>
                </c:pt>
                <c:pt idx="1">
                  <c:v>32389.39</c:v>
                </c:pt>
                <c:pt idx="2">
                  <c:v>34173.550000000003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1AD-464A-A87E-4C28090402B6}"/>
            </c:ext>
          </c:extLst>
        </c:ser>
        <c:ser>
          <c:idx val="4"/>
          <c:order val="4"/>
          <c:tx>
            <c:strRef>
              <c:f>'[Cohen_Feder_Tables_run919_05_31_2016_FIXAL_EXTERNAL_TABLES3and4.xlsx]f3new tabs marcjudy SUM'!$A$7</c:f>
              <c:strCache>
                <c:ptCount val="1"/>
                <c:pt idx="0">
                  <c:v>Additional services</c:v>
                </c:pt>
              </c:strCache>
            </c:strRef>
          </c:tx>
          <c:invertIfNegative val="0"/>
          <c:cat>
            <c:strRef>
              <c:f>'[Cohen_Feder_Tables_run919_05_31_2016_FIXAL_EXTERNAL_TABLES3and4.xlsx]f3new tabs marcjudy SUM'!$B$2:$D$2</c:f>
              <c:strCache>
                <c:ptCount val="3"/>
                <c:pt idx="0">
                  <c:v>Baseline</c:v>
                </c:pt>
                <c:pt idx="1">
                  <c:v>Income-related Waiting Period</c:v>
                </c:pt>
                <c:pt idx="2">
                  <c:v>Fixed Waiting Period</c:v>
                </c:pt>
              </c:strCache>
            </c:strRef>
          </c:cat>
          <c:val>
            <c:numRef>
              <c:f>'[Cohen_Feder_Tables_run919_05_31_2016_FIXAL_EXTERNAL_TABLES3and4.xlsx]f3new tabs marcjudy SUM'!$B$7:$D$7</c:f>
              <c:numCache>
                <c:formatCode>General</c:formatCode>
                <c:ptCount val="3"/>
                <c:pt idx="0">
                  <c:v>0</c:v>
                </c:pt>
                <c:pt idx="1">
                  <c:v>29092.58</c:v>
                </c:pt>
                <c:pt idx="2">
                  <c:v>30160.58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1AD-464A-A87E-4C28090402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0986776"/>
        <c:axId val="220979328"/>
      </c:barChart>
      <c:catAx>
        <c:axId val="220986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/>
            </a:pPr>
            <a:endParaRPr lang="en-US"/>
          </a:p>
        </c:txPr>
        <c:crossAx val="220979328"/>
        <c:crosses val="autoZero"/>
        <c:auto val="1"/>
        <c:lblAlgn val="ctr"/>
        <c:lblOffset val="100"/>
        <c:noMultiLvlLbl val="0"/>
      </c:catAx>
      <c:valAx>
        <c:axId val="220979328"/>
        <c:scaling>
          <c:orientation val="minMax"/>
          <c:max val="22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000" b="1"/>
                </a:pPr>
                <a:r>
                  <a:rPr lang="en-US" sz="1000" b="1"/>
                  <a:t>Sum of benefits from age 65 onward (2015$)</a:t>
                </a:r>
              </a:p>
            </c:rich>
          </c:tx>
          <c:layout>
            <c:manualLayout>
              <c:xMode val="edge"/>
              <c:yMode val="edge"/>
              <c:x val="1.68350168350168E-3"/>
              <c:y val="0.21561249179790001"/>
            </c:manualLayout>
          </c:layout>
          <c:overlay val="0"/>
        </c:title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20986776"/>
        <c:crosses val="autoZero"/>
        <c:crossBetween val="between"/>
        <c:majorUnit val="20000"/>
      </c:valAx>
    </c:plotArea>
    <c:legend>
      <c:legendPos val="r"/>
      <c:layout>
        <c:manualLayout>
          <c:xMode val="edge"/>
          <c:yMode val="edge"/>
          <c:x val="0.83827169331106299"/>
          <c:y val="0.27446447715311201"/>
          <c:w val="0.16172830668893701"/>
          <c:h val="0.48949794088952597"/>
        </c:manualLayout>
      </c:layout>
      <c:overlay val="0"/>
      <c:txPr>
        <a:bodyPr/>
        <a:lstStyle/>
        <a:p>
          <a:pPr>
            <a:defRPr sz="13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0.28283</cdr:x>
      <cdr:y>0.51563</cdr:y>
    </cdr:from>
    <cdr:to>
      <cdr:x>0.42565</cdr:x>
      <cdr:y>0.58128</cdr:y>
    </cdr:to>
    <cdr:cxnSp macro="">
      <cdr:nvCxnSpPr>
        <cdr:cNvPr id="4" name="Straight Arrow Connector 3"/>
        <cdr:cNvCxnSpPr/>
      </cdr:nvCxnSpPr>
      <cdr:spPr>
        <a:xfrm xmlns:a="http://schemas.openxmlformats.org/drawingml/2006/main">
          <a:off x="2133600" y="2514600"/>
          <a:ext cx="1077413" cy="32016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0.29293</cdr:x>
      <cdr:y>0.28125</cdr:y>
    </cdr:from>
    <cdr:to>
      <cdr:x>0.42674</cdr:x>
      <cdr:y>0.39822</cdr:y>
    </cdr:to>
    <cdr:cxnSp macro="">
      <cdr:nvCxnSpPr>
        <cdr:cNvPr id="6" name="Straight Arrow Connector 5"/>
        <cdr:cNvCxnSpPr/>
      </cdr:nvCxnSpPr>
      <cdr:spPr>
        <a:xfrm xmlns:a="http://schemas.openxmlformats.org/drawingml/2006/main">
          <a:off x="2209800" y="1371600"/>
          <a:ext cx="1009436" cy="57043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0.28814</cdr:x>
      <cdr:y>0.56793</cdr:y>
    </cdr:from>
    <cdr:to>
      <cdr:x>0.41414</cdr:x>
      <cdr:y>0.85075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283452" y="2899510"/>
          <a:ext cx="998525" cy="14438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500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15% reduction in family out-of-pocket costs</a:t>
          </a:r>
        </a:p>
      </cdr:txBody>
    </cdr:sp>
  </cdr:relSizeAnchor>
  <cdr:relSizeAnchor xmlns:cdr="http://schemas.openxmlformats.org/drawingml/2006/chartDrawing">
    <cdr:from>
      <cdr:x>0.28373</cdr:x>
      <cdr:y>0.32836</cdr:y>
    </cdr:from>
    <cdr:to>
      <cdr:x>0.40456</cdr:x>
      <cdr:y>0.53731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248504" y="1676400"/>
          <a:ext cx="957553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23% reduction in Medicaid</a:t>
          </a:r>
        </a:p>
      </cdr:txBody>
    </cdr:sp>
  </cdr:relSizeAnchor>
  <cdr:relSizeAnchor xmlns:cdr="http://schemas.openxmlformats.org/drawingml/2006/chartDrawing">
    <cdr:from>
      <cdr:x>0.35593</cdr:x>
      <cdr:y>0.10087</cdr:y>
    </cdr:from>
    <cdr:to>
      <cdr:x>0.40398</cdr:x>
      <cdr:y>0.10239</cdr:y>
    </cdr:to>
    <cdr:cxnSp macro="">
      <cdr:nvCxnSpPr>
        <cdr:cNvPr id="12" name="Straight Arrow Connector 11"/>
        <cdr:cNvCxnSpPr/>
      </cdr:nvCxnSpPr>
      <cdr:spPr>
        <a:xfrm xmlns:a="http://schemas.openxmlformats.org/drawingml/2006/main">
          <a:off x="3200400" y="533400"/>
          <a:ext cx="432046" cy="803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0.13131</cdr:x>
      <cdr:y>0</cdr:y>
    </cdr:from>
    <cdr:to>
      <cdr:x>0.369</cdr:x>
      <cdr:y>0.15455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040605" y="0"/>
          <a:ext cx="1883646" cy="789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14%</a:t>
          </a:r>
          <a:r>
            <a:rPr lang="en-US" sz="1200" b="1" baseline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more is spent with the new program than would have been spent without it</a:t>
          </a:r>
          <a:endParaRPr lang="en-US" sz="1200" b="1" dirty="0">
            <a:solidFill>
              <a:sysClr val="windowText" lastClr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C1BFF665-A431-423A-8E99-46A6AC10A599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32B63D2D-29C9-4FD8-AA42-E975D4858A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68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81CC13FF-8D04-4BEC-B8D1-66B1A302CC68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9" tIns="48320" rIns="96639" bIns="483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62583AE9-5228-4641-AE46-DAC04049B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6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19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29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57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82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55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02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17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05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13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28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15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68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12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83AE9-5228-4641-AE46-DAC04049BDD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92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9981-E596-4269-BEC6-86A22878168F}" type="datetime1">
              <a:rPr lang="en-US" smtClean="0">
                <a:solidFill>
                  <a:prstClr val="black"/>
                </a:solidFill>
              </a:rPr>
              <a:t>12/31/2019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74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A4E8-3663-42A1-B112-1F430B686092}" type="datetime1">
              <a:rPr lang="en-US" smtClean="0">
                <a:solidFill>
                  <a:prstClr val="black"/>
                </a:solidFill>
              </a:rPr>
              <a:t>12/31/2019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2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A4A0-1BA1-4B61-A8E4-3B534DCC5E53}" type="datetime1">
              <a:rPr lang="en-US" smtClean="0"/>
              <a:t>12/31/2019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8B6F-5388-4D5C-89F8-A66C0E4696A9}" type="datetime1">
              <a:rPr lang="en-US" smtClean="0">
                <a:solidFill>
                  <a:prstClr val="black"/>
                </a:solidFill>
              </a:rPr>
              <a:pPr/>
              <a:t>12/31/2019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15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C399-D291-4145-AAD6-51BF980F562F}" type="datetime1">
              <a:rPr lang="en-US" smtClean="0">
                <a:solidFill>
                  <a:prstClr val="black"/>
                </a:solidFill>
              </a:rPr>
              <a:pPr/>
              <a:t>12/31/2019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2250" y="6480175"/>
            <a:ext cx="2133600" cy="365125"/>
          </a:xfrm>
        </p:spPr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65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DCED-310B-4DA4-A3F1-0C3265657BD8}" type="datetime1">
              <a:rPr lang="en-US" smtClean="0">
                <a:solidFill>
                  <a:prstClr val="black"/>
                </a:solidFill>
              </a:rPr>
              <a:pPr/>
              <a:t>12/31/2019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6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EC99-DA68-4658-8A59-C39952A9BF29}" type="datetime1">
              <a:rPr lang="en-US" smtClean="0">
                <a:solidFill>
                  <a:prstClr val="black"/>
                </a:solidFill>
              </a:rPr>
              <a:pPr/>
              <a:t>12/31/2019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23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1E41-3CBD-4BFA-928A-C14AF0B27C65}" type="datetime1">
              <a:rPr lang="en-US" smtClean="0">
                <a:solidFill>
                  <a:prstClr val="black"/>
                </a:solidFill>
              </a:rPr>
              <a:pPr/>
              <a:t>12/31/2019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62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48EB-F76C-4263-BA09-7E6A83EB2EDB}" type="datetime1">
              <a:rPr lang="en-US" smtClean="0">
                <a:solidFill>
                  <a:prstClr val="black"/>
                </a:solidFill>
              </a:rPr>
              <a:pPr/>
              <a:t>12/31/2019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456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99AD-9642-46D5-9210-5FCFB9FBB002}" type="datetime1">
              <a:rPr lang="en-US" smtClean="0">
                <a:solidFill>
                  <a:prstClr val="black"/>
                </a:solidFill>
              </a:rPr>
              <a:pPr/>
              <a:t>12/31/2019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59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14AF-F85A-496E-9D60-CB317C15A4C1}" type="datetime1">
              <a:rPr lang="en-US" smtClean="0">
                <a:solidFill>
                  <a:prstClr val="black"/>
                </a:solidFill>
              </a:rPr>
              <a:pPr/>
              <a:t>12/31/2019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3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47D6-8465-49F1-936B-ED8850B454E6}" type="datetime1">
              <a:rPr lang="en-US" smtClean="0">
                <a:solidFill>
                  <a:prstClr val="black"/>
                </a:solidFill>
              </a:rPr>
              <a:t>12/31/2019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04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FCB7-BF0A-47CD-9DE0-E3F0BBF6D6E2}" type="datetime1">
              <a:rPr lang="en-US" smtClean="0">
                <a:solidFill>
                  <a:prstClr val="black"/>
                </a:solidFill>
              </a:rPr>
              <a:pPr/>
              <a:t>12/31/2019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87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1150-4558-4008-8EEC-61CEA902E522}" type="datetime1">
              <a:rPr lang="en-US" smtClean="0">
                <a:solidFill>
                  <a:prstClr val="black"/>
                </a:solidFill>
              </a:rPr>
              <a:pPr/>
              <a:t>12/31/2019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69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CBB3-66E0-443C-963B-20FB69CBD2B0}" type="datetime1">
              <a:rPr lang="en-US" smtClean="0">
                <a:solidFill>
                  <a:prstClr val="black"/>
                </a:solidFill>
              </a:rPr>
              <a:pPr/>
              <a:t>12/31/2019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5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A7E0-2701-4EAE-A4E3-08A303AB9E33}" type="datetime1">
              <a:rPr lang="en-US" smtClean="0">
                <a:solidFill>
                  <a:prstClr val="black"/>
                </a:solidFill>
              </a:rPr>
              <a:t>12/31/2019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40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DA65-D246-47F8-A80B-41ED8C2173D8}" type="datetime1">
              <a:rPr lang="en-US" smtClean="0">
                <a:solidFill>
                  <a:prstClr val="black"/>
                </a:solidFill>
              </a:rPr>
              <a:t>12/31/2019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9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FA46-B8AA-4244-8ABC-6CE823498EA5}" type="datetime1">
              <a:rPr lang="en-US" smtClean="0">
                <a:solidFill>
                  <a:prstClr val="black"/>
                </a:solidFill>
              </a:rPr>
              <a:t>12/31/2019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7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FDD3-3F1F-4FDE-B88E-54515FADFA63}" type="datetime1">
              <a:rPr lang="en-US" smtClean="0">
                <a:solidFill>
                  <a:prstClr val="black"/>
                </a:solidFill>
              </a:rPr>
              <a:t>12/31/2019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53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0B6A-44E4-4359-BA71-36B0E287C0B5}" type="datetime1">
              <a:rPr lang="en-US" smtClean="0">
                <a:solidFill>
                  <a:prstClr val="black"/>
                </a:solidFill>
              </a:rPr>
              <a:t>12/31/2019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44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E64D-241B-4F52-879A-F135E308834C}" type="datetime1">
              <a:rPr lang="en-US" smtClean="0">
                <a:solidFill>
                  <a:prstClr val="black"/>
                </a:solidFill>
              </a:rPr>
              <a:t>12/31/2019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36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423B-6876-4A32-ABE5-2371D0767246}" type="datetime1">
              <a:rPr lang="en-US" smtClean="0">
                <a:solidFill>
                  <a:prstClr val="black"/>
                </a:solidFill>
              </a:rPr>
              <a:t>12/31/2019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1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91E344D-06A3-403A-8E83-5C8C38723065}" type="datetime1">
              <a:rPr lang="en-US" smtClean="0">
                <a:solidFill>
                  <a:prstClr val="black"/>
                </a:solidFill>
              </a:rPr>
              <a:t>12/31/2019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5654675"/>
            <a:ext cx="1905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6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5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235E04B-71FA-4953-8BA3-7FD7282543E8}" type="datetime1">
              <a:rPr lang="en-US" smtClean="0">
                <a:solidFill>
                  <a:prstClr val="black"/>
                </a:solidFill>
              </a:rPr>
              <a:pPr/>
              <a:t>12/31/2019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5654675"/>
            <a:ext cx="1905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5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asi.org/research/2019/designing-universal-family-care-state-based-social-insuranc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partisanpolicy.org/report/financing-long-term-services-and-supports/" TargetMode="External"/><Relationship Id="rId2" Type="http://schemas.openxmlformats.org/officeDocument/2006/relationships/hyperlink" Target="https://www.convergencepolicy.org/wp-content/uploads/2016/02/LTCFC-FINAL-REPORT-Feb-2016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eadingage.org/sites/default/files/Pathways_Report_February_2016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bipartisanpolicy.org/wp-content/uploads/2018/01/Public-Catastrophic-Insurance-Paper-for-Bipartisan-Policy-Center-1-25-2018.pdf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nsus.gov/hhds/www/income/data/historical/families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spe.hhs.gov/basic-report/long-term-services-and-supports-older-americans-risks-and-financing-research-brie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scanfoundation.org/sites/default/files/financing_long-term_care_chartpack_092016_final.ppt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thescanfoundation.org/sites/default/files/financing_long-term_care_chartpack_092016_final.pptx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affairs.org/doi/full/10.1377/hlthaff.2015.113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895600"/>
            <a:ext cx="6781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latin typeface="+mn-lt"/>
                <a:cs typeface="Calibri" panose="020F0502020204030204" pitchFamily="34" charset="0"/>
              </a:rPr>
              <a:t>A </a:t>
            </a:r>
            <a:r>
              <a:rPr lang="en-US" altLang="en-US" dirty="0" smtClean="0">
                <a:latin typeface="+mn-lt"/>
                <a:cs typeface="Calibri" panose="020F0502020204030204" pitchFamily="34" charset="0"/>
              </a:rPr>
              <a:t>New Public </a:t>
            </a:r>
            <a:r>
              <a:rPr lang="en-US" altLang="en-US" dirty="0">
                <a:latin typeface="+mn-lt"/>
                <a:cs typeface="Calibri" panose="020F0502020204030204" pitchFamily="34" charset="0"/>
              </a:rPr>
              <a:t>Private Partnership</a:t>
            </a:r>
            <a:r>
              <a:rPr lang="en-US" altLang="en-US" dirty="0" smtClean="0">
                <a:latin typeface="+mn-lt"/>
                <a:cs typeface="Calibri" panose="020F0502020204030204" pitchFamily="34" charset="0"/>
              </a:rPr>
              <a:t>:</a:t>
            </a:r>
          </a:p>
          <a:p>
            <a:pPr algn="ctr"/>
            <a:endParaRPr lang="en-US" altLang="en-US" dirty="0">
              <a:latin typeface="+mn-lt"/>
              <a:cs typeface="Calibri" panose="020F0502020204030204" pitchFamily="34" charset="0"/>
            </a:endParaRPr>
          </a:p>
          <a:p>
            <a:pPr algn="ctr"/>
            <a:r>
              <a:rPr lang="en-US" altLang="en-US" dirty="0" smtClean="0">
                <a:latin typeface="+mn-lt"/>
                <a:cs typeface="Calibri" panose="020F0502020204030204" pitchFamily="34" charset="0"/>
              </a:rPr>
              <a:t> </a:t>
            </a:r>
            <a:r>
              <a:rPr lang="en-US" altLang="en-US" dirty="0">
                <a:latin typeface="+mn-lt"/>
                <a:cs typeface="Calibri" panose="020F0502020204030204" pitchFamily="34" charset="0"/>
              </a:rPr>
              <a:t>Catastrophic Public and Front-End Private </a:t>
            </a:r>
            <a:r>
              <a:rPr lang="en-US" altLang="en-US" dirty="0" smtClean="0">
                <a:latin typeface="+mn-lt"/>
                <a:cs typeface="Calibri" panose="020F0502020204030204" pitchFamily="34" charset="0"/>
              </a:rPr>
              <a:t>Long Term Care Insurance</a:t>
            </a:r>
          </a:p>
          <a:p>
            <a:pPr algn="ctr"/>
            <a:endParaRPr lang="en-US" altLang="en-US" dirty="0">
              <a:latin typeface="+mn-lt"/>
              <a:cs typeface="Calibri" panose="020F0502020204030204" pitchFamily="34" charset="0"/>
            </a:endParaRPr>
          </a:p>
          <a:p>
            <a:pPr algn="ctr"/>
            <a:r>
              <a:rPr lang="en-US" dirty="0" smtClean="0">
                <a:latin typeface="+mn-lt"/>
              </a:rPr>
              <a:t>Forum </a:t>
            </a:r>
            <a:r>
              <a:rPr lang="en-US" dirty="0">
                <a:latin typeface="+mn-lt"/>
              </a:rPr>
              <a:t>on Long-Term Care </a:t>
            </a:r>
            <a:r>
              <a:rPr lang="en-US" dirty="0" smtClean="0">
                <a:latin typeface="+mn-lt"/>
              </a:rPr>
              <a:t>Financing</a:t>
            </a:r>
            <a:endParaRPr lang="en-US" dirty="0">
              <a:latin typeface="+mn-lt"/>
            </a:endParaRPr>
          </a:p>
          <a:p>
            <a:pPr algn="ctr"/>
            <a:r>
              <a:rPr lang="en-US" dirty="0" smtClean="0">
                <a:latin typeface="+mn-lt"/>
              </a:rPr>
              <a:t>McNamara Alumni Center – University of Minnesota </a:t>
            </a:r>
          </a:p>
          <a:p>
            <a:pPr algn="ctr"/>
            <a:endParaRPr lang="en-US" altLang="en-US" dirty="0" smtClean="0">
              <a:latin typeface="+mn-lt"/>
              <a:cs typeface="Calibri" panose="020F0502020204030204" pitchFamily="34" charset="0"/>
            </a:endParaRPr>
          </a:p>
          <a:p>
            <a:pPr algn="ctr"/>
            <a:r>
              <a:rPr lang="en-US" altLang="en-US" dirty="0" smtClean="0">
                <a:latin typeface="+mn-lt"/>
                <a:cs typeface="Calibri" panose="020F0502020204030204" pitchFamily="34" charset="0"/>
              </a:rPr>
              <a:t>By</a:t>
            </a:r>
          </a:p>
          <a:p>
            <a:pPr algn="ctr"/>
            <a:endParaRPr lang="en-US" altLang="en-US" dirty="0">
              <a:latin typeface="+mn-lt"/>
              <a:cs typeface="Calibri" panose="020F0502020204030204" pitchFamily="34" charset="0"/>
            </a:endParaRPr>
          </a:p>
          <a:p>
            <a:pPr algn="ctr"/>
            <a:r>
              <a:rPr lang="en-US" altLang="en-US" dirty="0" smtClean="0">
                <a:latin typeface="+mn-lt"/>
                <a:cs typeface="Calibri" panose="020F0502020204030204" pitchFamily="34" charset="0"/>
              </a:rPr>
              <a:t>Marc A. Cohen, Ph.D.</a:t>
            </a:r>
          </a:p>
          <a:p>
            <a:pPr algn="ctr"/>
            <a:r>
              <a:rPr lang="en-US" altLang="en-US" dirty="0" smtClean="0">
                <a:latin typeface="+mn-lt"/>
                <a:cs typeface="Calibri" panose="020F0502020204030204" pitchFamily="34" charset="0"/>
              </a:rPr>
              <a:t>January 7, </a:t>
            </a:r>
            <a:r>
              <a:rPr lang="en-US" altLang="en-US" dirty="0" smtClean="0">
                <a:latin typeface="+mn-lt"/>
                <a:cs typeface="Calibri" panose="020F0502020204030204" pitchFamily="34" charset="0"/>
              </a:rPr>
              <a:t>2020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096000"/>
            <a:ext cx="876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+mn-lt"/>
              </a:rPr>
              <a:t>Co-Director, LeadingAge LTSS Center @UMass Boston and Research Director, Center for Consumer Engagement in Health Innovation, Community Catalyst.</a:t>
            </a:r>
            <a:endParaRPr lang="en-US" sz="1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987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Autofit/>
          </a:bodyPr>
          <a:lstStyle/>
          <a:p>
            <a:r>
              <a:rPr lang="en-US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Reliance on Families alone is becoming more difficult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10600" cy="6096000"/>
          </a:xfrm>
        </p:spPr>
        <p:txBody>
          <a:bodyPr>
            <a:normAutofit/>
          </a:bodyPr>
          <a:lstStyle/>
          <a:p>
            <a:endParaRPr lang="en-US" altLang="en-US" sz="2000" dirty="0" smtClean="0"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900" dirty="0" smtClean="0"/>
              <a:t>Family caregivers currently provide 37 </a:t>
            </a:r>
            <a:r>
              <a:rPr lang="en-US" sz="1900" dirty="0"/>
              <a:t>billion </a:t>
            </a:r>
            <a:r>
              <a:rPr lang="en-US" sz="1900" dirty="0" smtClean="0"/>
              <a:t>hours of care at an economic  value about $470 billion</a:t>
            </a:r>
            <a:r>
              <a:rPr lang="en-US" sz="1900" baseline="30000" dirty="0" smtClean="0"/>
              <a:t>1</a:t>
            </a:r>
            <a:r>
              <a:rPr lang="en-US" sz="1900" dirty="0" smtClean="0"/>
              <a:t> </a:t>
            </a:r>
            <a:r>
              <a:rPr lang="en-US" sz="1900" dirty="0"/>
              <a:t>-- </a:t>
            </a:r>
            <a:r>
              <a:rPr lang="en-US" sz="1900" dirty="0" smtClean="0"/>
              <a:t>&gt; 6x </a:t>
            </a:r>
            <a:r>
              <a:rPr lang="en-US" sz="1900" dirty="0"/>
              <a:t>the amount </a:t>
            </a:r>
            <a:r>
              <a:rPr lang="en-US" sz="1900" dirty="0" smtClean="0"/>
              <a:t>paid by public payers.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900" dirty="0"/>
          </a:p>
          <a:p>
            <a:pPr>
              <a:spcBef>
                <a:spcPts val="0"/>
              </a:spcBef>
            </a:pPr>
            <a:r>
              <a:rPr lang="en-US" sz="1800" dirty="0"/>
              <a:t>By 2050, for every person 80 or older, there will be only three people of peak caregiving age compared to seven today. </a:t>
            </a:r>
          </a:p>
          <a:p>
            <a:pPr>
              <a:spcBef>
                <a:spcPts val="0"/>
              </a:spcBef>
            </a:pPr>
            <a:endParaRPr lang="en-US" sz="1900" dirty="0" smtClean="0"/>
          </a:p>
          <a:p>
            <a:pPr>
              <a:spcBef>
                <a:spcPts val="0"/>
              </a:spcBef>
            </a:pPr>
            <a:r>
              <a:rPr lang="en-US" sz="1900" dirty="0" smtClean="0"/>
              <a:t>The family caregiver network is experiencing unprecedented challenges due to:</a:t>
            </a:r>
          </a:p>
          <a:p>
            <a:pPr marL="0" indent="0">
              <a:spcBef>
                <a:spcPts val="0"/>
              </a:spcBef>
              <a:buNone/>
            </a:pPr>
            <a:endParaRPr lang="en-US" sz="190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500" dirty="0" smtClean="0"/>
              <a:t>Smaller </a:t>
            </a:r>
            <a:r>
              <a:rPr lang="en-US" sz="1500" dirty="0"/>
              <a:t>family </a:t>
            </a:r>
            <a:r>
              <a:rPr lang="en-US" sz="1500" dirty="0" smtClean="0"/>
              <a:t>size;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50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500" dirty="0" smtClean="0"/>
              <a:t>The increasing </a:t>
            </a:r>
            <a:r>
              <a:rPr lang="en-US" sz="1500" dirty="0"/>
              <a:t>employment mobility of </a:t>
            </a:r>
            <a:r>
              <a:rPr lang="en-US" sz="1500" dirty="0" smtClean="0"/>
              <a:t>children;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50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500" dirty="0" smtClean="0"/>
              <a:t>Strains </a:t>
            </a:r>
            <a:r>
              <a:rPr lang="en-US" sz="1500" dirty="0"/>
              <a:t>associated with </a:t>
            </a:r>
            <a:r>
              <a:rPr lang="en-US" sz="1500" dirty="0" smtClean="0"/>
              <a:t>“Sandwich Generation” are turning it into the “Panini Generation.”</a:t>
            </a:r>
          </a:p>
          <a:p>
            <a:pPr marL="457200" lvl="1" indent="0" defTabSz="457200">
              <a:spcBef>
                <a:spcPts val="0"/>
              </a:spcBef>
              <a:buNone/>
            </a:pPr>
            <a:endParaRPr lang="en-US" altLang="en-US" sz="1700" dirty="0" smtClean="0">
              <a:cs typeface="Calibri" panose="020F0502020204030204" pitchFamily="34" charset="0"/>
            </a:endParaRPr>
          </a:p>
          <a:p>
            <a:pPr defTabSz="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100" dirty="0" smtClean="0">
                <a:cs typeface="Calibri" panose="020F0502020204030204" pitchFamily="34" charset="0"/>
              </a:rPr>
              <a:t>Many elders currently have significant unmet need.</a:t>
            </a:r>
          </a:p>
          <a:p>
            <a:pPr marL="457200" lvl="1" indent="0" defTabSz="457200">
              <a:spcBef>
                <a:spcPts val="0"/>
              </a:spcBef>
              <a:buNone/>
            </a:pPr>
            <a:endParaRPr lang="en-US" altLang="en-US" sz="1700" dirty="0" smtClean="0">
              <a:cs typeface="Calibri" panose="020F0502020204030204" pitchFamily="34" charset="0"/>
            </a:endParaRPr>
          </a:p>
          <a:p>
            <a:pPr defTabSz="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100" dirty="0" smtClean="0">
                <a:cs typeface="Calibri" panose="020F0502020204030204" pitchFamily="34" charset="0"/>
              </a:rPr>
              <a:t> Number of people needing significant assistance will grow by 149% from 6.3 million to 15.7 million in fifty years.</a:t>
            </a:r>
          </a:p>
          <a:p>
            <a:pPr lvl="1" defTabSz="4572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en-US" sz="2200" dirty="0">
              <a:cs typeface="Calibri" panose="020F0502020204030204" pitchFamily="34" charset="0"/>
            </a:endParaRPr>
          </a:p>
          <a:p>
            <a:pPr lvl="1" defTabSz="457200">
              <a:buFont typeface="Wingdings" panose="05000000000000000000" pitchFamily="2" charset="2"/>
              <a:buChar char="Ø"/>
            </a:pPr>
            <a:endParaRPr lang="en-US" altLang="en-US" sz="2200" dirty="0"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465689"/>
            <a:ext cx="533400" cy="316111"/>
          </a:xfrm>
        </p:spPr>
        <p:txBody>
          <a:bodyPr/>
          <a:lstStyle/>
          <a:p>
            <a:pPr algn="l"/>
            <a:fld id="{8ED21966-C764-4C40-97C3-3CEDFB59A7F5}" type="slidenum">
              <a:rPr lang="en-US" smtClean="0">
                <a:solidFill>
                  <a:prstClr val="black"/>
                </a:solidFill>
              </a:rPr>
              <a:pPr algn="l"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6340475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>
                <a:latin typeface="+mn-lt"/>
              </a:rPr>
              <a:t>1</a:t>
            </a:r>
            <a:r>
              <a:rPr lang="en-US" sz="1400" dirty="0" smtClean="0">
                <a:latin typeface="+mn-lt"/>
              </a:rPr>
              <a:t> Also includes care to those less than age 65 with need</a:t>
            </a:r>
            <a:endParaRPr lang="en-US" sz="1400" baseline="30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89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475942"/>
            <a:ext cx="2133600" cy="365125"/>
          </a:xfrm>
        </p:spPr>
        <p:txBody>
          <a:bodyPr/>
          <a:lstStyle/>
          <a:p>
            <a:fld id="{147C1B20-DEF4-46E3-B77F-0FB6B8193D9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" y="1295400"/>
            <a:ext cx="9070291" cy="39100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5609961"/>
            <a:ext cx="62055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+mn-lt"/>
              </a:rPr>
              <a:t>Source:  </a:t>
            </a:r>
            <a:r>
              <a:rPr lang="en-US" sz="1300" dirty="0" err="1">
                <a:latin typeface="+mn-lt"/>
              </a:rPr>
              <a:t>Veghte</a:t>
            </a:r>
            <a:r>
              <a:rPr lang="en-US" sz="1300" dirty="0">
                <a:latin typeface="+mn-lt"/>
              </a:rPr>
              <a:t>, Cohen, Tell and Bradley.  “Designing a State-based Social Insurance Program for Long-Term Services and Supports.  Washington DC.  National Academy of Social Insurance.  2019</a:t>
            </a:r>
            <a:r>
              <a:rPr lang="en-US" sz="1300" dirty="0" smtClean="0">
                <a:latin typeface="+mn-lt"/>
              </a:rPr>
              <a:t>.</a:t>
            </a:r>
            <a:r>
              <a:rPr lang="en-US" sz="1300" dirty="0">
                <a:latin typeface="+mn-lt"/>
                <a:hlinkClick r:id="rId4"/>
              </a:rPr>
              <a:t> https://</a:t>
            </a:r>
            <a:r>
              <a:rPr lang="en-US" sz="1300" dirty="0" smtClean="0">
                <a:latin typeface="+mn-lt"/>
                <a:hlinkClick r:id="rId4"/>
              </a:rPr>
              <a:t>www.nasi.org/research/2019/designing-universal-family-care-state-based-social-insurance</a:t>
            </a:r>
            <a:endParaRPr lang="en-US" sz="13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57200"/>
            <a:ext cx="8262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Where does this leave us?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046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Fundamental LTSS financing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problem: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Absence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of an effective insurance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mechanism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distribution of risk makes LTSS perfectly suited to an insurance solution.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Many people will have no need and a small number will be have catastrophic expenses; 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It is difficult to predict where you might fall in the distribution of risk;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Even for the few who have the resources, savings does not make sense and it unreasonable to expect people to set aside money for this risk.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7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000" dirty="0" smtClean="0"/>
              <a:t>Philosophical Conflict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Agreement on reform strategy has been absent because of fundamental philosophical conflict. </a:t>
            </a: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hose who would limit public policy to the promotion of private insurance;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Those who regard public insurance as essential to the assurance of adequate, affordable protection.</a:t>
            </a:r>
          </a:p>
          <a:p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Number of groups -- Long-Term Care Financing Collaborative, LeadingAge, Bipartisan Policy Center -- have recently come together representing both points of view.</a:t>
            </a:r>
          </a:p>
          <a:p>
            <a:pPr marL="0" indent="0">
              <a:buNone/>
            </a:pPr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Leaning in direction of new public-private partnership that moves system away from </a:t>
            </a:r>
            <a:r>
              <a:rPr lang="en-US" altLang="en-US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welfare-basis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toward </a:t>
            </a:r>
            <a:r>
              <a:rPr lang="en-US" altLang="en-US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insurance-basis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	</a:t>
            </a:r>
            <a:b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59008"/>
            <a:ext cx="2133600" cy="365125"/>
          </a:xfrm>
        </p:spPr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5504901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Sources:  </a:t>
            </a:r>
            <a:r>
              <a:rPr lang="en-US" sz="1400" dirty="0">
                <a:latin typeface="+mn-lt"/>
                <a:hlinkClick r:id="rId2"/>
              </a:rPr>
              <a:t>https://</a:t>
            </a:r>
            <a:r>
              <a:rPr lang="en-US" sz="1400" dirty="0" smtClean="0">
                <a:latin typeface="+mn-lt"/>
                <a:hlinkClick r:id="rId2"/>
              </a:rPr>
              <a:t>www.convergencepolicy.org/wp-content/uploads/2016/02/LTCFC-FINAL-REPORT-Feb-2016.pdf</a:t>
            </a:r>
            <a:r>
              <a:rPr lang="en-US" sz="1400" dirty="0" smtClean="0">
                <a:latin typeface="+mn-lt"/>
              </a:rPr>
              <a:t>; </a:t>
            </a:r>
            <a:r>
              <a:rPr lang="en-US" sz="1400" dirty="0">
                <a:latin typeface="+mn-lt"/>
                <a:hlinkClick r:id="rId3"/>
              </a:rPr>
              <a:t>https://bipartisanpolicy.org/report/financing-long-term-services-and-supports</a:t>
            </a:r>
            <a:r>
              <a:rPr lang="en-US" sz="1400" dirty="0" smtClean="0">
                <a:latin typeface="+mn-lt"/>
                <a:hlinkClick r:id="rId3"/>
              </a:rPr>
              <a:t>/</a:t>
            </a:r>
            <a:r>
              <a:rPr lang="en-US" sz="1400" dirty="0" smtClean="0">
                <a:latin typeface="+mn-lt"/>
              </a:rPr>
              <a:t>; </a:t>
            </a:r>
            <a:r>
              <a:rPr lang="en-US" sz="1400" dirty="0">
                <a:latin typeface="+mn-lt"/>
                <a:hlinkClick r:id="rId4"/>
              </a:rPr>
              <a:t>https://www.leadingage.org/sites/default/files/Pathways_Report_February_2016.pdf</a:t>
            </a:r>
            <a:r>
              <a:rPr lang="en-US" sz="1400" dirty="0" smtClean="0">
                <a:latin typeface="+mn-lt"/>
              </a:rPr>
              <a:t> 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138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295399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A New Public-Private Partnership: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Catastrophic </a:t>
            </a:r>
            <a:r>
              <a:rPr lang="en-US" sz="2800" b="1" dirty="0"/>
              <a:t>Public and Front-End Private LTC Insurance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24000"/>
            <a:ext cx="8991600" cy="4495800"/>
          </a:xfrm>
        </p:spPr>
        <p:txBody>
          <a:bodyPr>
            <a:no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Marc </a:t>
            </a:r>
            <a:r>
              <a:rPr lang="en-US" sz="2000" dirty="0"/>
              <a:t>Cohen, Ph.D.</a:t>
            </a:r>
            <a:r>
              <a:rPr lang="en-US" sz="2000" baseline="30000" dirty="0"/>
              <a:t>1</a:t>
            </a:r>
            <a:endParaRPr lang="en-US" sz="2000" dirty="0"/>
          </a:p>
          <a:p>
            <a:r>
              <a:rPr lang="en-US" sz="2000" dirty="0"/>
              <a:t>Judith </a:t>
            </a:r>
            <a:r>
              <a:rPr lang="en-US" sz="2000" dirty="0" err="1"/>
              <a:t>Feder</a:t>
            </a:r>
            <a:r>
              <a:rPr lang="en-US" sz="2000" dirty="0"/>
              <a:t>, Ph.D.</a:t>
            </a:r>
            <a:r>
              <a:rPr lang="en-US" sz="2000" baseline="30000" dirty="0"/>
              <a:t>2</a:t>
            </a:r>
            <a:endParaRPr lang="en-US" sz="2000" dirty="0"/>
          </a:p>
          <a:p>
            <a:r>
              <a:rPr lang="en-US" sz="2000" dirty="0"/>
              <a:t>Melissa Favreault, Ph.D.</a:t>
            </a:r>
            <a:r>
              <a:rPr lang="en-US" sz="2000" baseline="30000" dirty="0"/>
              <a:t>3</a:t>
            </a:r>
            <a:endParaRPr lang="en-US" sz="2000" dirty="0"/>
          </a:p>
          <a:p>
            <a:endParaRPr lang="en-US" sz="1500" b="1" dirty="0"/>
          </a:p>
          <a:p>
            <a:r>
              <a:rPr lang="en-US" sz="1500" b="1" dirty="0"/>
              <a:t> </a:t>
            </a:r>
            <a:endParaRPr lang="en-US" sz="1500" dirty="0"/>
          </a:p>
          <a:p>
            <a:pPr algn="l"/>
            <a:r>
              <a:rPr lang="en-US" sz="1400" baseline="30000" dirty="0" smtClean="0"/>
              <a:t>1 </a:t>
            </a:r>
            <a:r>
              <a:rPr lang="en-US" sz="1400" dirty="0"/>
              <a:t>Co-Director LeadingAge LTSS Center @UMass Boston, </a:t>
            </a:r>
            <a:r>
              <a:rPr lang="en-US" sz="1400" dirty="0" smtClean="0"/>
              <a:t>Research Director, Center </a:t>
            </a:r>
            <a:r>
              <a:rPr lang="en-US" sz="1400" dirty="0"/>
              <a:t>for Consumer Engagement in Health Innovation, Community Catalyst, </a:t>
            </a:r>
            <a:r>
              <a:rPr lang="en-US" sz="1400" dirty="0" smtClean="0"/>
              <a:t>Boston</a:t>
            </a:r>
          </a:p>
          <a:p>
            <a:pPr algn="l"/>
            <a:r>
              <a:rPr lang="en-US" sz="1400" baseline="30000" dirty="0" smtClean="0"/>
              <a:t>2</a:t>
            </a:r>
            <a:r>
              <a:rPr lang="en-US" sz="1400" dirty="0" smtClean="0"/>
              <a:t> </a:t>
            </a:r>
            <a:r>
              <a:rPr lang="en-US" sz="1400" dirty="0"/>
              <a:t>Professor, McCourt School of Public Policy at Georgetown University and Urban Institute Fellow, Urban Institute, Washington, D.C</a:t>
            </a:r>
            <a:r>
              <a:rPr lang="en-US" sz="1400" dirty="0" smtClean="0"/>
              <a:t>.</a:t>
            </a:r>
          </a:p>
          <a:p>
            <a:pPr algn="l"/>
            <a:r>
              <a:rPr lang="en-US" sz="1400" baseline="30000" dirty="0" smtClean="0"/>
              <a:t>3 </a:t>
            </a:r>
            <a:r>
              <a:rPr lang="en-US" sz="1400" dirty="0"/>
              <a:t>Senior Fellow, Urban Institute, Washington, D.C</a:t>
            </a:r>
            <a:r>
              <a:rPr lang="en-US" sz="1400" dirty="0" smtClean="0"/>
              <a:t>.</a:t>
            </a:r>
            <a:endParaRPr lang="en-US" sz="1500" dirty="0"/>
          </a:p>
          <a:p>
            <a:pPr algn="l"/>
            <a:endParaRPr lang="en-US" sz="1300" dirty="0" smtClean="0">
              <a:hlinkClick r:id="rId2"/>
            </a:endParaRPr>
          </a:p>
          <a:p>
            <a:pPr algn="l"/>
            <a:r>
              <a:rPr lang="en-US" sz="1300" dirty="0" smtClean="0">
                <a:hlinkClick r:id="rId2"/>
              </a:rPr>
              <a:t>https</a:t>
            </a:r>
            <a:r>
              <a:rPr lang="en-US" sz="1300" dirty="0">
                <a:hlinkClick r:id="rId2"/>
              </a:rPr>
              <a:t>://bipartisanpolicy.org/wp-content/uploads/2018/01/Public-Catastrophic-Insurance-Paper-for-Bipartisan-Policy-Center-1-25-2018.pdf</a:t>
            </a:r>
            <a:endParaRPr lang="en-US" sz="1300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09501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1628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800" dirty="0" smtClean="0">
                <a:latin typeface="Calibri" panose="020F0502020204030204" pitchFamily="34" charset="0"/>
              </a:rPr>
              <a:t>Why Public Insurance for “Back-end” Risk?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761999"/>
            <a:ext cx="7543800" cy="5486401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400" dirty="0" smtClean="0">
                <a:latin typeface="Calibri" panose="020F0502020204030204" pitchFamily="34" charset="0"/>
              </a:rPr>
              <a:t>Private insurance carriers are unwilling to provide protection for the uncapped back-end risk. </a:t>
            </a:r>
          </a:p>
          <a:p>
            <a:pPr marL="0" indent="0">
              <a:buNone/>
              <a:defRPr/>
            </a:pP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Less than 10% of new policies sold cover this risk and only 1-2 carriers even sell it;</a:t>
            </a:r>
          </a:p>
          <a:p>
            <a:pPr marL="1200150" lvl="1" indent="-857250">
              <a:buFont typeface="Wingdings" panose="05000000000000000000" pitchFamily="2" charset="2"/>
              <a:buChar char="Ø"/>
              <a:defRPr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Difficult to price uncapped risk in the context of voluntary insurance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market;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Premiums associated with the few carriers willing to sell such policies are out of the reach of the vast majority of middle class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Americans.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It is the middle class that is most exposed.</a:t>
            </a:r>
          </a:p>
          <a:p>
            <a:pPr>
              <a:defRPr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poor and near-poor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protection through the Medicaid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program;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wealthy can self-insure so middle income elders are most vulnerable and are the target of public policy.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0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67818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 sz="2000"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1pPr>
            <a:lvl2pPr marL="742950" indent="-28575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2pPr>
            <a:lvl3pPr marL="1143000" indent="-228600">
              <a:spcBef>
                <a:spcPct val="20000"/>
              </a:spcBef>
              <a:buClr>
                <a:srgbClr val="005389"/>
              </a:buClr>
              <a:buSzPct val="75000"/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3pPr>
            <a:lvl4pPr marL="1600200" indent="-22860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4pPr>
            <a:lvl5pPr marL="2057400" indent="-22860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701A13C4-4702-41A7-932B-2F0E148A3513}" type="slidenum">
              <a:rPr lang="en-US" altLang="en-US" sz="12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4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1628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800" dirty="0" smtClean="0">
                <a:latin typeface="Calibri" panose="020F0502020204030204" pitchFamily="34" charset="0"/>
              </a:rPr>
              <a:t>Why Public Insurance for “Back-end” Risk? </a:t>
            </a:r>
            <a:endParaRPr lang="en-US" altLang="en-US" sz="2800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5486400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Public 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costs associated with 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families trying to address catastrophic costs:</a:t>
            </a:r>
          </a:p>
          <a:p>
            <a:pPr marL="0" indent="0">
              <a:buFont typeface="Lucida Grande" pitchFamily="36" charset="0"/>
              <a:buNone/>
              <a:defRPr/>
            </a:pPr>
            <a:endParaRPr lang="en-US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en-U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Added 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health care costs to family caregivers, which impose societal </a:t>
            </a:r>
            <a:r>
              <a:rPr lang="en-US" altLang="en-U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costs;</a:t>
            </a:r>
            <a:endParaRPr lang="en-US" alt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Workforce accommodations and lost wages and productivity to individuals and </a:t>
            </a:r>
            <a:r>
              <a:rPr lang="en-US" altLang="en-U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society;</a:t>
            </a:r>
            <a:endParaRPr lang="en-US" alt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Reduced savings for retirement increases future demand on social safety </a:t>
            </a:r>
            <a:r>
              <a:rPr lang="en-US" altLang="en-U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net.</a:t>
            </a:r>
            <a:r>
              <a:rPr lang="en-US" altLang="en-US" sz="27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alt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altLang="en-US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Even 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with a viable private insurance 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market:</a:t>
            </a:r>
          </a:p>
          <a:p>
            <a:pPr>
              <a:defRPr/>
            </a:pPr>
            <a:endParaRPr lang="en-US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en-U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There would be under-production of insurance due to unaccounted public costs;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en-U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everyone can afford to purchase or would qualify for private insurance coverage.</a:t>
            </a:r>
          </a:p>
          <a:p>
            <a:pPr>
              <a:defRPr/>
            </a:pPr>
            <a:endParaRPr lang="en-US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Does not distort use of paid and unpaid care:</a:t>
            </a:r>
          </a:p>
          <a:p>
            <a:pPr>
              <a:defRPr/>
            </a:pPr>
            <a:endParaRPr lang="en-US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en-U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Public 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catastrophic protection also benefits people who rely exclusively on family caregiving, rather than insurance, to fill the up-front gap. 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Promoting 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 more robust comprehensive insurance solution is one way to seriously address the persistent issue of unmet needs in the population. </a:t>
            </a:r>
            <a:endParaRPr lang="en-US" altLang="en-US" sz="3600" dirty="0" smtClean="0"/>
          </a:p>
        </p:txBody>
      </p:sp>
      <p:sp>
        <p:nvSpPr>
          <p:cNvPr id="15364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6705600" y="6446837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 sz="2000"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1pPr>
            <a:lvl2pPr marL="742950" indent="-28575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2pPr>
            <a:lvl3pPr marL="1143000" indent="-228600">
              <a:spcBef>
                <a:spcPct val="20000"/>
              </a:spcBef>
              <a:buClr>
                <a:srgbClr val="005389"/>
              </a:buClr>
              <a:buSzPct val="75000"/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3pPr>
            <a:lvl4pPr marL="1600200" indent="-22860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4pPr>
            <a:lvl5pPr marL="2057400" indent="-22860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33C90D88-A543-4D45-A00D-38FEFD664684}" type="slidenum">
              <a:rPr lang="en-US" altLang="en-US" sz="12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381000"/>
          </a:xfrm>
        </p:spPr>
        <p:txBody>
          <a:bodyPr>
            <a:noAutofit/>
          </a:bodyPr>
          <a:lstStyle/>
          <a:p>
            <a:pPr algn="ctr"/>
            <a:r>
              <a:rPr lang="en-US" altLang="en-US" sz="2600" dirty="0" smtClean="0">
                <a:latin typeface="Calibri" panose="020F0502020204030204" pitchFamily="34" charset="0"/>
              </a:rPr>
              <a:t>Key Features of Policy Proposal:  Two Components</a:t>
            </a:r>
            <a:endParaRPr lang="en-US" altLang="en-US" sz="2600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76200" y="812800"/>
            <a:ext cx="8839200" cy="55626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2100" b="1" dirty="0" smtClean="0"/>
              <a:t>Focus </a:t>
            </a:r>
            <a:r>
              <a:rPr lang="en-US" sz="2100" b="1" dirty="0"/>
              <a:t>Public Coverage on Back-end or Catastrophic Risk </a:t>
            </a:r>
            <a:endParaRPr lang="en-US" sz="2100" b="1" dirty="0" smtClean="0"/>
          </a:p>
          <a:p>
            <a:pPr marL="0" indent="0">
              <a:buNone/>
              <a:defRPr/>
            </a:pPr>
            <a:endParaRPr lang="en-US" sz="1800" dirty="0" smtClean="0"/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900" dirty="0">
                <a:cs typeface="Calibri" panose="020F0502020204030204" pitchFamily="34" charset="0"/>
              </a:rPr>
              <a:t>The catastrophic event is described in terms of the amount of time one must wait after becoming disabled to receive public insurance </a:t>
            </a:r>
            <a:r>
              <a:rPr lang="en-US" sz="1900" dirty="0" smtClean="0">
                <a:cs typeface="Calibri" panose="020F0502020204030204" pitchFamily="34" charset="0"/>
              </a:rPr>
              <a:t>benefits;</a:t>
            </a:r>
            <a:endParaRPr lang="en-US" sz="1900" dirty="0"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900" dirty="0">
                <a:cs typeface="Calibri" panose="020F0502020204030204" pitchFamily="34" charset="0"/>
              </a:rPr>
              <a:t>The range for such a waiting period is between one to four years and increases as income </a:t>
            </a:r>
            <a:r>
              <a:rPr lang="en-US" sz="1900" dirty="0" smtClean="0">
                <a:cs typeface="Calibri" panose="020F0502020204030204" pitchFamily="34" charset="0"/>
              </a:rPr>
              <a:t>rises; </a:t>
            </a:r>
            <a:endParaRPr lang="en-US" sz="1900" dirty="0" smtClean="0"/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900" dirty="0" smtClean="0"/>
              <a:t>Tying </a:t>
            </a:r>
            <a:r>
              <a:rPr lang="en-US" sz="1900" dirty="0"/>
              <a:t>waiting periods to income (shorter for people with lower incomes, longer for people with higher incomes) could make gap-filling private insurance affordable to modest-income </a:t>
            </a:r>
            <a:r>
              <a:rPr lang="en-US" sz="1900" dirty="0" smtClean="0"/>
              <a:t>people;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Limit financial exposure to liabilities middle and higher income people can reasonably be expected to manage themselves with insurance or savings.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US" sz="1500" dirty="0"/>
          </a:p>
          <a:p>
            <a:pPr>
              <a:defRPr/>
            </a:pPr>
            <a:r>
              <a:rPr lang="en-US" sz="2100" b="1" dirty="0" smtClean="0"/>
              <a:t>Revitalize the private insurance market to overcome poor penetration and underperformance</a:t>
            </a:r>
          </a:p>
          <a:p>
            <a:pPr marL="0" indent="0">
              <a:buNone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Private insurers </a:t>
            </a:r>
            <a:r>
              <a:rPr lang="en-US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can market </a:t>
            </a: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products as </a:t>
            </a:r>
            <a:r>
              <a:rPr lang="en-US" altLang="en-US" sz="2100" b="1" i="1" dirty="0">
                <a:latin typeface="Calibri" panose="020F0502020204030204" pitchFamily="34" charset="0"/>
                <a:cs typeface="Calibri" panose="020F0502020204030204" pitchFamily="34" charset="0"/>
              </a:rPr>
              <a:t>first dollar protection</a:t>
            </a: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, to encourage modest and higher income people to purchase policies </a:t>
            </a:r>
            <a:r>
              <a:rPr lang="en-US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build comprehensive insurance protection. </a:t>
            </a:r>
          </a:p>
          <a:p>
            <a:pPr>
              <a:defRPr/>
            </a:pPr>
            <a:endParaRPr lang="en-US" sz="1800" b="1" dirty="0" smtClean="0"/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900" dirty="0"/>
              <a:t>Reducing the marketing costs of the </a:t>
            </a:r>
            <a:r>
              <a:rPr lang="en-US" sz="1900" dirty="0" smtClean="0"/>
              <a:t>product;</a:t>
            </a:r>
            <a:endParaRPr lang="en-US" sz="1900" dirty="0"/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900" dirty="0"/>
              <a:t>Reducing product </a:t>
            </a:r>
            <a:r>
              <a:rPr lang="en-US" sz="1900" dirty="0" smtClean="0"/>
              <a:t>complexity; </a:t>
            </a:r>
            <a:endParaRPr lang="en-US" sz="1900" dirty="0"/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900" dirty="0"/>
              <a:t>Changing product pricing </a:t>
            </a:r>
            <a:r>
              <a:rPr lang="en-US" sz="1900" dirty="0" smtClean="0"/>
              <a:t>strategies; </a:t>
            </a:r>
            <a:endParaRPr lang="en-US" sz="1900" dirty="0"/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900" dirty="0"/>
              <a:t>Reforming elements of insurance regulation, and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900" dirty="0"/>
              <a:t>Repurposing current tax subsidies to assure that benefits are </a:t>
            </a:r>
            <a:r>
              <a:rPr lang="en-US" sz="1900" dirty="0" smtClean="0"/>
              <a:t>targeted </a:t>
            </a:r>
            <a:r>
              <a:rPr lang="en-US" sz="1900" dirty="0"/>
              <a:t>to reach potential middle- and lower-income </a:t>
            </a:r>
            <a:r>
              <a:rPr lang="en-US" sz="1900" dirty="0" smtClean="0"/>
              <a:t>purchasers.</a:t>
            </a:r>
            <a:r>
              <a:rPr lang="en-US" sz="1800" dirty="0" smtClean="0"/>
              <a:t> </a:t>
            </a:r>
            <a:endParaRPr lang="en-US" sz="1800" dirty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/>
          </a:p>
          <a:p>
            <a:pPr>
              <a:lnSpc>
                <a:spcPct val="110000"/>
              </a:lnSpc>
            </a:pPr>
            <a:endParaRPr lang="en-US" altLang="en-U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29400" y="6383867"/>
            <a:ext cx="2133600" cy="365125"/>
          </a:xfrm>
        </p:spPr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2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33400" y="60324"/>
            <a:ext cx="7467600" cy="457200"/>
          </a:xfrm>
        </p:spPr>
        <p:txBody>
          <a:bodyPr>
            <a:noAutofit/>
          </a:bodyPr>
          <a:lstStyle/>
          <a:p>
            <a:pPr algn="ctr"/>
            <a:r>
              <a:rPr lang="en-US" altLang="en-US" sz="2700" dirty="0" smtClean="0">
                <a:latin typeface="Calibri" panose="020F0502020204030204" pitchFamily="34" charset="0"/>
              </a:rPr>
              <a:t>Key Parameters of Public Insurance Plan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485900" y="1428750"/>
            <a:ext cx="6172200" cy="4229100"/>
          </a:xfrm>
        </p:spPr>
        <p:txBody>
          <a:bodyPr/>
          <a:lstStyle/>
          <a:p>
            <a:pPr lvl="1">
              <a:defRPr/>
            </a:pPr>
            <a:endParaRPr lang="en-US" altLang="en-US" smtClean="0"/>
          </a:p>
          <a:p>
            <a:pPr marL="342900" lvl="1" indent="0">
              <a:buFont typeface="Lucida Grande" pitchFamily="36" charset="0"/>
              <a:buNone/>
              <a:defRPr/>
            </a:pPr>
            <a:endParaRPr lang="en-US" alt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872593"/>
              </p:ext>
            </p:extLst>
          </p:nvPr>
        </p:nvGraphicFramePr>
        <p:xfrm>
          <a:off x="228600" y="655637"/>
          <a:ext cx="8382000" cy="5135563"/>
        </p:xfrm>
        <a:graphic>
          <a:graphicData uri="http://schemas.openxmlformats.org/drawingml/2006/table">
            <a:tbl>
              <a:tblPr/>
              <a:tblGrid>
                <a:gridCol w="838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3648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  <a:r>
                        <a:rPr kumimoji="0" lang="en-US" alt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Description: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5389"/>
                        </a:solidFill>
                        <a:effectLst/>
                        <a:latin typeface="Calibri" charset="0"/>
                        <a:ea typeface="ヒラギノ角ゴ Pro W3" charset="-128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A public catastrophic insurance program for LTSS costs that takes effect after an income-related waiting period has been met;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A package of actions designed to spur development of affordable products and significant growth in the private long-term care insurance market. </a:t>
                      </a:r>
                    </a:p>
                  </a:txBody>
                  <a:tcPr marL="40956" marR="409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9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19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  <a:r>
                        <a:rPr kumimoji="0" lang="en-US" alt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Eligibility and Phase-In: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5389"/>
                        </a:solidFill>
                        <a:effectLst/>
                        <a:latin typeface="Calibri" charset="0"/>
                        <a:ea typeface="ヒラギノ角ゴ Pro W3" charset="-128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People who have satisfied 40 quarters of employment on or after January 1, 2015 (that is, at least by January 1, 2025) would be eligible for the benefit</a:t>
                      </a:r>
                    </a:p>
                  </a:txBody>
                  <a:tcPr marL="40956" marR="409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9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76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  <a:r>
                        <a:rPr kumimoji="0" lang="en-US" alt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Coverage/Benefits: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5389"/>
                        </a:solidFill>
                        <a:effectLst/>
                        <a:latin typeface="Calibri" charset="0"/>
                        <a:ea typeface="ヒラギノ角ゴ Pro W3" charset="-128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  Up to $110/day cash benefit (2014 dollars)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  Higher benefits for those who paid in longer (if financing is voluntary)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  Paid out either daily or weekly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  Unlimited benefit once an income related waiting period is met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  Waiting period is 1 to 4 years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  Annual benefits increase at the rate that hourly costs increase for home health aide workers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  Single disability tier (HIPAA benefit triggers of 2+ ADLs and/or severe cognitive impairment) </a:t>
                      </a:r>
                    </a:p>
                  </a:txBody>
                  <a:tcPr marL="40956" marR="409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9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118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Financing: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5389"/>
                        </a:solidFill>
                        <a:effectLst/>
                        <a:latin typeface="Calibri" charset="0"/>
                        <a:ea typeface="ヒラギノ角ゴ Pro W3" charset="-128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Premium surcharge on Medicare  tax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Medicaid savings due to substitution of new public benefit plus potential impact of higher insurance take-up</a:t>
                      </a:r>
                    </a:p>
                  </a:txBody>
                  <a:tcPr marL="40956" marR="409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9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520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6858000" y="647594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 sz="2000"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1pPr>
            <a:lvl2pPr marL="742950" indent="-28575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2pPr>
            <a:lvl3pPr marL="1143000" indent="-228600">
              <a:spcBef>
                <a:spcPct val="20000"/>
              </a:spcBef>
              <a:buClr>
                <a:srgbClr val="005389"/>
              </a:buClr>
              <a:buSzPct val="75000"/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3pPr>
            <a:lvl4pPr marL="1600200" indent="-22860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4pPr>
            <a:lvl5pPr marL="2057400" indent="-22860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33C6D6D-DA2B-40DF-B8BB-EFBC23E05403}" type="slidenum">
              <a:rPr lang="en-US" altLang="en-US" sz="12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4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33400" y="179917"/>
            <a:ext cx="7620000" cy="457200"/>
          </a:xfrm>
        </p:spPr>
        <p:txBody>
          <a:bodyPr>
            <a:noAutofit/>
          </a:bodyPr>
          <a:lstStyle/>
          <a:p>
            <a:pPr algn="ctr"/>
            <a:r>
              <a:rPr lang="en-US" altLang="en-US" sz="2700" dirty="0" smtClean="0">
                <a:latin typeface="Calibri" panose="020F0502020204030204" pitchFamily="34" charset="0"/>
              </a:rPr>
              <a:t>Key Parameters of Private Insurance Package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485900" y="1428750"/>
            <a:ext cx="6172200" cy="4229100"/>
          </a:xfrm>
        </p:spPr>
        <p:txBody>
          <a:bodyPr/>
          <a:lstStyle/>
          <a:p>
            <a:pPr lvl="1">
              <a:defRPr/>
            </a:pPr>
            <a:endParaRPr lang="en-US" altLang="en-US" dirty="0" smtClean="0"/>
          </a:p>
          <a:p>
            <a:pPr marL="342900" lvl="1" indent="0">
              <a:buFont typeface="Lucida Grande" pitchFamily="36" charset="0"/>
              <a:buNone/>
              <a:defRPr/>
            </a:pPr>
            <a:endParaRPr lang="en-US" alt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192177"/>
              </p:ext>
            </p:extLst>
          </p:nvPr>
        </p:nvGraphicFramePr>
        <p:xfrm>
          <a:off x="228600" y="838199"/>
          <a:ext cx="8305800" cy="4953001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4796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Reducing Marketing Costs</a:t>
                      </a:r>
                      <a:r>
                        <a:rPr kumimoji="0" lang="en-US" altLang="x-non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Targeted public education campaign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Market private coverage with public coverage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On-line access to policies and on insurance exchanges 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Require employers to offer coverage as an optional benefit with “opt out” approach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Make available as part of other health insurance offerings (MA/</a:t>
                      </a:r>
                      <a:r>
                        <a:rPr kumimoji="0" lang="en-US" altLang="x-none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Medigap</a:t>
                      </a: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)</a:t>
                      </a:r>
                    </a:p>
                  </a:txBody>
                  <a:tcPr marL="40956" marR="409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9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047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  <a:r>
                        <a:rPr kumimoji="0" lang="en-US" altLang="x-none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Reforming Product Pricing</a:t>
                      </a:r>
                      <a:r>
                        <a:rPr kumimoji="0" lang="en-US" altLang="x-non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Move away from level-funded products toward “term-basis”, much like life insurance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Index both premiums and benefits to account for increases in the cost of services.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Allow products with long waiting periods for those who want to self-insure</a:t>
                      </a:r>
                    </a:p>
                  </a:txBody>
                  <a:tcPr marL="40956" marR="409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9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42651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  <a:r>
                        <a:rPr kumimoji="0" lang="en-US" altLang="x-none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Reforming Insurance Regulation</a:t>
                      </a:r>
                      <a:endParaRPr kumimoji="0" lang="en-US" altLang="x-non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5389"/>
                        </a:solidFill>
                        <a:effectLst/>
                        <a:latin typeface="Calibri" charset="0"/>
                        <a:ea typeface="ヒラギノ角ゴ Pro W3" charset="-128"/>
                      </a:endParaRP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Uniform federal guidelines that apply across all states based on current NAIC guidelines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Provide companies some guarantee of rate relief when changes in the environment—like the great recession—affect underlying pricing assumptions</a:t>
                      </a:r>
                    </a:p>
                  </a:txBody>
                  <a:tcPr marL="40956" marR="409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9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5767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None/>
                        <a:tabLst/>
                      </a:pPr>
                      <a:r>
                        <a:rPr kumimoji="0" lang="en-US" altLang="x-none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Targeting Tax Benefits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Re-targeting current tax benefits for LTCI to low- and modest-income people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Refundable tax credits to reach individuals in the lower middle class</a:t>
                      </a:r>
                      <a:r>
                        <a:rPr kumimoji="0" lang="en-US" altLang="x-non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389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. </a:t>
                      </a: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5389"/>
                        </a:solidFill>
                        <a:effectLst/>
                        <a:latin typeface="Calibri" charset="0"/>
                        <a:ea typeface="ヒラギノ角ゴ Pro W3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n-US" altLang="x-none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5389"/>
                        </a:solidFill>
                        <a:effectLst/>
                        <a:latin typeface="Calibri" charset="0"/>
                        <a:ea typeface="ヒラギノ角ゴ Pro W3" charset="-128"/>
                      </a:endParaRPr>
                    </a:p>
                  </a:txBody>
                  <a:tcPr marL="40956" marR="409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9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544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65913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 sz="2000"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1pPr>
            <a:lvl2pPr marL="742950" indent="-28575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2pPr>
            <a:lvl3pPr marL="1143000" indent="-228600">
              <a:spcBef>
                <a:spcPct val="20000"/>
              </a:spcBef>
              <a:buClr>
                <a:srgbClr val="005389"/>
              </a:buClr>
              <a:buSzPct val="75000"/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3pPr>
            <a:lvl4pPr marL="1600200" indent="-22860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4pPr>
            <a:lvl5pPr marL="2057400" indent="-22860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24798EEF-B20D-4FF3-B41C-9E811A867D53}" type="slidenum">
              <a:rPr lang="en-US" altLang="en-US" sz="12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52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48600" cy="457200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Purpose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Provide background on the magnitude of the long-term services and supports (LTSS) financing challenge.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Characterize current approaches and challenges associated with financing care.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Public approaches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Private approaches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800" dirty="0" smtClean="0"/>
              <a:t>Present a  new approach for harnessing the public and private sectors to move the financing system from a welfare-based model toward an insurance model.</a:t>
            </a: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9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457200"/>
          </a:xfrm>
        </p:spPr>
        <p:txBody>
          <a:bodyPr>
            <a:noAutofit/>
          </a:bodyPr>
          <a:lstStyle/>
          <a:p>
            <a:r>
              <a:rPr lang="en-US" altLang="en-US" sz="2600" dirty="0" smtClean="0">
                <a:latin typeface="Calibri" panose="020F0502020204030204" pitchFamily="34" charset="0"/>
              </a:rPr>
              <a:t>Additional Features </a:t>
            </a:r>
            <a:r>
              <a:rPr lang="en-US" altLang="en-US" sz="2600" dirty="0">
                <a:latin typeface="Calibri" panose="020F0502020204030204" pitchFamily="34" charset="0"/>
              </a:rPr>
              <a:t>of Policy </a:t>
            </a:r>
            <a:r>
              <a:rPr lang="en-US" altLang="en-US" sz="2600" dirty="0" smtClean="0">
                <a:latin typeface="Calibri" panose="020F0502020204030204" pitchFamily="34" charset="0"/>
              </a:rPr>
              <a:t>Proposal</a:t>
            </a:r>
            <a:endParaRPr lang="en-US" altLang="en-US" sz="2600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52400" y="615778"/>
            <a:ext cx="8915400" cy="53340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1000" dirty="0" smtClean="0"/>
          </a:p>
          <a:p>
            <a:pPr>
              <a:defRPr/>
            </a:pPr>
            <a:r>
              <a:rPr lang="en-US" sz="1800" b="1" dirty="0"/>
              <a:t>Encourage Family Care while Limiting Family </a:t>
            </a:r>
            <a:r>
              <a:rPr lang="en-US" sz="1800" b="1" dirty="0" smtClean="0"/>
              <a:t>Risk</a:t>
            </a:r>
          </a:p>
          <a:p>
            <a:pPr marL="0" indent="0">
              <a:buNone/>
              <a:defRPr/>
            </a:pPr>
            <a:endParaRPr lang="en-US" sz="1800" dirty="0"/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400" dirty="0" smtClean="0"/>
              <a:t>A </a:t>
            </a:r>
            <a:r>
              <a:rPr lang="en-US" sz="1400" dirty="0"/>
              <a:t>waiting period </a:t>
            </a:r>
            <a:r>
              <a:rPr lang="en-US" sz="1400" dirty="0" smtClean="0"/>
              <a:t>based </a:t>
            </a:r>
            <a:r>
              <a:rPr lang="en-US" sz="1400" dirty="0"/>
              <a:t>on how long someone is ADL-dependent versus how much they have spent on LTSS services </a:t>
            </a:r>
            <a:r>
              <a:rPr lang="en-US" sz="1400" dirty="0" smtClean="0"/>
              <a:t>avoids </a:t>
            </a:r>
            <a:r>
              <a:rPr lang="en-US" sz="1400" dirty="0"/>
              <a:t>financial barriers to receipt of public </a:t>
            </a:r>
            <a:r>
              <a:rPr lang="en-US" sz="1400" dirty="0" smtClean="0"/>
              <a:t>benefits;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400" dirty="0" smtClean="0"/>
              <a:t>Cash benefits</a:t>
            </a:r>
          </a:p>
          <a:p>
            <a:pPr marL="457200" lvl="1" indent="0">
              <a:buNone/>
              <a:defRPr/>
            </a:pPr>
            <a:endParaRPr lang="en-US" sz="1400" dirty="0" smtClean="0"/>
          </a:p>
          <a:p>
            <a:pPr>
              <a:defRPr/>
            </a:pPr>
            <a:r>
              <a:rPr lang="en-US" sz="1800" b="1" dirty="0"/>
              <a:t>Rely on Mandatory/Automatic Participation and Tax Financing </a:t>
            </a:r>
            <a:endParaRPr lang="en-US" sz="1800" b="1" dirty="0" smtClean="0"/>
          </a:p>
          <a:p>
            <a:pPr marL="0" indent="0">
              <a:buNone/>
              <a:defRPr/>
            </a:pPr>
            <a:endParaRPr lang="en-US" sz="1800" dirty="0"/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400" dirty="0" smtClean="0"/>
              <a:t>Surcharge </a:t>
            </a:r>
            <a:r>
              <a:rPr lang="en-US" sz="1400" dirty="0"/>
              <a:t>to the current Medicare tax could achieve broad participation while mitigating additional burdens on lower </a:t>
            </a:r>
            <a:r>
              <a:rPr lang="en-US" sz="1400" dirty="0" smtClean="0"/>
              <a:t>earners;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400" dirty="0" smtClean="0"/>
              <a:t>Payroll </a:t>
            </a:r>
            <a:r>
              <a:rPr lang="en-US" sz="1400" dirty="0"/>
              <a:t>tax tied to LTSS creates the perception of an “earned” benefit—akin to Social Security and Medicare. </a:t>
            </a:r>
            <a:endParaRPr lang="en-US" sz="1400" dirty="0" smtClean="0"/>
          </a:p>
          <a:p>
            <a:pPr marL="457200" lvl="1" indent="0">
              <a:buNone/>
              <a:defRPr/>
            </a:pPr>
            <a:endParaRPr lang="en-US" sz="1400" dirty="0" smtClean="0"/>
          </a:p>
          <a:p>
            <a:pPr>
              <a:defRPr/>
            </a:pPr>
            <a:r>
              <a:rPr lang="en-US" sz="1800" b="1" dirty="0"/>
              <a:t>Assure Coverage Pre- as well as </a:t>
            </a:r>
            <a:r>
              <a:rPr lang="en-US" sz="1800" b="1" dirty="0" smtClean="0"/>
              <a:t>Post-Retirement</a:t>
            </a:r>
          </a:p>
          <a:p>
            <a:pPr marL="0" indent="0">
              <a:buNone/>
              <a:defRPr/>
            </a:pPr>
            <a:endParaRPr lang="en-US" sz="1800" b="1" dirty="0" smtClean="0"/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400" dirty="0" smtClean="0"/>
              <a:t>For pre-retirement coverage, one could adopt </a:t>
            </a:r>
            <a:r>
              <a:rPr lang="en-US" sz="1400" dirty="0"/>
              <a:t>Social Security’s rules </a:t>
            </a:r>
            <a:r>
              <a:rPr lang="en-US" sz="1400" dirty="0" smtClean="0"/>
              <a:t>shortening </a:t>
            </a:r>
            <a:r>
              <a:rPr lang="en-US" sz="1400" dirty="0"/>
              <a:t>“vesting” periods </a:t>
            </a:r>
            <a:r>
              <a:rPr lang="en-US" sz="1400" dirty="0" smtClean="0"/>
              <a:t>for </a:t>
            </a:r>
            <a:r>
              <a:rPr lang="en-US" sz="1400" dirty="0"/>
              <a:t>younger workers who become disabled, and </a:t>
            </a:r>
            <a:r>
              <a:rPr lang="en-US" sz="1400" dirty="0" smtClean="0"/>
              <a:t>applying </a:t>
            </a:r>
            <a:r>
              <a:rPr lang="en-US" sz="1400" dirty="0"/>
              <a:t>income-related waiting periods based on earnings at the point of disability, rather than at </a:t>
            </a:r>
            <a:r>
              <a:rPr lang="en-US" sz="1400" dirty="0" smtClean="0"/>
              <a:t>retirement;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400" dirty="0" smtClean="0"/>
              <a:t>Self-funding </a:t>
            </a:r>
            <a:r>
              <a:rPr lang="en-US" sz="1400" dirty="0"/>
              <a:t>would necessarily be limited, and thus </a:t>
            </a:r>
            <a:r>
              <a:rPr lang="en-US" sz="1400" dirty="0" smtClean="0"/>
              <a:t>to  meet any level of need general </a:t>
            </a:r>
            <a:r>
              <a:rPr lang="en-US" sz="1400" dirty="0"/>
              <a:t>revenues will </a:t>
            </a:r>
            <a:r>
              <a:rPr lang="en-US" sz="1400" dirty="0" smtClean="0"/>
              <a:t>needed. </a:t>
            </a:r>
          </a:p>
          <a:p>
            <a:pPr>
              <a:defRPr/>
            </a:pPr>
            <a:endParaRPr lang="en-US" sz="1800" dirty="0"/>
          </a:p>
          <a:p>
            <a:pPr>
              <a:lnSpc>
                <a:spcPct val="110000"/>
              </a:lnSpc>
            </a:pPr>
            <a:endParaRPr lang="en-US" altLang="en-U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95533" y="6400800"/>
            <a:ext cx="2133600" cy="365125"/>
          </a:xfrm>
        </p:spPr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467600" cy="492125"/>
          </a:xfrm>
        </p:spPr>
        <p:txBody>
          <a:bodyPr/>
          <a:lstStyle/>
          <a:p>
            <a:pPr algn="ctr"/>
            <a:r>
              <a:rPr lang="en-US" altLang="en-US" sz="2500" dirty="0" smtClean="0">
                <a:latin typeface="Calibri" panose="020F0502020204030204" pitchFamily="34" charset="0"/>
              </a:rPr>
              <a:t>Waiting Periods for Public Coverage, by Income Quintile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62000" y="1219200"/>
          <a:ext cx="7391400" cy="4343401"/>
        </p:xfrm>
        <a:graphic>
          <a:graphicData uri="http://schemas.openxmlformats.org/drawingml/2006/table">
            <a:tbl>
              <a:tblPr/>
              <a:tblGrid>
                <a:gridCol w="2257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61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61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03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Waiting Period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Lowest Quintile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Second Quintile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Third Quintile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Fourth Quintile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Fifth Quintile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4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Family Income Limit for each quintile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$28,894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$50,520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$78,000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$121,059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&gt;$121,059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47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Average income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$16,109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$39,514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$63,916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$97,207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$169,000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87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Waiting Periods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1 year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1 year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2 years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3 years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4 years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4616" name="TextBox 7"/>
          <p:cNvSpPr txBox="1">
            <a:spLocks noChangeArrowheads="1"/>
          </p:cNvSpPr>
          <p:nvPr/>
        </p:nvSpPr>
        <p:spPr bwMode="auto">
          <a:xfrm>
            <a:off x="762000" y="5762361"/>
            <a:ext cx="6286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 sz="2000"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1pPr>
            <a:lvl2pPr marL="742950" indent="-28575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2pPr>
            <a:lvl3pPr marL="1143000" indent="-228600">
              <a:spcBef>
                <a:spcPct val="20000"/>
              </a:spcBef>
              <a:buClr>
                <a:srgbClr val="005389"/>
              </a:buClr>
              <a:buSzPct val="75000"/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3pPr>
            <a:lvl4pPr marL="1600200" indent="-22860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4pPr>
            <a:lvl5pPr marL="2057400" indent="-22860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U.S. Census Bureau Current Population Survey, Annual Social and Economic Supplements, 2014 </a:t>
            </a: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  <a:hlinkClick r:id="rId2"/>
              </a:rPr>
              <a:t>https://www.census.gov/hhds/www/income/data/historical/families</a:t>
            </a:r>
            <a:r>
              <a:rPr lang="en-US" altLang="en-US" sz="1200" dirty="0" smtClean="0">
                <a:solidFill>
                  <a:schemeClr val="tx1"/>
                </a:solidFill>
                <a:latin typeface="Calibri" panose="020F0502020204030204" pitchFamily="34" charset="0"/>
                <a:hlinkClick r:id="rId2"/>
              </a:rPr>
              <a:t>/</a:t>
            </a:r>
            <a:r>
              <a:rPr lang="en-US" alt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61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6705600" y="6425889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 sz="2000"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1pPr>
            <a:lvl2pPr marL="742950" indent="-28575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2pPr>
            <a:lvl3pPr marL="1143000" indent="-228600">
              <a:spcBef>
                <a:spcPct val="20000"/>
              </a:spcBef>
              <a:buClr>
                <a:srgbClr val="005389"/>
              </a:buClr>
              <a:buSzPct val="75000"/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3pPr>
            <a:lvl4pPr marL="1600200" indent="-22860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4pPr>
            <a:lvl5pPr marL="2057400" indent="-22860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D3BB67E7-1FB3-4056-B7EB-E04EA9152459}" type="slidenum">
              <a:rPr lang="en-US" altLang="en-US" sz="12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3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391400" cy="609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en-US" sz="2500" dirty="0">
                <a:latin typeface="Calibri" panose="020F0502020204030204" pitchFamily="34" charset="0"/>
              </a:rPr>
              <a:t>Relationship Between Income Quintiles and Potential Affordability of Private Insurance Premiums 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3886750"/>
              </p:ext>
            </p:extLst>
          </p:nvPr>
        </p:nvGraphicFramePr>
        <p:xfrm>
          <a:off x="609600" y="969963"/>
          <a:ext cx="7391400" cy="4682918"/>
        </p:xfrm>
        <a:graphic>
          <a:graphicData uri="http://schemas.openxmlformats.org/drawingml/2006/table">
            <a:tbl>
              <a:tblPr/>
              <a:tblGrid>
                <a:gridCol w="2892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72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704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Waiting Periods: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1 Year Policy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2 Year Policy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3 Year Policy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4 Year Policy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866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Adjusted </a:t>
                      </a: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Estimated LTC </a:t>
                      </a: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Insurance Premiums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Age 45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Age 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Age 55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Age 60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Age 65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$488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$541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$628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$757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$1,012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$975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$1,082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$1,255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$1,514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$2,023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$1,251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$1,392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$1,620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$1,961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$2,625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$1,484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$1,646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$1,908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$2,297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$3,053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01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Range of Percent of Income that would need to be spent on premiums by families (age 50)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Lowest Quintile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Second Quintile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Third Quintile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Fourth Quintile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Highest Quintile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3% - &gt;10%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2% - 3%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1% - 2%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1%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&lt;1%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6% - 15%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4% - 6%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2% - 4%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2%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1%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8% - 19%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5% - 8%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3% - 5%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2% - 3%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1% - 2%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10% - 21%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6% - 10%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4% - 6%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2% - 4%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2%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5629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6781800" y="648440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 sz="2000"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1pPr>
            <a:lvl2pPr marL="742950" indent="-28575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2pPr>
            <a:lvl3pPr marL="1143000" indent="-228600">
              <a:spcBef>
                <a:spcPct val="20000"/>
              </a:spcBef>
              <a:buClr>
                <a:srgbClr val="005389"/>
              </a:buClr>
              <a:buSzPct val="75000"/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3pPr>
            <a:lvl4pPr marL="1600200" indent="-22860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4pPr>
            <a:lvl5pPr marL="2057400" indent="-22860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327F3CA2-FCC1-42A4-BAF6-A6B89CA63036}" type="slidenum">
              <a:rPr lang="en-US" altLang="en-US" sz="12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500" dirty="0" smtClean="0">
                <a:latin typeface="Calibri" panose="020F0502020204030204" pitchFamily="34" charset="0"/>
              </a:rPr>
              <a:t/>
            </a:r>
            <a:br>
              <a:rPr lang="en-US" altLang="en-US" sz="2500" dirty="0" smtClean="0">
                <a:latin typeface="Calibri" panose="020F0502020204030204" pitchFamily="34" charset="0"/>
              </a:rPr>
            </a:br>
            <a:r>
              <a:rPr lang="en-US" altLang="en-US" sz="2500" dirty="0" smtClean="0">
                <a:latin typeface="Calibri" panose="020F0502020204030204" pitchFamily="34" charset="0"/>
              </a:rPr>
              <a:t>Fixed versus variable waiting period impacts on proportion of 65+ receiving benefits by Socio-demographic characteristics</a:t>
            </a:r>
            <a:r>
              <a:rPr lang="en-US" altLang="en-US" sz="2500" dirty="0" smtClean="0"/>
              <a:t/>
            </a:r>
            <a:br>
              <a:rPr lang="en-US" altLang="en-US" sz="2500" dirty="0" smtClean="0"/>
            </a:br>
            <a:endParaRPr lang="en-US" altLang="en-US" sz="2500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260653"/>
              </p:ext>
            </p:extLst>
          </p:nvPr>
        </p:nvGraphicFramePr>
        <p:xfrm>
          <a:off x="762000" y="1219200"/>
          <a:ext cx="7391400" cy="4301177"/>
        </p:xfrm>
        <a:graphic>
          <a:graphicData uri="http://schemas.openxmlformats.org/drawingml/2006/table">
            <a:tbl>
              <a:tblPr/>
              <a:tblGrid>
                <a:gridCol w="31765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987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161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183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Characteristic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</a:p>
                  </a:txBody>
                  <a:tcPr marL="33946" marR="3394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Income-Related Waiting Period</a:t>
                      </a:r>
                    </a:p>
                  </a:txBody>
                  <a:tcPr marL="33946" marR="3394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Fixed Waiting Period at 2.2 Years</a:t>
                      </a:r>
                    </a:p>
                  </a:txBody>
                  <a:tcPr marL="33946" marR="3394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08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Total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</a:p>
                  </a:txBody>
                  <a:tcPr marL="33946" marR="3394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32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%</a:t>
                      </a:r>
                    </a:p>
                  </a:txBody>
                  <a:tcPr marL="33946" marR="3394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33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%</a:t>
                      </a:r>
                    </a:p>
                  </a:txBody>
                  <a:tcPr marL="33946" marR="3394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90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Gender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      Men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      Women</a:t>
                      </a:r>
                    </a:p>
                  </a:txBody>
                  <a:tcPr marL="33946" marR="3394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   30%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34</a:t>
                      </a:r>
                    </a:p>
                  </a:txBody>
                  <a:tcPr marL="33946" marR="3394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   30%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36</a:t>
                      </a:r>
                    </a:p>
                  </a:txBody>
                  <a:tcPr marL="33946" marR="3394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445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Marital Status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      Married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      Widowed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      Divorced/Separated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      Never Married</a:t>
                      </a:r>
                    </a:p>
                  </a:txBody>
                  <a:tcPr marL="33946" marR="3394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   30%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39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37</a:t>
                      </a:r>
                    </a:p>
                  </a:txBody>
                  <a:tcPr marL="33946" marR="3394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   32%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34</a:t>
                      </a:r>
                    </a:p>
                  </a:txBody>
                  <a:tcPr marL="33946" marR="3394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83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Percent of Baseline Costs Covered by the Program</a:t>
                      </a:r>
                    </a:p>
                  </a:txBody>
                  <a:tcPr marL="33946" marR="3394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31%</a:t>
                      </a:r>
                    </a:p>
                  </a:txBody>
                  <a:tcPr marL="33946" marR="3394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31%</a:t>
                      </a:r>
                    </a:p>
                  </a:txBody>
                  <a:tcPr marL="33946" marR="3394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653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6781800" y="645900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 sz="2000"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1pPr>
            <a:lvl2pPr marL="742950" indent="-28575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2pPr>
            <a:lvl3pPr marL="1143000" indent="-228600">
              <a:spcBef>
                <a:spcPct val="20000"/>
              </a:spcBef>
              <a:buClr>
                <a:srgbClr val="005389"/>
              </a:buClr>
              <a:buSzPct val="75000"/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3pPr>
            <a:lvl4pPr marL="1600200" indent="-22860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4pPr>
            <a:lvl5pPr marL="2057400" indent="-22860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A64D3749-277B-4B0A-B5C5-F8869D961DE9}" type="slidenum">
              <a:rPr lang="en-US" altLang="en-US" sz="12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2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609600"/>
          </a:xfrm>
        </p:spPr>
        <p:txBody>
          <a:bodyPr>
            <a:normAutofit fontScale="90000"/>
          </a:bodyPr>
          <a:lstStyle/>
          <a:p>
            <a:r>
              <a:rPr lang="en-US" altLang="en-US" sz="2300" dirty="0" smtClean="0">
                <a:latin typeface="Calibri" panose="020F0502020204030204" pitchFamily="34" charset="0"/>
              </a:rPr>
              <a:t>Fixed </a:t>
            </a:r>
            <a:r>
              <a:rPr lang="en-US" altLang="en-US" sz="2300" dirty="0">
                <a:latin typeface="Calibri" panose="020F0502020204030204" pitchFamily="34" charset="0"/>
              </a:rPr>
              <a:t>versus variable waiting period impacts on proportion of 65+ receiving benefits by </a:t>
            </a:r>
            <a:r>
              <a:rPr lang="en-US" altLang="en-US" sz="2300" dirty="0" smtClean="0">
                <a:latin typeface="Calibri" panose="020F0502020204030204" pitchFamily="34" charset="0"/>
              </a:rPr>
              <a:t>disability and income status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529944"/>
              </p:ext>
            </p:extLst>
          </p:nvPr>
        </p:nvGraphicFramePr>
        <p:xfrm>
          <a:off x="457200" y="762001"/>
          <a:ext cx="8229600" cy="5045248"/>
        </p:xfrm>
        <a:graphic>
          <a:graphicData uri="http://schemas.openxmlformats.org/drawingml/2006/table">
            <a:tbl>
              <a:tblPr/>
              <a:tblGrid>
                <a:gridCol w="30248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131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915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68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Characteristic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</a:p>
                  </a:txBody>
                  <a:tcPr marL="33946" marR="3394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Income-Related Waiting Period</a:t>
                      </a:r>
                    </a:p>
                  </a:txBody>
                  <a:tcPr marL="33946" marR="3394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Fixed Waiting Period 2.2 Years</a:t>
                      </a:r>
                    </a:p>
                  </a:txBody>
                  <a:tcPr marL="33946" marR="3394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286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Years of Disability age 65+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      1-2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      2-3 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      3-4 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      4-5 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      5 or more years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39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89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96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92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96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309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Income Decile at age 65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     Lowest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      Second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      Third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      Fourth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      Fifth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      Sixth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      Seventh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      Eighth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      Ninth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      Highest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   41%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21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   34%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38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29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65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Percent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of Baseline Costs Covered</a:t>
                      </a:r>
                    </a:p>
                  </a:txBody>
                  <a:tcPr marL="33946" marR="3394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31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%</a:t>
                      </a:r>
                    </a:p>
                  </a:txBody>
                  <a:tcPr marL="33946" marR="3394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SzPct val="75000"/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389"/>
                        </a:buClr>
                        <a:buFont typeface="Lucida Grande" charset="0"/>
                        <a:defRPr sz="1600">
                          <a:solidFill>
                            <a:srgbClr val="005A8B"/>
                          </a:solidFill>
                          <a:latin typeface="Arial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31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 W3" charset="-128"/>
                        </a:rPr>
                        <a:t>%</a:t>
                      </a:r>
                    </a:p>
                  </a:txBody>
                  <a:tcPr marL="33946" marR="3394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673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6629400" y="64674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 sz="2000"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1pPr>
            <a:lvl2pPr marL="742950" indent="-28575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2pPr>
            <a:lvl3pPr marL="1143000" indent="-228600">
              <a:spcBef>
                <a:spcPct val="20000"/>
              </a:spcBef>
              <a:buClr>
                <a:srgbClr val="005389"/>
              </a:buClr>
              <a:buSzPct val="75000"/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3pPr>
            <a:lvl4pPr marL="1600200" indent="-22860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4pPr>
            <a:lvl5pPr marL="2057400" indent="-22860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C022DE4F-0596-4552-8775-228768D49D44}" type="slidenum">
              <a:rPr lang="en-US" altLang="en-US" sz="12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7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91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000" dirty="0" smtClean="0">
                <a:latin typeface="Calibri" panose="020F0502020204030204" pitchFamily="34" charset="0"/>
              </a:rPr>
              <a:t>Sum of LTSS Spending Age 65+ by Payers for Fully-phased in Cohorts Under Baseline and Alternative Waiting Period Options (2015 Dollars) </a:t>
            </a:r>
            <a:br>
              <a:rPr lang="en-US" altLang="en-US" sz="2000" dirty="0" smtClean="0">
                <a:latin typeface="Calibri" panose="020F0502020204030204" pitchFamily="34" charset="0"/>
              </a:rPr>
            </a:br>
            <a:endParaRPr lang="en-US" altLang="en-US" sz="2000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920241"/>
              </p:ext>
            </p:extLst>
          </p:nvPr>
        </p:nvGraphicFramePr>
        <p:xfrm>
          <a:off x="266700" y="1066800"/>
          <a:ext cx="8382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76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6705600" y="648440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 sz="2000"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1pPr>
            <a:lvl2pPr marL="742950" indent="-28575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2pPr>
            <a:lvl3pPr marL="1143000" indent="-228600">
              <a:spcBef>
                <a:spcPct val="20000"/>
              </a:spcBef>
              <a:buClr>
                <a:srgbClr val="005389"/>
              </a:buClr>
              <a:buSzPct val="75000"/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3pPr>
            <a:lvl4pPr marL="1600200" indent="-22860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4pPr>
            <a:lvl5pPr marL="2057400" indent="-22860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64F89D5-D5C9-4C80-BE63-32FBEBDF30FB}" type="slidenum">
              <a:rPr lang="en-US" altLang="en-US" sz="12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3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1628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800" dirty="0" smtClean="0">
                <a:latin typeface="Calibri" panose="020F0502020204030204" pitchFamily="34" charset="0"/>
              </a:rPr>
              <a:t>Summary of Program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7620000" cy="53340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Catastrophic program injects significant new dollars into the LTSS system (an estimated spending increase of 14 percent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Enhances benefits for people with impairments of long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duration;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Reduces unmet LTSS needs and mitigating burdens facing family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caregivers.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Leads to 15% reduction in financial burden of LTSS felt by millions of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families.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Lucida Grande" pitchFamily="36" charset="0"/>
              <a:buNone/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Would mitigate fiscal burdens on states by 23% reduction in current Medicaid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spending.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Income-based waiting period design reaches more low and modest income families and allocates more spending to them compared to fixed waiting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period. 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These estimates of impact do not take into account the potential effects of the insurance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reforms.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 vibrant market is critically important to assure that middle income people have a way to plan for and address the uncovered front-end LTSS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risk.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6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67056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 sz="2000"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1pPr>
            <a:lvl2pPr marL="742950" indent="-28575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2pPr>
            <a:lvl3pPr marL="1143000" indent="-228600">
              <a:spcBef>
                <a:spcPct val="20000"/>
              </a:spcBef>
              <a:buClr>
                <a:srgbClr val="005389"/>
              </a:buClr>
              <a:buSzPct val="75000"/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3pPr>
            <a:lvl4pPr marL="1600200" indent="-22860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4pPr>
            <a:lvl5pPr marL="2057400" indent="-22860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DA86A3BB-5B72-4576-9AC9-43C9623FDA85}" type="slidenum">
              <a:rPr lang="en-US" altLang="en-US" sz="12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000" dirty="0" smtClean="0">
                <a:latin typeface="Calibri" panose="020F0502020204030204" pitchFamily="34" charset="0"/>
              </a:rPr>
              <a:t>Public Program Costs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Current Medicare Tax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1.45% of all earnings for most workers;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2.35% earnings for workers whose incomes exceed a threshold;</a:t>
            </a:r>
          </a:p>
          <a:p>
            <a:pPr lvl="2">
              <a:defRPr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$250,000 for married taxpayers and $200,000 for single taxpayers</a:t>
            </a:r>
          </a:p>
          <a:p>
            <a:pPr lvl="2">
              <a:defRPr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They pay additional 3.8 percent tax on unearned income</a:t>
            </a:r>
          </a:p>
          <a:p>
            <a:pPr>
              <a:defRPr/>
            </a:pPr>
            <a:endParaRPr lang="en-US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 Cost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400" i="1" dirty="0" smtClean="0">
                <a:cs typeface="Calibri" panose="020F0502020204030204" pitchFamily="34" charset="0"/>
              </a:rPr>
              <a:t>Additional tax rate </a:t>
            </a:r>
            <a:r>
              <a:rPr lang="en-US" sz="1400" dirty="0" smtClean="0">
                <a:cs typeface="Calibri" panose="020F0502020204030204" pitchFamily="34" charset="0"/>
              </a:rPr>
              <a:t>of </a:t>
            </a:r>
            <a:r>
              <a:rPr lang="en-US" sz="1400" u="sng" dirty="0" smtClean="0">
                <a:cs typeface="Calibri" panose="020F0502020204030204" pitchFamily="34" charset="0"/>
              </a:rPr>
              <a:t>1 percentage point </a:t>
            </a:r>
            <a:r>
              <a:rPr lang="en-US" sz="1400" dirty="0" smtClean="0"/>
              <a:t>of </a:t>
            </a:r>
            <a:r>
              <a:rPr lang="en-US" sz="1400" dirty="0"/>
              <a:t>earned income</a:t>
            </a:r>
            <a:r>
              <a:rPr lang="en-US" sz="1400" b="1" dirty="0"/>
              <a:t> </a:t>
            </a:r>
            <a:r>
              <a:rPr lang="en-US" sz="1400" dirty="0"/>
              <a:t>split between employers and </a:t>
            </a:r>
            <a:r>
              <a:rPr lang="en-US" sz="1400" dirty="0" smtClean="0"/>
              <a:t>employees; 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400" dirty="0" smtClean="0"/>
              <a:t>This </a:t>
            </a:r>
            <a:r>
              <a:rPr lang="en-US" sz="1400" dirty="0"/>
              <a:t>level of tax is designed to assure fiscal solvency over a 75 year period</a:t>
            </a:r>
            <a:r>
              <a:rPr lang="en-US" sz="1400" dirty="0" smtClean="0"/>
              <a:t>.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Actual Premium Charge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400" dirty="0"/>
              <a:t>The actual premium charge </a:t>
            </a:r>
            <a:r>
              <a:rPr lang="en-US" sz="1400" u="sng" dirty="0"/>
              <a:t>to an employee</a:t>
            </a:r>
            <a:r>
              <a:rPr lang="en-US" sz="1400" dirty="0"/>
              <a:t> is about $486 per year or about $41 per month based on total covered wage in 2015 $</a:t>
            </a:r>
            <a:r>
              <a:rPr lang="en-US" sz="1400" dirty="0" smtClean="0"/>
              <a:t>46,480; 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400" dirty="0" smtClean="0"/>
              <a:t>Split </a:t>
            </a:r>
            <a:r>
              <a:rPr lang="en-US" sz="1400" dirty="0"/>
              <a:t>between employees and employers that will be about $21 per </a:t>
            </a:r>
            <a:r>
              <a:rPr lang="en-US" sz="1400" dirty="0" smtClean="0"/>
              <a:t>month.</a:t>
            </a:r>
            <a:endParaRPr lang="en-US" sz="1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Comparison Costs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$35 per month average internet fee (Time Warner, 2017);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$148 cell phone cost (Cowen’s Q4 Study 2016);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$191 monthly spend on restaurants (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U.S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Census Bureau and the Bureau of Labor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Statistics). </a:t>
            </a:r>
          </a:p>
          <a:p>
            <a:pPr lvl="1">
              <a:defRPr/>
            </a:pP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484408"/>
            <a:ext cx="2133600" cy="365125"/>
          </a:xfrm>
        </p:spPr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4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800" smtClean="0">
                <a:latin typeface="Calibri" panose="020F0502020204030204" pitchFamily="34" charset="0"/>
              </a:rPr>
              <a:t>Additional Thoughts and Limitations (1)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48768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Does the complexity of an income-based waiting period warrant the admin &amp; marketing complexity?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Small differences in the distribution of benefits across income groups and per-person spending reductions. </a:t>
            </a:r>
          </a:p>
          <a:p>
            <a:pPr marL="457200" lvl="1" indent="0">
              <a:buNone/>
              <a:defRPr/>
            </a:pPr>
            <a:endParaRPr lang="en-US" alt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Yet, an income-related approach makes private LTCI affordable for modest income people.</a:t>
            </a:r>
          </a:p>
          <a:p>
            <a:pPr>
              <a:defRPr/>
            </a:pPr>
            <a:endParaRPr lang="en-US" altLang="en-US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Political challenge of a mandatory program with income-conditioned benefits and a highly progressive financing mechanism.</a:t>
            </a:r>
          </a:p>
          <a:p>
            <a:pPr lvl="1">
              <a:defRPr/>
            </a:pPr>
            <a:endParaRPr lang="en-US" alt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Could treat the proposed surcharge more as a premium than a tax, by allowing people the opportunity to opt out.</a:t>
            </a:r>
          </a:p>
          <a:p>
            <a:pPr marL="457200" lvl="1" indent="0">
              <a:buNone/>
              <a:defRPr/>
            </a:pPr>
            <a:endParaRPr lang="en-US" alt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limit adverse selection, could give people ability to opt out at various times.</a:t>
            </a:r>
          </a:p>
          <a:p>
            <a:pPr marL="457200" lvl="1" indent="0">
              <a:buNone/>
              <a:defRPr/>
            </a:pP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encourage early participation, the Medicare tax surcharge might be higher for people nearing retirement.</a:t>
            </a:r>
            <a:endParaRPr lang="en-US" altLang="en-US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6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dirty="0" smtClean="0">
                <a:latin typeface="Calibri" panose="020F0502020204030204" pitchFamily="34" charset="0"/>
              </a:rPr>
              <a:t>Additional Thoughts and Limitations (2)</a:t>
            </a:r>
            <a:endParaRPr lang="en-US" alt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75456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Transition issues</a:t>
            </a:r>
          </a:p>
          <a:p>
            <a:pPr lvl="1">
              <a:defRPr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Reliance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 self-funding excludes baby boomers too old or otherwise unable to work and contribute for 40 quarters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1" indent="0">
              <a:buNone/>
              <a:defRPr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can be addressed through additional temporary allocation of general revenues until program is up and running.</a:t>
            </a:r>
          </a:p>
          <a:p>
            <a:pPr marL="457200" lvl="1" indent="0">
              <a:buNone/>
              <a:defRPr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Excludes people already in need of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LTSS.  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With no other action current strains on individual, families and state governments will persist for at least another two to three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decades.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Even in context of challenges, the analysis shows that there are substantial benefits to a public catastrophic LTSS insurance program supplemented by private insurance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reforms.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Autofit/>
          </a:bodyPr>
          <a:lstStyle/>
          <a:p>
            <a:r>
              <a:rPr lang="en-US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LTSS </a:t>
            </a:r>
            <a:r>
              <a:rPr lang="en-US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financing challenge is BIG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Roughly 25 million of today’s seniors will need LTSS services (paid and unpaid</a:t>
            </a: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) and costs will exceed $2.5 trillion over 10 years.</a:t>
            </a:r>
          </a:p>
          <a:p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Note that 40% of those needing LTSS today are under age 65. </a:t>
            </a:r>
          </a:p>
          <a:p>
            <a:pPr marL="0" indent="0">
              <a:buNone/>
            </a:pPr>
            <a:endParaRPr lang="en-US" altLang="en-US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Americans are 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unprepared to absorb potential </a:t>
            </a: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LTSS 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costs. </a:t>
            </a:r>
          </a:p>
          <a:p>
            <a:pPr lvl="1" defTabSz="457200">
              <a:buFont typeface="Wingdings" panose="05000000000000000000" pitchFamily="2" charset="2"/>
              <a:buChar char="Ø"/>
            </a:pP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457200">
              <a:buFont typeface="Wingdings" panose="05000000000000000000" pitchFamily="2" charset="2"/>
              <a:buChar char="Ø"/>
            </a:pP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Most </a:t>
            </a:r>
            <a:r>
              <a:rPr lang="en-US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people are </a:t>
            </a: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not poor enough to immediately </a:t>
            </a:r>
            <a:r>
              <a:rPr lang="en-US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qualify for </a:t>
            </a: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the social safety </a:t>
            </a:r>
            <a:r>
              <a:rPr lang="en-US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net so they are most exposed to potentially catastrophic costs;</a:t>
            </a:r>
            <a:endParaRPr lang="en-US" alt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457200">
              <a:buFont typeface="Wingdings" panose="05000000000000000000" pitchFamily="2" charset="2"/>
              <a:buChar char="Ø"/>
            </a:pPr>
            <a:endParaRPr lang="en-US" alt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457200">
              <a:buFont typeface="Wingdings" panose="05000000000000000000" pitchFamily="2" charset="2"/>
              <a:buChar char="Ø"/>
            </a:pPr>
            <a:r>
              <a:rPr lang="en-US" sz="2100" dirty="0"/>
              <a:t>The expected costs of LTSS would account for about 31% of the net worth of households with a head </a:t>
            </a:r>
            <a:r>
              <a:rPr lang="en-US" sz="2100" dirty="0" smtClean="0"/>
              <a:t>aged 65-74;</a:t>
            </a:r>
            <a:endParaRPr lang="en-US" alt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457200">
              <a:buFont typeface="Wingdings" panose="05000000000000000000" pitchFamily="2" charset="2"/>
              <a:buChar char="Ø"/>
            </a:pPr>
            <a:endParaRPr lang="en-US" altLang="en-US" sz="2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457200">
              <a:buFont typeface="Wingdings" panose="05000000000000000000" pitchFamily="2" charset="2"/>
              <a:buChar char="Ø"/>
            </a:pPr>
            <a:r>
              <a:rPr lang="en-US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the wealthiest 10% to </a:t>
            </a:r>
            <a:r>
              <a:rPr lang="en-US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15%  </a:t>
            </a: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have savings equivalent to cover these </a:t>
            </a:r>
            <a:r>
              <a:rPr lang="en-US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costs; </a:t>
            </a:r>
          </a:p>
          <a:p>
            <a:endParaRPr lang="en-US" altLang="en-US" sz="2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Projected </a:t>
            </a: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need and lack of financial protection leaves families with ever increasing caregiving </a:t>
            </a:r>
            <a:r>
              <a:rPr lang="en-US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burdens.</a:t>
            </a:r>
            <a:r>
              <a:rPr lang="en-US" sz="2100" dirty="0" smtClean="0"/>
              <a:t> </a:t>
            </a:r>
            <a:endParaRPr lang="en-US" alt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short, LTSS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needs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undermine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individuals preparedness for retirement – where there is already a concerning shortfall.   </a:t>
            </a:r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7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199"/>
            <a:ext cx="8229600" cy="735489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Current Federal Activity:  </a:t>
            </a:r>
            <a:br>
              <a:rPr lang="en-US" sz="2800" b="1" dirty="0" smtClean="0"/>
            </a:br>
            <a:r>
              <a:rPr lang="en-US" sz="2800" b="1" dirty="0" smtClean="0"/>
              <a:t>Proposing Additions to Medicare Coverage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63267" y="6400800"/>
            <a:ext cx="2133600" cy="365125"/>
          </a:xfrm>
        </p:spPr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3200" y="1347311"/>
            <a:ext cx="4191000" cy="327660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80467" y="1347311"/>
            <a:ext cx="4250267" cy="3276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7933" y="4744035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Pallone Bill: Catastrophic Protection plan with Medicare as a chassis</a:t>
            </a:r>
            <a:endParaRPr lang="en-US" sz="20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8933" y="4744035"/>
            <a:ext cx="4250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Sanders Medicare for All and also </a:t>
            </a:r>
            <a:r>
              <a:rPr lang="en-US" sz="2000" dirty="0">
                <a:latin typeface="+mn-lt"/>
                <a:ea typeface="Microsoft YaHei" panose="020B0503020204020204" pitchFamily="34" charset="-122"/>
              </a:rPr>
              <a:t>Dingell, </a:t>
            </a:r>
            <a:r>
              <a:rPr lang="en-US" sz="2000" dirty="0" err="1">
                <a:latin typeface="+mn-lt"/>
                <a:ea typeface="Microsoft YaHei" panose="020B0503020204020204" pitchFamily="34" charset="-122"/>
              </a:rPr>
              <a:t>Jayapal</a:t>
            </a:r>
            <a:r>
              <a:rPr lang="en-US" sz="2000" dirty="0">
                <a:latin typeface="+mn-lt"/>
                <a:ea typeface="Microsoft YaHei" panose="020B0503020204020204" pitchFamily="34" charset="-122"/>
              </a:rPr>
              <a:t> and more than 100 Co-Sponsors Introduce Medicare For All Act of </a:t>
            </a:r>
            <a:r>
              <a:rPr lang="en-US" sz="2000" dirty="0" smtClean="0">
                <a:latin typeface="+mn-lt"/>
                <a:ea typeface="Microsoft YaHei" panose="020B0503020204020204" pitchFamily="34" charset="-122"/>
              </a:rPr>
              <a:t>2019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03200" y="5967809"/>
            <a:ext cx="4250267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+mn-lt"/>
              </a:rPr>
              <a:t>Note:  A number of think tanks and advocacy groups supportive of catastrophic approach</a:t>
            </a:r>
            <a:endParaRPr lang="en-US" sz="1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469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51858"/>
            <a:ext cx="8229600" cy="55774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Why are States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interested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LTSS reform initiatives?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609600"/>
            <a:ext cx="8953500" cy="2138887"/>
          </a:xfrm>
        </p:spPr>
        <p:txBody>
          <a:bodyPr>
            <a:noAutofit/>
          </a:bodyPr>
          <a:lstStyle/>
          <a:p>
            <a:r>
              <a:rPr lang="en-US" sz="1900" dirty="0" smtClean="0">
                <a:cs typeface="Calibri" panose="020F0502020204030204" pitchFamily="34" charset="0"/>
              </a:rPr>
              <a:t>Limited </a:t>
            </a:r>
            <a:r>
              <a:rPr lang="en-US" sz="1900" dirty="0">
                <a:cs typeface="Calibri" panose="020F0502020204030204" pitchFamily="34" charset="0"/>
              </a:rPr>
              <a:t>growth in the private market fueling search for “shared or communal approaches</a:t>
            </a:r>
            <a:r>
              <a:rPr lang="en-US" sz="1900" dirty="0" smtClean="0">
                <a:cs typeface="Calibri" panose="020F0502020204030204" pitchFamily="34" charset="0"/>
              </a:rPr>
              <a:t>”</a:t>
            </a:r>
          </a:p>
          <a:p>
            <a:pPr marL="0" indent="0">
              <a:buNone/>
            </a:pPr>
            <a:endParaRPr lang="en-US" sz="1900" dirty="0">
              <a:cs typeface="Calibri" panose="020F0502020204030204" pitchFamily="34" charset="0"/>
            </a:endParaRPr>
          </a:p>
          <a:p>
            <a:r>
              <a:rPr lang="en-US" sz="1900" dirty="0">
                <a:cs typeface="Calibri" panose="020F0502020204030204" pitchFamily="34" charset="0"/>
              </a:rPr>
              <a:t>Gridlock in policymaking at the federal </a:t>
            </a:r>
            <a:r>
              <a:rPr lang="en-US" sz="1900" dirty="0" smtClean="0">
                <a:cs typeface="Calibri" panose="020F0502020204030204" pitchFamily="34" charset="0"/>
              </a:rPr>
              <a:t>level does not offer promise. </a:t>
            </a:r>
          </a:p>
          <a:p>
            <a:pPr marL="0" indent="0">
              <a:buNone/>
            </a:pPr>
            <a:endParaRPr lang="en-US" sz="1900" dirty="0">
              <a:cs typeface="Calibri" panose="020F0502020204030204" pitchFamily="34" charset="0"/>
            </a:endParaRPr>
          </a:p>
          <a:p>
            <a:r>
              <a:rPr lang="en-US" sz="1900" dirty="0">
                <a:cs typeface="Calibri" panose="020F0502020204030204" pitchFamily="34" charset="0"/>
              </a:rPr>
              <a:t>Changes in family composition </a:t>
            </a:r>
            <a:r>
              <a:rPr lang="en-US" sz="1900" dirty="0" smtClean="0">
                <a:cs typeface="Calibri" panose="020F0502020204030204" pitchFamily="34" charset="0"/>
              </a:rPr>
              <a:t>lead </a:t>
            </a:r>
            <a:r>
              <a:rPr lang="en-US" sz="1900" dirty="0">
                <a:cs typeface="Calibri" panose="020F0502020204030204" pitchFamily="34" charset="0"/>
              </a:rPr>
              <a:t>to strains on budget, workforce </a:t>
            </a:r>
            <a:r>
              <a:rPr lang="en-US" sz="1900" dirty="0" smtClean="0">
                <a:cs typeface="Calibri" panose="020F0502020204030204" pitchFamily="34" charset="0"/>
              </a:rPr>
              <a:t>&amp; delivery system.</a:t>
            </a:r>
          </a:p>
          <a:p>
            <a:pPr marL="0" indent="0" algn="ctr">
              <a:buNone/>
            </a:pPr>
            <a:r>
              <a:rPr lang="en-US" sz="1900" b="1" i="1" dirty="0" smtClean="0">
                <a:cs typeface="Calibri" panose="020F0502020204030204" pitchFamily="34" charset="0"/>
              </a:rPr>
              <a:t>The </a:t>
            </a:r>
            <a:r>
              <a:rPr lang="en-US" sz="1900" b="1" i="1" dirty="0">
                <a:cs typeface="Calibri" panose="020F0502020204030204" pitchFamily="34" charset="0"/>
              </a:rPr>
              <a:t>costs of waiting </a:t>
            </a:r>
            <a:r>
              <a:rPr lang="en-US" sz="1900" b="1" i="1" dirty="0" smtClean="0">
                <a:cs typeface="Calibri" panose="020F0502020204030204" pitchFamily="34" charset="0"/>
              </a:rPr>
              <a:t>are starting to exceed </a:t>
            </a:r>
            <a:r>
              <a:rPr lang="en-US" sz="1900" b="1" i="1" dirty="0">
                <a:cs typeface="Calibri" panose="020F0502020204030204" pitchFamily="34" charset="0"/>
              </a:rPr>
              <a:t>the costs of taking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75942"/>
            <a:ext cx="2133600" cy="365125"/>
          </a:xfrm>
        </p:spPr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3201454"/>
            <a:ext cx="88011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2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states have expertise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implement new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LTSS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insurance-based programs?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624888" cy="55626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States are the only level of government with experience administering comprehensive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LTSS.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More than 50 years defining and assessing benefit eligibility, certifying qualified providers, reimbursing providers, and managing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benefits</a:t>
            </a:r>
          </a:p>
          <a:p>
            <a:pPr marL="457200" lvl="1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Understand and familiar with the LTSS service delivery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system.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States also have a solid track record in launching and running social insurance programs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Workers’ compensation and unemployment insurance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Paid Family and Medical Leave (PFML) social insurance programs (4 states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lvl="1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Greater political feasibility and ability to reflect unique needs of state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residents.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43688" y="6484408"/>
            <a:ext cx="2133600" cy="365125"/>
          </a:xfrm>
        </p:spPr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5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6933"/>
            <a:ext cx="8229600" cy="381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>Overcoming </a:t>
            </a:r>
            <a:r>
              <a:rPr lang="en-US" sz="2400" dirty="0"/>
              <a:t>the Political Challenges of </a:t>
            </a:r>
            <a:r>
              <a:rPr lang="en-US" sz="2400" dirty="0" smtClean="0"/>
              <a:t>Reform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57199"/>
            <a:ext cx="9067800" cy="5486401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100" b="1" dirty="0"/>
              <a:t>The magnitude of the problem </a:t>
            </a:r>
            <a:r>
              <a:rPr lang="en-US" sz="2100" b="1" dirty="0" smtClean="0"/>
              <a:t>means </a:t>
            </a:r>
            <a:r>
              <a:rPr lang="en-US" sz="2100" b="1" dirty="0"/>
              <a:t>that neither the public </a:t>
            </a:r>
            <a:r>
              <a:rPr lang="en-US" sz="2100" b="1" dirty="0" smtClean="0"/>
              <a:t>nor </a:t>
            </a:r>
            <a:r>
              <a:rPr lang="en-US" sz="2100" b="1" dirty="0"/>
              <a:t>private sector can address </a:t>
            </a:r>
            <a:r>
              <a:rPr lang="en-US" sz="2100" b="1" dirty="0" smtClean="0"/>
              <a:t>the </a:t>
            </a:r>
            <a:r>
              <a:rPr lang="en-US" sz="2100" b="1" dirty="0"/>
              <a:t>problem on its own.</a:t>
            </a:r>
          </a:p>
          <a:p>
            <a:pPr marL="0" indent="0">
              <a:buNone/>
            </a:pPr>
            <a:endParaRPr lang="en-US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Need mixed approaches where sectoral roles are well defined and enable citizens to plan appropriately.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The “age wave” is already cresting and that means…………….</a:t>
            </a:r>
          </a:p>
          <a:p>
            <a:endParaRPr lang="en-US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Now is the time to experiment with new models of stand-alone financing programs, </a:t>
            </a:r>
            <a:r>
              <a:rPr lang="en-US" sz="1600" u="sng" dirty="0"/>
              <a:t>and</a:t>
            </a:r>
          </a:p>
          <a:p>
            <a:pPr marL="457200" lvl="1" indent="0">
              <a:buNone/>
            </a:pPr>
            <a:endParaRPr lang="en-US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build on existing service delivery infrastructure to deliver high quality and affordable care to the middle class.</a:t>
            </a:r>
          </a:p>
          <a:p>
            <a:endParaRPr lang="en-US" sz="1600" dirty="0" smtClean="0"/>
          </a:p>
          <a:p>
            <a:r>
              <a:rPr lang="en-US" sz="1600" dirty="0" smtClean="0"/>
              <a:t>Proof points have been established across a number of states such as Washington, and Hawaii.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100" b="1" dirty="0" smtClean="0"/>
              <a:t>Opportunity for change – building a coalition for policy change:</a:t>
            </a:r>
          </a:p>
          <a:p>
            <a:endParaRPr lang="en-US" sz="1600" dirty="0"/>
          </a:p>
          <a:p>
            <a:r>
              <a:rPr lang="en-US" sz="1600" dirty="0" smtClean="0"/>
              <a:t>As </a:t>
            </a:r>
            <a:r>
              <a:rPr lang="en-US" sz="1600" dirty="0"/>
              <a:t>baby boomers become caregivers and </a:t>
            </a:r>
            <a:r>
              <a:rPr lang="en-US" sz="1600" dirty="0" smtClean="0"/>
              <a:t>care </a:t>
            </a:r>
            <a:r>
              <a:rPr lang="en-US" sz="1600" dirty="0"/>
              <a:t>recipients, they will </a:t>
            </a:r>
            <a:r>
              <a:rPr lang="en-US" sz="1600" dirty="0" smtClean="0"/>
              <a:t>demand </a:t>
            </a:r>
            <a:r>
              <a:rPr lang="en-US" sz="1600" dirty="0"/>
              <a:t>improved access to affordable </a:t>
            </a:r>
            <a:r>
              <a:rPr lang="en-US" sz="1600" dirty="0" smtClean="0"/>
              <a:t>care. </a:t>
            </a:r>
          </a:p>
          <a:p>
            <a:endParaRPr lang="en-US" sz="1600" dirty="0"/>
          </a:p>
          <a:p>
            <a:r>
              <a:rPr lang="en-US" sz="1600" dirty="0" smtClean="0"/>
              <a:t>Allies </a:t>
            </a:r>
            <a:r>
              <a:rPr lang="en-US" sz="1600" dirty="0"/>
              <a:t>will include their </a:t>
            </a:r>
            <a:r>
              <a:rPr lang="en-US" sz="1600" dirty="0" smtClean="0"/>
              <a:t>children and younger </a:t>
            </a:r>
            <a:r>
              <a:rPr lang="en-US" sz="1600" dirty="0"/>
              <a:t>people with </a:t>
            </a:r>
            <a:r>
              <a:rPr lang="en-US" sz="1600" dirty="0" smtClean="0"/>
              <a:t>disabilities who regard independent </a:t>
            </a:r>
            <a:r>
              <a:rPr lang="en-US" sz="1600" dirty="0"/>
              <a:t>living </a:t>
            </a:r>
            <a:r>
              <a:rPr lang="en-US" sz="1600" dirty="0" smtClean="0"/>
              <a:t>support as </a:t>
            </a:r>
            <a:r>
              <a:rPr lang="en-US" sz="1600" dirty="0"/>
              <a:t>a civil right.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Allies include direct </a:t>
            </a:r>
            <a:r>
              <a:rPr lang="en-US" sz="1600" dirty="0"/>
              <a:t>care </a:t>
            </a:r>
            <a:r>
              <a:rPr lang="en-US" sz="1600" dirty="0" smtClean="0"/>
              <a:t>workers </a:t>
            </a:r>
            <a:r>
              <a:rPr lang="en-US" sz="1600" dirty="0"/>
              <a:t>who regard decent </a:t>
            </a:r>
            <a:r>
              <a:rPr lang="en-US" sz="1600" dirty="0" smtClean="0"/>
              <a:t>pay &amp; jobs </a:t>
            </a:r>
            <a:r>
              <a:rPr lang="en-US" sz="1600" dirty="0"/>
              <a:t>as a worker’s right and </a:t>
            </a:r>
            <a:r>
              <a:rPr lang="en-US" sz="1600" dirty="0" smtClean="0"/>
              <a:t>to assure </a:t>
            </a:r>
            <a:r>
              <a:rPr lang="en-US" sz="1600" dirty="0"/>
              <a:t>a quality workforce.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Policy does not change unless there is a demand for it and coalitions for change are growing.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65125"/>
          </a:xfrm>
        </p:spPr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31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To what end?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53340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b="1" dirty="0"/>
              <a:t>Improving access to LTSS</a:t>
            </a:r>
            <a:r>
              <a:rPr lang="en-US" dirty="0"/>
              <a:t>. To what extent does the additional money brought into the LTSS system by the program allow the purchase of additional services?</a:t>
            </a:r>
          </a:p>
          <a:p>
            <a:endParaRPr lang="en-US" dirty="0"/>
          </a:p>
          <a:p>
            <a:pPr lvl="0"/>
            <a:r>
              <a:rPr lang="en-US" b="1" dirty="0"/>
              <a:t>Reducing family out-of-pocket spending</a:t>
            </a:r>
            <a:r>
              <a:rPr lang="en-US" dirty="0"/>
              <a:t>. To what extent does the program relieve financial burdens on families?</a:t>
            </a:r>
          </a:p>
          <a:p>
            <a:endParaRPr lang="en-US" dirty="0"/>
          </a:p>
          <a:p>
            <a:pPr lvl="0"/>
            <a:r>
              <a:rPr lang="en-US" b="1" dirty="0"/>
              <a:t>Reducing Medicaid spending</a:t>
            </a:r>
            <a:r>
              <a:rPr lang="en-US" dirty="0"/>
              <a:t>. To what extent does the program reduce budgetary pressure on Medicaid? </a:t>
            </a:r>
          </a:p>
          <a:p>
            <a:endParaRPr lang="en-US" dirty="0"/>
          </a:p>
          <a:p>
            <a:pPr lvl="0"/>
            <a:r>
              <a:rPr lang="en-US" b="1" dirty="0"/>
              <a:t>Financial sustainability/stability</a:t>
            </a:r>
            <a:r>
              <a:rPr lang="en-US" dirty="0"/>
              <a:t>. Is the program sustainable? Can it to be paid for over the long term in a stable manner?</a:t>
            </a:r>
          </a:p>
          <a:p>
            <a:endParaRPr lang="en-US" dirty="0"/>
          </a:p>
          <a:p>
            <a:r>
              <a:rPr lang="en-US" b="1" dirty="0"/>
              <a:t>Political support and sustainability. </a:t>
            </a:r>
            <a:r>
              <a:rPr lang="en-US" dirty="0"/>
              <a:t>Is the program structured in a manner that will garner broad public support that is likely to persist over </a:t>
            </a:r>
            <a:r>
              <a:rPr lang="en-US" dirty="0" smtClean="0"/>
              <a:t>time?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77000"/>
            <a:ext cx="2133600" cy="365125"/>
          </a:xfrm>
        </p:spPr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1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Is this all wishful thinking?</a:t>
            </a:r>
            <a:endParaRPr lang="en-US" sz="3400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4892675"/>
          </a:xfrm>
        </p:spPr>
        <p:txBody>
          <a:bodyPr>
            <a:normAutofit fontScale="77500" lnSpcReduction="20000"/>
          </a:bodyPr>
          <a:lstStyle/>
          <a:p>
            <a:endParaRPr lang="en-US" sz="3200" i="1" dirty="0" smtClean="0"/>
          </a:p>
          <a:p>
            <a:pPr marL="0" indent="0">
              <a:buNone/>
            </a:pPr>
            <a:r>
              <a:rPr lang="en-US" sz="3900" b="1" i="1" dirty="0" smtClean="0">
                <a:solidFill>
                  <a:srgbClr val="0070C0"/>
                </a:solidFill>
              </a:rPr>
              <a:t>“…Only </a:t>
            </a:r>
            <a:r>
              <a:rPr lang="en-US" sz="3900" b="1" i="1" dirty="0">
                <a:solidFill>
                  <a:srgbClr val="0070C0"/>
                </a:solidFill>
              </a:rPr>
              <a:t>a crisis—actual or perceived—produces real change. When that crisis occurs, the actions that are taken depend on the ideas that are lying around. That, I believe, is our basic function: to develop alternatives to existing policies, to keep them alive and available until the politically impossible becomes the politically inevitable</a:t>
            </a:r>
            <a:r>
              <a:rPr lang="en-US" sz="3900" b="1" i="1" dirty="0" smtClean="0">
                <a:solidFill>
                  <a:srgbClr val="0070C0"/>
                </a:solidFill>
              </a:rPr>
              <a:t>.”</a:t>
            </a:r>
          </a:p>
          <a:p>
            <a:pPr marL="0" indent="0" algn="r">
              <a:buNone/>
            </a:pPr>
            <a:endParaRPr lang="en-US" sz="3200" b="1" i="1" dirty="0" smtClean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en-US" sz="3200" b="1" i="1" dirty="0" smtClean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en-US" sz="3200" i="1" dirty="0" smtClean="0">
                <a:solidFill>
                  <a:srgbClr val="0070C0"/>
                </a:solidFill>
              </a:rPr>
              <a:t>-- Milton Friedman, Ph.D.</a:t>
            </a:r>
          </a:p>
          <a:p>
            <a:pPr marL="0" indent="0" algn="r">
              <a:buNone/>
            </a:pPr>
            <a:r>
              <a:rPr lang="en-US" sz="3200" i="1" dirty="0" smtClean="0">
                <a:solidFill>
                  <a:srgbClr val="0070C0"/>
                </a:solidFill>
              </a:rPr>
              <a:t>Nobel Economist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29400" y="6475942"/>
            <a:ext cx="2133600" cy="365125"/>
          </a:xfrm>
        </p:spPr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1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9BBB59">
                    <a:lumMod val="75000"/>
                  </a:srgbClr>
                </a:solidFill>
              </a:rPr>
              <a:t>CONNECT WITH US</a:t>
            </a:r>
            <a:endParaRPr lang="en-US" sz="3600" b="1" dirty="0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9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270933" y="1212301"/>
          <a:ext cx="8153400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700" name="Title 2"/>
          <p:cNvSpPr>
            <a:spLocks noGrp="1"/>
          </p:cNvSpPr>
          <p:nvPr>
            <p:ph type="title"/>
          </p:nvPr>
        </p:nvSpPr>
        <p:spPr>
          <a:xfrm>
            <a:off x="152400" y="326202"/>
            <a:ext cx="8839200" cy="806450"/>
          </a:xfrm>
        </p:spPr>
        <p:txBody>
          <a:bodyPr>
            <a:noAutofit/>
          </a:bodyPr>
          <a:lstStyle/>
          <a:p>
            <a:r>
              <a:rPr lang="en-US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Expected costs of LTSS 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to individuals </a:t>
            </a:r>
            <a:r>
              <a:rPr lang="en-US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who are turning age 65 today and needing significant care in the future </a:t>
            </a:r>
            <a:br>
              <a:rPr lang="en-US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(2015 dollars</a:t>
            </a: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270933" y="5733501"/>
            <a:ext cx="6477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 sz="2000"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1pPr>
            <a:lvl2pPr marL="742950" indent="-28575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2pPr>
            <a:lvl3pPr marL="1143000" indent="-228600">
              <a:spcBef>
                <a:spcPct val="20000"/>
              </a:spcBef>
              <a:buClr>
                <a:srgbClr val="005389"/>
              </a:buClr>
              <a:buSzPct val="75000"/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3pPr>
            <a:lvl4pPr marL="1600200" indent="-22860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4pPr>
            <a:lvl5pPr marL="2057400" indent="-22860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Source: ASPE Issue Brief on LTC Financing, July </a:t>
            </a:r>
            <a:r>
              <a:rPr lang="en-US" altLang="en-US" sz="14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2015, </a:t>
            </a:r>
            <a:r>
              <a:rPr lang="en-US" sz="1400" dirty="0">
                <a:latin typeface="+mn-lt"/>
                <a:hlinkClick r:id="rId4"/>
              </a:rPr>
              <a:t>https://</a:t>
            </a:r>
            <a:r>
              <a:rPr lang="en-US" sz="1400" dirty="0" smtClean="0">
                <a:latin typeface="+mn-lt"/>
                <a:hlinkClick r:id="rId4"/>
              </a:rPr>
              <a:t>aspe.hhs.gov/basic-report/long-term-services-and-supports-older-americans-risks-and-financing-research-brief</a:t>
            </a:r>
            <a:endParaRPr lang="en-US" altLang="en-US" sz="14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1524000"/>
            <a:ext cx="22860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Average lifetime costs exceed $266,000, when focusing exclusively on those who use care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2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88963" y="76200"/>
            <a:ext cx="8174037" cy="784225"/>
          </a:xfrm>
        </p:spPr>
        <p:txBody>
          <a:bodyPr>
            <a:noAutofit/>
          </a:bodyPr>
          <a:lstStyle/>
          <a:p>
            <a:pPr algn="ctr"/>
            <a:r>
              <a:rPr lang="en-US" altLang="en-US" sz="2800" b="1" dirty="0" smtClean="0">
                <a:latin typeface="Calibri" panose="020F0502020204030204" pitchFamily="34" charset="0"/>
              </a:rPr>
              <a:t>Among those with a high level of need, </a:t>
            </a:r>
            <a:br>
              <a:rPr lang="en-US" altLang="en-US" sz="2800" b="1" dirty="0" smtClean="0">
                <a:latin typeface="Calibri" panose="020F0502020204030204" pitchFamily="34" charset="0"/>
              </a:rPr>
            </a:br>
            <a:r>
              <a:rPr lang="en-US" altLang="en-US" sz="2800" b="1" dirty="0" smtClean="0">
                <a:latin typeface="Calibri" panose="020F0502020204030204" pitchFamily="34" charset="0"/>
              </a:rPr>
              <a:t>the LTSS risk is highly skewed</a:t>
            </a:r>
            <a:endParaRPr lang="en-US" altLang="en-US" sz="2800" b="1" dirty="0" smtClean="0"/>
          </a:p>
        </p:txBody>
      </p:sp>
      <p:pic>
        <p:nvPicPr>
          <p:cNvPr id="25604" name="Chart Placeholder 6" descr="slide8.jpg. Pie chart. Need lasting less than 2 years, 27%. Need lasting 2 to 5 years, 12%. Need lasting more than 5 years, 14% 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963" y="1143001"/>
            <a:ext cx="7564437" cy="4572000"/>
          </a:xfrm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228600" y="5785814"/>
            <a:ext cx="631259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 sz="2000"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1pPr>
            <a:lvl2pPr marL="742950" indent="-28575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2pPr>
            <a:lvl3pPr marL="1143000" indent="-228600">
              <a:spcBef>
                <a:spcPct val="20000"/>
              </a:spcBef>
              <a:buClr>
                <a:srgbClr val="005389"/>
              </a:buClr>
              <a:buSzPct val="75000"/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3pPr>
            <a:lvl4pPr marL="1600200" indent="-22860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4pPr>
            <a:lvl5pPr marL="2057400" indent="-22860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Ann Tumlinson Innovations based on Favreault &amp; </a:t>
            </a:r>
            <a:r>
              <a:rPr lang="en-US" alt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Dey</a:t>
            </a:r>
            <a:r>
              <a:rPr lang="en-US" alt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(2015) Table 1. </a:t>
            </a:r>
            <a:r>
              <a:rPr lang="en-US" alt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</a:t>
            </a:r>
            <a:r>
              <a:rPr lang="en-US" alt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www.thescanfoundation.org/sites/default/files/financing_long-term_care_chartpack_092016_final.pptx</a:t>
            </a:r>
            <a:endParaRPr lang="en-US" alt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31242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48%</a:t>
            </a:r>
            <a:endParaRPr lang="en-US" sz="1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2581" y="24384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27%</a:t>
            </a:r>
            <a:endParaRPr lang="en-US" sz="1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3653979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12%</a:t>
            </a:r>
            <a:endParaRPr lang="en-US" sz="1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9522" y="4366023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14%</a:t>
            </a:r>
            <a:endParaRPr lang="en-US" sz="14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0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 idx="4294967295"/>
          </p:nvPr>
        </p:nvSpPr>
        <p:spPr>
          <a:xfrm>
            <a:off x="469392" y="152400"/>
            <a:ext cx="8369808" cy="762000"/>
          </a:xfrm>
        </p:spPr>
        <p:txBody>
          <a:bodyPr>
            <a:noAutofit/>
          </a:bodyPr>
          <a:lstStyle/>
          <a:p>
            <a:pPr algn="ctr"/>
            <a:r>
              <a:rPr lang="en-US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Because utilization is skewed, </a:t>
            </a:r>
            <a:br>
              <a:rPr lang="en-US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 too is the distribution of future expected costs</a:t>
            </a:r>
            <a:endParaRPr lang="en-US" altLang="en-US" sz="2800" b="1" dirty="0" smtClean="0"/>
          </a:p>
        </p:txBody>
      </p:sp>
      <p:pic>
        <p:nvPicPr>
          <p:cNvPr id="30724" name="Chart Placeholder 4" descr="slide15a.jpg. Infographic continued. 50,000 to 99,900$, 1 stack of coins, 10%. 10,000 to 49,900$, small stack of coins, 10%. 1,000 to 9,900$, smaller stack of coins, 6%. 0 cost, no coins, 48%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18260"/>
            <a:ext cx="3973512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slide15b.jpg. Infographic with coins. 250,000$ or more, 3 stacks of coins, 15%. 150,000$ to 249,900$, 2 stacks of coins, 12%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1423035"/>
            <a:ext cx="2851150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914401" y="5508307"/>
            <a:ext cx="5638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 sz="2000"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1pPr>
            <a:lvl2pPr marL="742950" indent="-28575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2pPr>
            <a:lvl3pPr marL="1143000" indent="-228600">
              <a:spcBef>
                <a:spcPct val="20000"/>
              </a:spcBef>
              <a:buClr>
                <a:srgbClr val="005389"/>
              </a:buClr>
              <a:buSzPct val="75000"/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3pPr>
            <a:lvl4pPr marL="1600200" indent="-22860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" panose="020B0604020202020204" pitchFamily="34" charset="0"/>
                <a:ea typeface="ヒラギノ角ゴ Pro W3" pitchFamily="36" charset="-128"/>
              </a:defRPr>
            </a:lvl4pPr>
            <a:lvl5pPr marL="2057400" indent="-228600">
              <a:spcBef>
                <a:spcPct val="20000"/>
              </a:spcBef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Font typeface="Lucida Grande" pitchFamily="36" charset="0"/>
              <a:buChar char="▸"/>
              <a:defRPr>
                <a:solidFill>
                  <a:srgbClr val="005A8B"/>
                </a:solidFill>
                <a:latin typeface="Arial Bold" panose="020B0704020202020204" pitchFamily="34" charset="0"/>
                <a:ea typeface="ヒラギノ角ゴ Pro W3" pitchFamily="36" charset="-128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 Favreault &amp; </a:t>
            </a:r>
            <a:r>
              <a:rPr lang="en-US" alt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Dey</a:t>
            </a:r>
            <a:r>
              <a:rPr lang="en-US" alt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(2015), Table 5 in Anne Tumlinson Innovations presented to SCAN Foundation, </a:t>
            </a:r>
            <a:r>
              <a:rPr lang="en-US" alt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2016.  </a:t>
            </a:r>
            <a:r>
              <a:rPr lang="en-US" alt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</a:t>
            </a:r>
            <a:r>
              <a:rPr lang="en-US" alt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www.thescanfoundation.org/sites/default/files/financing_long-term_care_chartpack_092016_final.pptx</a:t>
            </a:r>
            <a:endParaRPr lang="en-US" alt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1" y="6462414"/>
            <a:ext cx="2133600" cy="365125"/>
          </a:xfrm>
        </p:spPr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Current approaches to financing LTSS services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Primary Public approaches (Federal, state and local)</a:t>
            </a:r>
          </a:p>
          <a:p>
            <a:pPr marL="0" indent="0">
              <a:buNone/>
            </a:pPr>
            <a:endParaRPr lang="en-US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Medicaid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Public education about risks and costs to spur action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dirty="0" smtClean="0"/>
              <a:t>Primary Private Approaches (insurance and savings)</a:t>
            </a:r>
          </a:p>
          <a:p>
            <a:pPr marL="0" indent="0">
              <a:buNone/>
            </a:pPr>
            <a:endParaRPr lang="en-US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Current income, savings, annuitizing the home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Private long-term care insurance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Mixed Approaches (public trying to push private)</a:t>
            </a:r>
          </a:p>
          <a:p>
            <a:endParaRPr lang="en-US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Partnership Programs between states and Federal government (45 states</a:t>
            </a:r>
            <a:r>
              <a:rPr lang="en-US" sz="2000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Federal and state tax incentives for </a:t>
            </a:r>
            <a:r>
              <a:rPr lang="en-US" sz="2000" dirty="0" smtClean="0"/>
              <a:t>LTC insurance purchase (30 </a:t>
            </a:r>
            <a:r>
              <a:rPr lang="en-US" sz="2000" dirty="0"/>
              <a:t>states)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State employee LTC insurance programs (27 states)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33" y="150283"/>
            <a:ext cx="8229600" cy="50165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Challenges with </a:t>
            </a:r>
            <a:r>
              <a:rPr lang="en-US" sz="2800" b="1" dirty="0"/>
              <a:t>M</a:t>
            </a:r>
            <a:r>
              <a:rPr lang="en-US" sz="2800" b="1" dirty="0" smtClean="0"/>
              <a:t>edicaid financing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733" y="867304"/>
            <a:ext cx="8229600" cy="5228696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Obtaining </a:t>
            </a: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eligibility through spend-down is threat to many individuals’ financial </a:t>
            </a:r>
            <a:r>
              <a:rPr lang="en-US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security.</a:t>
            </a:r>
          </a:p>
          <a:p>
            <a:pPr marL="57150" indent="0">
              <a:buNone/>
              <a:defRPr/>
            </a:pPr>
            <a:endParaRPr lang="en-US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Waiting lists and access limits for home and community-based </a:t>
            </a:r>
            <a:r>
              <a:rPr lang="en-US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care.</a:t>
            </a:r>
          </a:p>
          <a:p>
            <a:pPr marL="57150" indent="0">
              <a:buNone/>
              <a:defRPr/>
            </a:pPr>
            <a:endParaRPr lang="en-US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Less flexibility in service </a:t>
            </a:r>
            <a:r>
              <a:rPr lang="en-US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provision.</a:t>
            </a:r>
          </a:p>
          <a:p>
            <a:pPr marL="57150" indent="0">
              <a:buNone/>
              <a:defRPr/>
            </a:pPr>
            <a:endParaRPr lang="en-US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States struggling with budget </a:t>
            </a:r>
            <a:r>
              <a:rPr lang="en-US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pressures.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US" dirty="0" smtClean="0"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3100" dirty="0" smtClean="0">
                <a:cs typeface="Calibri" panose="020F0502020204030204" pitchFamily="34" charset="0"/>
              </a:rPr>
              <a:t>LTSS </a:t>
            </a:r>
            <a:r>
              <a:rPr lang="en-US" sz="3100" dirty="0">
                <a:cs typeface="Calibri" panose="020F0502020204030204" pitchFamily="34" charset="0"/>
              </a:rPr>
              <a:t>is approaching 30% to 45% of state Medicaid budgets and growing </a:t>
            </a:r>
            <a:r>
              <a:rPr lang="en-US" sz="3100" dirty="0" smtClean="0">
                <a:cs typeface="Calibri" panose="020F0502020204030204" pitchFamily="34" charset="0"/>
              </a:rPr>
              <a:t>rapidly.  </a:t>
            </a:r>
          </a:p>
          <a:p>
            <a:pPr marL="457200" lvl="1" indent="0">
              <a:buNone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300" dirty="0" smtClean="0"/>
              <a:t>Reimbursement rates often do not support development of a high quality workforce and service infrastructure.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1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820150" cy="7334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Challenges with Reliance on Private Long-Term Care Insurance</a:t>
            </a:r>
            <a:endParaRPr lang="en-US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809625"/>
            <a:ext cx="8686799" cy="5057776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Only 7-8 million people have policies and premiums for stand-alone policies are now out of the reach of the broad middle class.</a:t>
            </a:r>
          </a:p>
          <a:p>
            <a:pPr marL="0" indent="0">
              <a:buNone/>
            </a:pP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Roughly 200,000 policyholders in Minnesota accounting for 3% of US total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Prior two decade </a:t>
            </a:r>
            <a:r>
              <a:rPr lang="en-US" sz="2800" dirty="0"/>
              <a:t>saw a major exodus of companies from the market, as returns on the product have been significantly below expectation</a:t>
            </a:r>
            <a:r>
              <a:rPr lang="en-US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Only a dozen or so companies remain in market compared to over 100 in the year 2000.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r>
              <a:rPr lang="en-US" sz="2800" dirty="0" smtClean="0"/>
              <a:t>Underwriting stringency excludes growing number of applicants – upwards of 30% of the target population. (</a:t>
            </a: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www.healthaffairs.org/doi/full/10.1377/hlthaff.2015.1133</a:t>
            </a:r>
            <a:r>
              <a:rPr lang="en-US" sz="1800" dirty="0" smtClean="0"/>
              <a:t>)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Major rate increases have unnerved consumers.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Growth in combination products does represent a bright spot.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459008"/>
            <a:ext cx="2133600" cy="365125"/>
          </a:xfrm>
        </p:spPr>
        <p:txBody>
          <a:bodyPr/>
          <a:lstStyle/>
          <a:p>
            <a:fld id="{8ED21966-C764-4C40-97C3-3CEDFB59A7F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2012LeadingAge_gray2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 White_Option_1_notes.pptx" id="{8E7CD06E-B175-40CF-9967-48C1DDE165DE}" vid="{19A2CC29-3148-445F-A129-3DC69871D62B}"/>
    </a:ext>
  </a:extLst>
</a:theme>
</file>

<file path=ppt/theme/theme2.xml><?xml version="1.0" encoding="utf-8"?>
<a:theme xmlns:a="http://schemas.openxmlformats.org/drawingml/2006/main" name="2_2012LeadingAge_gray2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 White_Option_1_notes.pptx" id="{8E7CD06E-B175-40CF-9967-48C1DDE165DE}" vid="{19A2CC29-3148-445F-A129-3DC69871D6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5285</TotalTime>
  <Words>3169</Words>
  <Application>Microsoft Office PowerPoint</Application>
  <PresentationFormat>On-screen Show (4:3)</PresentationFormat>
  <Paragraphs>627</Paragraphs>
  <Slides>36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Microsoft YaHei</vt:lpstr>
      <vt:lpstr>Arial</vt:lpstr>
      <vt:lpstr>Calibri</vt:lpstr>
      <vt:lpstr>Lucida Grande</vt:lpstr>
      <vt:lpstr>Symbol</vt:lpstr>
      <vt:lpstr>Wingdings</vt:lpstr>
      <vt:lpstr>ヒラギノ角ゴ Pro W3</vt:lpstr>
      <vt:lpstr>1_2012LeadingAge_gray2PPT</vt:lpstr>
      <vt:lpstr>2_2012LeadingAge_gray2PPT</vt:lpstr>
      <vt:lpstr>PowerPoint Presentation</vt:lpstr>
      <vt:lpstr>Purpose</vt:lpstr>
      <vt:lpstr>The LTSS financing challenge is BIG</vt:lpstr>
      <vt:lpstr>Expected costs of LTSS to individuals who are turning age 65 today and needing significant care in the future  (2015 dollars)</vt:lpstr>
      <vt:lpstr>Among those with a high level of need,  the LTSS risk is highly skewed</vt:lpstr>
      <vt:lpstr>Because utilization is skewed,  so too is the distribution of future expected costs</vt:lpstr>
      <vt:lpstr>Current approaches to financing LTSS services</vt:lpstr>
      <vt:lpstr>Challenges with Medicaid financing</vt:lpstr>
      <vt:lpstr>Challenges with Reliance on Private Long-Term Care Insurance</vt:lpstr>
      <vt:lpstr>Reliance on Families alone is becoming more difficult</vt:lpstr>
      <vt:lpstr>PowerPoint Presentation</vt:lpstr>
      <vt:lpstr>Fundamental LTSS financing problem: Absence of an effective insurance mechanism</vt:lpstr>
      <vt:lpstr>Philosophical Conflict</vt:lpstr>
      <vt:lpstr>A New Public-Private Partnership:   Catastrophic Public and Front-End Private LTC Insurance</vt:lpstr>
      <vt:lpstr>Why Public Insurance for “Back-end” Risk? </vt:lpstr>
      <vt:lpstr>Why Public Insurance for “Back-end” Risk? </vt:lpstr>
      <vt:lpstr>Key Features of Policy Proposal:  Two Components</vt:lpstr>
      <vt:lpstr>Key Parameters of Public Insurance Plan</vt:lpstr>
      <vt:lpstr>Key Parameters of Private Insurance Package</vt:lpstr>
      <vt:lpstr>Additional Features of Policy Proposal</vt:lpstr>
      <vt:lpstr>Waiting Periods for Public Coverage, by Income Quintile</vt:lpstr>
      <vt:lpstr>Relationship Between Income Quintiles and Potential Affordability of Private Insurance Premiums </vt:lpstr>
      <vt:lpstr> Fixed versus variable waiting period impacts on proportion of 65+ receiving benefits by Socio-demographic characteristics </vt:lpstr>
      <vt:lpstr>Fixed versus variable waiting period impacts on proportion of 65+ receiving benefits by disability and income status</vt:lpstr>
      <vt:lpstr>Sum of LTSS Spending Age 65+ by Payers for Fully-phased in Cohorts Under Baseline and Alternative Waiting Period Options (2015 Dollars)  </vt:lpstr>
      <vt:lpstr>Summary of Program Benefits</vt:lpstr>
      <vt:lpstr>Public Program Costs </vt:lpstr>
      <vt:lpstr>Additional Thoughts and Limitations (1)</vt:lpstr>
      <vt:lpstr>Additional Thoughts and Limitations (2)</vt:lpstr>
      <vt:lpstr>Current Federal Activity:   Proposing Additions to Medicare Coverage</vt:lpstr>
      <vt:lpstr>Why are States interested in LTSS reform initiatives?</vt:lpstr>
      <vt:lpstr>Do states have expertise to implement new LTSS insurance-based programs?</vt:lpstr>
      <vt:lpstr> Overcoming the Political Challenges of Reform </vt:lpstr>
      <vt:lpstr>To what end?</vt:lpstr>
      <vt:lpstr>Is this all wishful thinking?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</dc:title>
  <dc:creator>Glenn Crenshaw</dc:creator>
  <cp:lastModifiedBy>Marc Cohen</cp:lastModifiedBy>
  <cp:revision>73</cp:revision>
  <cp:lastPrinted>2019-12-31T22:03:58Z</cp:lastPrinted>
  <dcterms:created xsi:type="dcterms:W3CDTF">2017-05-26T17:02:57Z</dcterms:created>
  <dcterms:modified xsi:type="dcterms:W3CDTF">2019-12-31T22:05:22Z</dcterms:modified>
  <cp:contentStatus/>
</cp:coreProperties>
</file>