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37"/>
  </p:notesMasterIdLst>
  <p:handoutMasterIdLst>
    <p:handoutMasterId r:id="rId38"/>
  </p:handoutMasterIdLst>
  <p:sldIdLst>
    <p:sldId id="264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315" r:id="rId13"/>
    <p:sldId id="279" r:id="rId14"/>
    <p:sldId id="296" r:id="rId15"/>
    <p:sldId id="302" r:id="rId16"/>
    <p:sldId id="280" r:id="rId17"/>
    <p:sldId id="299" r:id="rId18"/>
    <p:sldId id="303" r:id="rId19"/>
    <p:sldId id="304" r:id="rId20"/>
    <p:sldId id="300" r:id="rId21"/>
    <p:sldId id="301" r:id="rId22"/>
    <p:sldId id="295" r:id="rId23"/>
    <p:sldId id="306" r:id="rId24"/>
    <p:sldId id="307" r:id="rId25"/>
    <p:sldId id="308" r:id="rId26"/>
    <p:sldId id="309" r:id="rId27"/>
    <p:sldId id="311" r:id="rId28"/>
    <p:sldId id="312" r:id="rId29"/>
    <p:sldId id="313" r:id="rId30"/>
    <p:sldId id="310" r:id="rId31"/>
    <p:sldId id="281" r:id="rId32"/>
    <p:sldId id="305" r:id="rId33"/>
    <p:sldId id="288" r:id="rId34"/>
    <p:sldId id="294" r:id="rId35"/>
    <p:sldId id="268" r:id="rId3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son Groebner" initials="AG" lastIdx="2" clrIdx="0">
    <p:extLst>
      <p:ext uri="{19B8F6BF-5375-455C-9EA6-DF929625EA0E}">
        <p15:presenceInfo xmlns:p15="http://schemas.microsoft.com/office/powerpoint/2012/main" userId="S-1-5-21-2094157777-2049403085-1629300891-20675" providerId="AD"/>
      </p:ext>
    </p:extLst>
  </p:cmAuthor>
  <p:cmAuthor id="2" name="Frederick Andersen" initials="FA" lastIdx="1" clrIdx="1">
    <p:extLst>
      <p:ext uri="{19B8F6BF-5375-455C-9EA6-DF929625EA0E}">
        <p15:presenceInfo xmlns:p15="http://schemas.microsoft.com/office/powerpoint/2012/main" userId="Frederick Ander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  <a:srgbClr val="003865"/>
    <a:srgbClr val="000000"/>
    <a:srgbClr val="78BE21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97" autoAdjust="0"/>
  </p:normalViewPr>
  <p:slideViewPr>
    <p:cSldViewPr snapToGrid="0">
      <p:cViewPr varScale="1">
        <p:scale>
          <a:sx n="46" d="100"/>
          <a:sy n="46" d="100"/>
        </p:scale>
        <p:origin x="64" y="304"/>
      </p:cViewPr>
      <p:guideLst/>
    </p:cSldViewPr>
  </p:slideViewPr>
  <p:outlineViewPr>
    <p:cViewPr>
      <p:scale>
        <a:sx n="33" d="100"/>
        <a:sy n="33" d="100"/>
      </p:scale>
      <p:origin x="0" y="-28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1/6/2020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1/6/2020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31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AAE3A842-AB0D-49EE-98FE-584FFB47B326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121919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C09A47E9-7BA7-4E12-BFCA-E8C77575ED4E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5A7787-BC0B-4CAC-BB66-CD01848C33DB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mn.gov/commerce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60BA79C-816E-4A10-AE4E-1BA3E3CA4CEA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mn.gov/commerce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778513C-F55C-48B4-9127-0B134AD364D2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31F202-9ACB-44E5-A495-6F897DA01589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803381-215B-4CA1-90FB-8D5A6533605F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8826E23-EEBF-46D8-98CE-A963E5FC9C1F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FDD96C2A-6597-43B1-8A58-85BFA8A21BD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D7FCBEAF-2876-4667-8822-4D4773C4B88F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087526" y="1055204"/>
            <a:ext cx="6396957" cy="210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4276C2B7-5BA8-4251-B879-F6E1F7E767B7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0C407730-C006-473C-AC16-CA48BD32648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3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E31C9879-819E-46F8-9C66-E2DD2E7DC356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E05E7C41-3F6C-431C-B75A-82C744D1FDCC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20425"/>
            <a:ext cx="12192000" cy="123644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2E8703DE-DB3B-4B5C-A0E7-5953C91E1516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3F80013-6589-4390-A80E-C0C64632FA5B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E5AB95A4-EC8E-4885-8A58-885226BBBE47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57806" y="5878286"/>
            <a:ext cx="3774305" cy="541749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36D649-262F-4DFB-8FFE-C40BAFC715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8BB27F-3AB4-4CF5-908A-1591E05A2766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/>
          <a:p>
            <a:fld id="{F4EE8FE5-A84D-4583-8757-4DEE3BBA90EC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25B17CCB-B795-4B6C-B4DB-87AC16EE2374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05FB64-0083-4ACA-9E79-D9DAB33BEA39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mn.gov/commerce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DAAD49-E3B7-45F6-8132-68CCFBBB60DE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AB4799-8E9F-4D66-9571-7F8466E8BB76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mn.gov/commerce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C36982-726F-4614-AF99-86E1A9043BBC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mn.gov/commerce</a:t>
            </a: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 bwMode="gray"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CAAD2E9-AA21-4FCE-9962-E39FFD61C205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Third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358065-04B1-48D3-A979-CDE4AD919E44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mn.gov/commerce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F4994BA-110C-47EE-A7A5-840B18F9EF2E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edit background picture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9C5C88-A1FC-4D5D-9DE1-F1EBEC0ADEB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 bwMode="gray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FDC724-D859-4E04-97F5-934C8770D870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mn.gov/commerce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6A117C-457F-40F0-9661-8F9B4D6B4146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mn.gov/commerce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529324" y="271871"/>
            <a:ext cx="3234329" cy="132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891D25-C0B0-42FB-B059-CC57680C7E00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94336" y="278136"/>
            <a:ext cx="3234329" cy="132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D71E1D4C-D56D-4452-94F8-57B2DBA4253F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82463" y="211882"/>
            <a:ext cx="3234329" cy="132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black"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F3487B5D-3782-4B57-81F9-CF3F1B44A05C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E6CE5886-7391-41DA-B92B-D611D970B720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67CB50C3-430F-49B3-83B3-63B5AFE1DF0C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mn.gov/commerce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8A82884-C825-4162-A72E-86229E2A387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Status of the LTC Insurance Market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Fred Andersen | Chief Life Actuary</a:t>
            </a:r>
          </a:p>
          <a:p>
            <a:r>
              <a:rPr lang="en-US" dirty="0" smtClean="0"/>
              <a:t>January 7,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CFAE72E-A945-45E2-8B38-9C48A9CD8039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07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200" b="1" dirty="0"/>
              <a:t>Past and Present LTC Insurance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2006-present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Costlier new products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Fewer lifetime benefit and inflation-adjusted products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With losses and lower sales, most companies stopped selling LTC insurance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Around 12 are left – mainly mutual and fraternal insurers (such as Northwestern Mutual &amp; Thrivent)</a:t>
            </a:r>
          </a:p>
          <a:p>
            <a:pPr lvl="2"/>
            <a:r>
              <a:rPr lang="en-US" dirty="0" smtClean="0"/>
              <a:t>If priced correctly, it’s not a money loser</a:t>
            </a:r>
          </a:p>
          <a:p>
            <a:pPr lvl="2"/>
            <a:r>
              <a:rPr lang="en-US" dirty="0" smtClean="0"/>
              <a:t>Profit-centric companies tend to be scared by negative stigma &amp; want to protect their stock prices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84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Viability of stand-alone LTC insurance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Noting problems for consumers and companies, is stand-alone LTC insurance still viable?</a:t>
            </a:r>
          </a:p>
          <a:p>
            <a:r>
              <a:rPr lang="en-US" dirty="0" smtClean="0"/>
              <a:t>Under certain circumstances, yes</a:t>
            </a:r>
          </a:p>
          <a:p>
            <a:r>
              <a:rPr lang="en-US" dirty="0" smtClean="0"/>
              <a:t>Less uncertainty about pricing</a:t>
            </a:r>
          </a:p>
          <a:p>
            <a:r>
              <a:rPr lang="en-US" dirty="0" smtClean="0"/>
              <a:t>Strong, diverse companies selling the product</a:t>
            </a:r>
          </a:p>
          <a:p>
            <a:r>
              <a:rPr lang="en-US" dirty="0" smtClean="0"/>
              <a:t>Certain affordability and risk appetite for consumers</a:t>
            </a:r>
          </a:p>
          <a:p>
            <a:r>
              <a:rPr lang="en-US" dirty="0" smtClean="0"/>
              <a:t>Comparison with different LTC financing approaches: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048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Insurance vs.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D0D0D"/>
                </a:solidFill>
              </a:rPr>
              <a:t>Stand-alone LTC can be the least expensive way to finance a substantial LTC event.</a:t>
            </a:r>
          </a:p>
          <a:p>
            <a:r>
              <a:rPr lang="en-US" dirty="0" smtClean="0">
                <a:solidFill>
                  <a:srgbClr val="0D0D0D"/>
                </a:solidFill>
              </a:rPr>
              <a:t>It can also lead to no benefits resulting from years of paying premiums.</a:t>
            </a:r>
          </a:p>
          <a:p>
            <a:r>
              <a:rPr lang="en-US" dirty="0" smtClean="0">
                <a:solidFill>
                  <a:srgbClr val="0D0D0D"/>
                </a:solidFill>
              </a:rPr>
              <a:t>Similar to fire insurance – if your house doesn’t burn down, there’s no insurance claim.</a:t>
            </a:r>
          </a:p>
          <a:p>
            <a:pPr marL="457200" lvl="1" indent="0">
              <a:buNone/>
            </a:pPr>
            <a:endParaRPr lang="en-US" dirty="0">
              <a:solidFill>
                <a:srgbClr val="0D0D0D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0D0D0D"/>
              </a:solidFill>
            </a:endParaRPr>
          </a:p>
          <a:p>
            <a:pPr lvl="1"/>
            <a:endParaRPr lang="en-US" dirty="0">
              <a:solidFill>
                <a:srgbClr val="0D0D0D"/>
              </a:solidFill>
            </a:endParaRPr>
          </a:p>
          <a:p>
            <a:pPr lvl="1"/>
            <a:endParaRPr lang="en-US" dirty="0" smtClean="0">
              <a:solidFill>
                <a:srgbClr val="0D0D0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03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Insurance vs.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D0D0D"/>
                </a:solidFill>
              </a:rPr>
              <a:t>Most inexpensive LTC funding has insurance aspect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</a:rPr>
              <a:t>If no LTC needed, no money is received in return</a:t>
            </a:r>
          </a:p>
          <a:p>
            <a:r>
              <a:rPr lang="en-US" dirty="0" smtClean="0">
                <a:solidFill>
                  <a:srgbClr val="0D0D0D"/>
                </a:solidFill>
              </a:rPr>
              <a:t>Most expensive </a:t>
            </a:r>
            <a:r>
              <a:rPr lang="en-US" dirty="0">
                <a:solidFill>
                  <a:srgbClr val="0D0D0D"/>
                </a:solidFill>
              </a:rPr>
              <a:t>LTC funding has </a:t>
            </a:r>
            <a:r>
              <a:rPr lang="en-US" dirty="0" smtClean="0">
                <a:solidFill>
                  <a:srgbClr val="0D0D0D"/>
                </a:solidFill>
              </a:rPr>
              <a:t>investment aspect</a:t>
            </a:r>
            <a:endParaRPr lang="en-US" dirty="0">
              <a:solidFill>
                <a:srgbClr val="0D0D0D"/>
              </a:solidFill>
            </a:endParaRPr>
          </a:p>
          <a:p>
            <a:pPr lvl="1"/>
            <a:r>
              <a:rPr lang="en-US" dirty="0">
                <a:solidFill>
                  <a:srgbClr val="0D0D0D"/>
                </a:solidFill>
              </a:rPr>
              <a:t>If no LTC needed, </a:t>
            </a:r>
            <a:r>
              <a:rPr lang="en-US" dirty="0" smtClean="0">
                <a:solidFill>
                  <a:srgbClr val="0D0D0D"/>
                </a:solidFill>
              </a:rPr>
              <a:t>money may be returned to policyholder or beneficiary</a:t>
            </a:r>
          </a:p>
          <a:p>
            <a:pPr lvl="1"/>
            <a:endParaRPr lang="en-US" dirty="0" smtClean="0">
              <a:solidFill>
                <a:srgbClr val="0D0D0D"/>
              </a:solidFill>
            </a:endParaRPr>
          </a:p>
          <a:p>
            <a:r>
              <a:rPr lang="en-US" dirty="0" smtClean="0">
                <a:solidFill>
                  <a:srgbClr val="0D0D0D"/>
                </a:solidFill>
              </a:rPr>
              <a:t>Key: the investment aspect is often desirable, but it is expensive</a:t>
            </a:r>
          </a:p>
          <a:p>
            <a:r>
              <a:rPr lang="en-US" dirty="0" smtClean="0">
                <a:solidFill>
                  <a:srgbClr val="0D0D0D"/>
                </a:solidFill>
              </a:rPr>
              <a:t>A reason why a variety of LTC insurance products are available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</a:rPr>
              <a:t>Based on needs and affordability</a:t>
            </a:r>
          </a:p>
          <a:p>
            <a:pPr marL="457200" lvl="1" indent="0">
              <a:buNone/>
            </a:pPr>
            <a:endParaRPr lang="en-US" dirty="0">
              <a:solidFill>
                <a:srgbClr val="0D0D0D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0D0D0D"/>
              </a:solidFill>
            </a:endParaRPr>
          </a:p>
          <a:p>
            <a:pPr lvl="1"/>
            <a:endParaRPr lang="en-US" dirty="0">
              <a:solidFill>
                <a:srgbClr val="0D0D0D"/>
              </a:solidFill>
            </a:endParaRPr>
          </a:p>
          <a:p>
            <a:pPr lvl="1"/>
            <a:endParaRPr lang="en-US" dirty="0" smtClean="0">
              <a:solidFill>
                <a:srgbClr val="0D0D0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75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Insurance impact on Medicaid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D0D0D"/>
                </a:solidFill>
              </a:rPr>
              <a:t>Most Medicaid money goes to long-duration, severe claims</a:t>
            </a:r>
          </a:p>
          <a:p>
            <a:r>
              <a:rPr lang="en-US" dirty="0" smtClean="0">
                <a:solidFill>
                  <a:srgbClr val="0D0D0D"/>
                </a:solidFill>
              </a:rPr>
              <a:t>With new private LTC insurance covering mainly short-duration claims (less than 4 years), Medicaid costs are not helped as much</a:t>
            </a:r>
          </a:p>
          <a:p>
            <a:pPr marL="0" indent="0">
              <a:buNone/>
            </a:pPr>
            <a:endParaRPr lang="en-US" dirty="0">
              <a:solidFill>
                <a:srgbClr val="0D0D0D"/>
              </a:solidFill>
            </a:endParaRPr>
          </a:p>
          <a:p>
            <a:r>
              <a:rPr lang="en-US" dirty="0" smtClean="0">
                <a:solidFill>
                  <a:srgbClr val="0D0D0D"/>
                </a:solidFill>
              </a:rPr>
              <a:t>Takeaway:   more insurance coverage does not necessarily mean substantially lower Medicaid costs </a:t>
            </a:r>
            <a:endParaRPr lang="en-US" dirty="0">
              <a:solidFill>
                <a:srgbClr val="0D0D0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42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Alternative private LTC insurance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D0D0D"/>
                </a:solidFill>
              </a:rPr>
              <a:t>Variety of combination products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</a:rPr>
              <a:t>Accelerated benefit on life insurance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</a:rPr>
              <a:t>Riders to extend LTC coverage</a:t>
            </a:r>
          </a:p>
          <a:p>
            <a:pPr lvl="2"/>
            <a:r>
              <a:rPr lang="en-US" dirty="0" smtClean="0">
                <a:solidFill>
                  <a:srgbClr val="0D0D0D"/>
                </a:solidFill>
              </a:rPr>
              <a:t>If more costly than the life insurance death benefit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</a:rPr>
              <a:t>Combination with annuities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</a:rPr>
              <a:t>Most of these products have higher initial or higher monthly premiums than stand-alone LTC products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</a:rPr>
              <a:t>However, with most of these products, the policyholder or beneficiary is guaranteed to get money in return</a:t>
            </a:r>
          </a:p>
          <a:p>
            <a:pPr lvl="2"/>
            <a:r>
              <a:rPr lang="en-US" dirty="0" smtClean="0">
                <a:solidFill>
                  <a:srgbClr val="0D0D0D"/>
                </a:solidFill>
              </a:rPr>
              <a:t>Even if no LTC event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23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Alternative private LTC insurance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D0D0D"/>
                </a:solidFill>
              </a:rPr>
              <a:t>Most combo products:  great if you can afford them</a:t>
            </a:r>
          </a:p>
          <a:p>
            <a:r>
              <a:rPr lang="en-US" dirty="0" smtClean="0">
                <a:solidFill>
                  <a:srgbClr val="0D0D0D"/>
                </a:solidFill>
              </a:rPr>
              <a:t>Low risk for insurance companies, too</a:t>
            </a:r>
          </a:p>
          <a:p>
            <a:r>
              <a:rPr lang="en-US" dirty="0" smtClean="0">
                <a:solidFill>
                  <a:srgbClr val="0D0D0D"/>
                </a:solidFill>
              </a:rPr>
              <a:t>With standalone – pricing assumes many people get nothing in return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</a:rPr>
              <a:t>Many people assumed to lapse, die before claim, die or recover soon after claim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</a:rPr>
              <a:t>Difference in percentage who eventually go on claim has substantial financial impact on the block and company</a:t>
            </a:r>
          </a:p>
          <a:p>
            <a:r>
              <a:rPr lang="en-US" dirty="0" smtClean="0">
                <a:solidFill>
                  <a:srgbClr val="0D0D0D"/>
                </a:solidFill>
              </a:rPr>
              <a:t>With many combo products, claim is always paid – LTC, death benefit, or annuity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</a:rPr>
              <a:t>Timing differences have lower risk than claim or </a:t>
            </a:r>
            <a:r>
              <a:rPr lang="en-US" smtClean="0">
                <a:solidFill>
                  <a:srgbClr val="0D0D0D"/>
                </a:solidFill>
              </a:rPr>
              <a:t>no-claim outcomes</a:t>
            </a:r>
            <a:endParaRPr lang="en-US" dirty="0" smtClean="0">
              <a:solidFill>
                <a:srgbClr val="0D0D0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95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Math – Funding LTC needs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0969" y="1825625"/>
            <a:ext cx="9085592" cy="429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324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Math – Funding LTC needs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45182"/>
            <a:ext cx="10515600" cy="351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204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Risks /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stand-alone products, still risk</a:t>
            </a:r>
          </a:p>
          <a:p>
            <a:pPr lvl="1"/>
            <a:r>
              <a:rPr lang="en-US" dirty="0" smtClean="0"/>
              <a:t>Even with fewer 5% inflation, fewer lifetime benefit products, and updated assumptions on mortality and policyholder behavior</a:t>
            </a:r>
          </a:p>
          <a:p>
            <a:pPr lvl="1"/>
            <a:r>
              <a:rPr lang="en-US" dirty="0" smtClean="0"/>
              <a:t>With cheaper price but no guaranteed return (if die or lapse without a qualifying LTC event)…</a:t>
            </a:r>
          </a:p>
          <a:p>
            <a:pPr lvl="2"/>
            <a:r>
              <a:rPr lang="en-US" dirty="0" err="1" smtClean="0"/>
              <a:t>Mis</a:t>
            </a:r>
            <a:r>
              <a:rPr lang="en-US" dirty="0" smtClean="0"/>
              <a:t>-estimating the number of people who will go on claims remains a risk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06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800" b="1" dirty="0"/>
              <a:t>Outline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Aging baby boomers and financial picture</a:t>
            </a:r>
            <a:endParaRPr lang="en-US" dirty="0" smtClean="0"/>
          </a:p>
          <a:p>
            <a:r>
              <a:rPr lang="en-US" dirty="0" smtClean="0"/>
              <a:t>Past and present LTC insurance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How the insurance product 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New product design – what is and is not covered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Comparison with other LTC funding approaches</a:t>
            </a:r>
          </a:p>
          <a:p>
            <a:r>
              <a:rPr lang="en-US" dirty="0" smtClean="0"/>
              <a:t>Role of private insurance in overall LTC system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4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Risks /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notable current areas of uncertainty:</a:t>
            </a:r>
          </a:p>
          <a:p>
            <a:pPr lvl="1"/>
            <a:r>
              <a:rPr lang="en-US" dirty="0" smtClean="0"/>
              <a:t>Will claims’ incidence improve over time?</a:t>
            </a:r>
          </a:p>
          <a:p>
            <a:pPr lvl="2"/>
            <a:r>
              <a:rPr lang="en-US" dirty="0" smtClean="0"/>
              <a:t>Varying factors that could shift incidence in either direction</a:t>
            </a:r>
          </a:p>
          <a:p>
            <a:pPr lvl="3"/>
            <a:r>
              <a:rPr lang="en-US" dirty="0" smtClean="0"/>
              <a:t>Environmental, health, and technological factors</a:t>
            </a:r>
            <a:endParaRPr lang="en-US" dirty="0"/>
          </a:p>
          <a:p>
            <a:pPr lvl="1"/>
            <a:r>
              <a:rPr lang="en-US" dirty="0" smtClean="0"/>
              <a:t>How will cost-of-care inflation compare to daily maximum benefit inflation included in many insurance policies?</a:t>
            </a:r>
          </a:p>
          <a:p>
            <a:pPr lvl="1"/>
            <a:r>
              <a:rPr lang="en-US" dirty="0" smtClean="0"/>
              <a:t>Will people noted as healthier-than-average during underwriting continue to be healthy?</a:t>
            </a:r>
          </a:p>
          <a:p>
            <a:pPr lvl="1"/>
            <a:r>
              <a:rPr lang="en-US" dirty="0" smtClean="0"/>
              <a:t>Claims’ data at older ages is relatively new &amp; developing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37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A variety of insurance products are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that differ by family:</a:t>
            </a:r>
          </a:p>
          <a:p>
            <a:pPr lvl="1"/>
            <a:r>
              <a:rPr lang="en-US" dirty="0"/>
              <a:t>Nearby support from family and friends</a:t>
            </a:r>
          </a:p>
          <a:p>
            <a:pPr lvl="2"/>
            <a:r>
              <a:rPr lang="en-US" dirty="0"/>
              <a:t>Informal help available during early LTC period?</a:t>
            </a:r>
          </a:p>
          <a:p>
            <a:pPr lvl="2"/>
            <a:r>
              <a:rPr lang="en-US" dirty="0"/>
              <a:t>Trend:  families more spread apart – impacts LTC financing </a:t>
            </a:r>
            <a:r>
              <a:rPr lang="en-US" dirty="0" smtClean="0"/>
              <a:t>needs</a:t>
            </a:r>
          </a:p>
          <a:p>
            <a:pPr lvl="1"/>
            <a:r>
              <a:rPr lang="en-US" dirty="0" smtClean="0"/>
              <a:t>Affordability and view of insurance as pure insurance or investment</a:t>
            </a:r>
          </a:p>
          <a:p>
            <a:pPr lvl="2"/>
            <a:r>
              <a:rPr lang="en-US" dirty="0" smtClean="0"/>
              <a:t>Some prefer guaranteed returns</a:t>
            </a:r>
          </a:p>
          <a:p>
            <a:pPr lvl="2"/>
            <a:r>
              <a:rPr lang="en-US" dirty="0" smtClean="0"/>
              <a:t>Some prefer lower price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561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LTC insurance product variety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Stand-alone product differences:</a:t>
            </a:r>
          </a:p>
          <a:p>
            <a:pPr lvl="1"/>
            <a:r>
              <a:rPr lang="en-US" dirty="0" smtClean="0"/>
              <a:t>Elimination period</a:t>
            </a:r>
          </a:p>
          <a:p>
            <a:pPr lvl="2"/>
            <a:r>
              <a:rPr lang="en-US" dirty="0" smtClean="0"/>
              <a:t>From onset of qualifying LTC conditions</a:t>
            </a:r>
          </a:p>
          <a:p>
            <a:pPr lvl="2"/>
            <a:r>
              <a:rPr lang="en-US" dirty="0" smtClean="0"/>
              <a:t>Typical:  90 days</a:t>
            </a:r>
          </a:p>
          <a:p>
            <a:pPr lvl="2"/>
            <a:r>
              <a:rPr lang="en-US" dirty="0" smtClean="0"/>
              <a:t>Longer the EP, the lower the premium rate</a:t>
            </a:r>
          </a:p>
          <a:p>
            <a:pPr lvl="1"/>
            <a:r>
              <a:rPr lang="en-US" dirty="0" smtClean="0"/>
              <a:t>Maximum daily benefit</a:t>
            </a:r>
          </a:p>
          <a:p>
            <a:pPr lvl="2"/>
            <a:r>
              <a:rPr lang="en-US" dirty="0" smtClean="0"/>
              <a:t>Average around $150</a:t>
            </a:r>
          </a:p>
          <a:p>
            <a:pPr lvl="2"/>
            <a:r>
              <a:rPr lang="en-US" dirty="0" smtClean="0"/>
              <a:t>Lower the maximum DB, the lower the premium rate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013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LTC insurance product variety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Stand-alone product differences:</a:t>
            </a:r>
          </a:p>
          <a:p>
            <a:pPr lvl="1"/>
            <a:r>
              <a:rPr lang="en-US" dirty="0" smtClean="0"/>
              <a:t>Inflation protection</a:t>
            </a:r>
          </a:p>
          <a:p>
            <a:pPr lvl="2"/>
            <a:r>
              <a:rPr lang="en-US" dirty="0" smtClean="0"/>
              <a:t>Helps ensure the maximum daily benefit keeps up with inflation</a:t>
            </a:r>
          </a:p>
          <a:p>
            <a:pPr lvl="2"/>
            <a:r>
              <a:rPr lang="en-US" dirty="0" smtClean="0"/>
              <a:t>Varies from 0% to 5% - trend is downward</a:t>
            </a:r>
          </a:p>
          <a:p>
            <a:pPr lvl="3"/>
            <a:r>
              <a:rPr lang="en-US" dirty="0" smtClean="0"/>
              <a:t>More focus today on affordability and low interest rate environment</a:t>
            </a:r>
          </a:p>
          <a:p>
            <a:pPr lvl="2"/>
            <a:r>
              <a:rPr lang="en-US" dirty="0" smtClean="0"/>
              <a:t>Lower the inflation protection, the lower the premium rate</a:t>
            </a:r>
          </a:p>
          <a:p>
            <a:pPr lvl="1"/>
            <a:r>
              <a:rPr lang="en-US" dirty="0" smtClean="0"/>
              <a:t>Benefit period</a:t>
            </a:r>
          </a:p>
          <a:p>
            <a:pPr lvl="2"/>
            <a:r>
              <a:rPr lang="en-US" dirty="0" smtClean="0"/>
              <a:t>Lifetime or limited</a:t>
            </a:r>
          </a:p>
          <a:p>
            <a:pPr lvl="3"/>
            <a:r>
              <a:rPr lang="en-US" dirty="0" smtClean="0"/>
              <a:t>Shorter the period, </a:t>
            </a:r>
            <a:r>
              <a:rPr lang="en-US" dirty="0"/>
              <a:t>the lower the premium rate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056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LTC insurance product variety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Stand-alone product differences:</a:t>
            </a:r>
          </a:p>
          <a:p>
            <a:pPr lvl="1"/>
            <a:r>
              <a:rPr lang="en-US" dirty="0" smtClean="0"/>
              <a:t>0-day EP, $200 daily benefit, 5% inflation, lifetime benefits may cost 5x-10x more than 180-day, $100 daily benefit, 0% inflation, 3-year benefits</a:t>
            </a:r>
          </a:p>
          <a:p>
            <a:pPr lvl="1"/>
            <a:r>
              <a:rPr lang="en-US" dirty="0" smtClean="0"/>
              <a:t>Many choices / many price points</a:t>
            </a:r>
          </a:p>
          <a:p>
            <a:pPr lvl="1"/>
            <a:r>
              <a:rPr lang="en-US" dirty="0" smtClean="0"/>
              <a:t>Other differences include expense reimbursement vs. cash indemnity</a:t>
            </a:r>
          </a:p>
          <a:p>
            <a:r>
              <a:rPr lang="en-US" dirty="0" smtClean="0"/>
              <a:t>Combination products</a:t>
            </a:r>
          </a:p>
          <a:p>
            <a:pPr lvl="1"/>
            <a:r>
              <a:rPr lang="en-US" dirty="0" smtClean="0"/>
              <a:t>Life insurance accelerated death benefit – choice of benefit amount</a:t>
            </a:r>
          </a:p>
          <a:p>
            <a:pPr lvl="2"/>
            <a:r>
              <a:rPr lang="en-US" dirty="0" smtClean="0"/>
              <a:t>Common:  $250,000, $500,000, $1 million</a:t>
            </a:r>
          </a:p>
          <a:p>
            <a:pPr lvl="2"/>
            <a:r>
              <a:rPr lang="en-US" dirty="0" smtClean="0"/>
              <a:t>Claims deduct from death benefit if qualifying LTC event – claim always paid</a:t>
            </a:r>
          </a:p>
          <a:p>
            <a:pPr lvl="2"/>
            <a:r>
              <a:rPr lang="en-US" dirty="0" smtClean="0"/>
              <a:t>Rider can be purchased to extend LTC benefits beyond death benefit amount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875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LTC insurance product variety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Annuity combo products:  similar concept</a:t>
            </a:r>
          </a:p>
          <a:p>
            <a:pPr lvl="1"/>
            <a:r>
              <a:rPr lang="en-US" dirty="0" smtClean="0"/>
              <a:t>Planning for retirement income and potential LTC needs</a:t>
            </a:r>
          </a:p>
          <a:p>
            <a:r>
              <a:rPr lang="en-US" dirty="0" smtClean="0"/>
              <a:t>Potential middle-market products</a:t>
            </a:r>
          </a:p>
          <a:p>
            <a:pPr lvl="1"/>
            <a:r>
              <a:rPr lang="en-US" dirty="0" smtClean="0"/>
              <a:t>Lower cost but typically pure insurance (events leading to claims don’t occur in many instances)</a:t>
            </a:r>
          </a:p>
          <a:p>
            <a:pPr lvl="1"/>
            <a:r>
              <a:rPr lang="en-US" dirty="0" smtClean="0"/>
              <a:t>One example:  </a:t>
            </a:r>
            <a:r>
              <a:rPr lang="en-US" dirty="0" err="1" smtClean="0"/>
              <a:t>LifeStage</a:t>
            </a:r>
            <a:r>
              <a:rPr lang="en-US" dirty="0" smtClean="0"/>
              <a:t> – concept being developed – details in later session</a:t>
            </a:r>
          </a:p>
          <a:p>
            <a:pPr lvl="1"/>
            <a:r>
              <a:rPr lang="en-US" dirty="0" smtClean="0"/>
              <a:t>Front-end, shorter-term coverage or</a:t>
            </a:r>
          </a:p>
          <a:p>
            <a:pPr lvl="1"/>
            <a:r>
              <a:rPr lang="en-US" dirty="0" smtClean="0"/>
              <a:t>High-deductible, back-end, catastrophic coverage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762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Policyholder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Reaction to rate increases</a:t>
            </a:r>
          </a:p>
          <a:p>
            <a:pPr lvl="1"/>
            <a:r>
              <a:rPr lang="en-US" dirty="0" smtClean="0"/>
              <a:t>Companies typically provide a variety of options</a:t>
            </a:r>
          </a:p>
          <a:p>
            <a:pPr lvl="2"/>
            <a:r>
              <a:rPr lang="en-US" dirty="0" smtClean="0"/>
              <a:t>Default is to accept the rate increase and maintain full benefits</a:t>
            </a:r>
          </a:p>
          <a:p>
            <a:pPr lvl="2"/>
            <a:r>
              <a:rPr lang="en-US" dirty="0" smtClean="0"/>
              <a:t>Alternatives:</a:t>
            </a:r>
          </a:p>
          <a:p>
            <a:pPr lvl="3"/>
            <a:r>
              <a:rPr lang="en-US" dirty="0" smtClean="0"/>
              <a:t>Reduction of future inflation accumulation</a:t>
            </a:r>
          </a:p>
          <a:p>
            <a:pPr lvl="3"/>
            <a:r>
              <a:rPr lang="en-US" dirty="0" smtClean="0"/>
              <a:t>Reduction of maximum daily benefits</a:t>
            </a:r>
          </a:p>
          <a:p>
            <a:pPr lvl="3"/>
            <a:r>
              <a:rPr lang="en-US" dirty="0" smtClean="0"/>
              <a:t>Reduction of benefit period</a:t>
            </a:r>
          </a:p>
          <a:p>
            <a:r>
              <a:rPr lang="en-US" dirty="0" smtClean="0"/>
              <a:t>Timing of claims</a:t>
            </a:r>
          </a:p>
          <a:p>
            <a:pPr lvl="1"/>
            <a:r>
              <a:rPr lang="en-US" dirty="0" smtClean="0"/>
              <a:t>Some choose to go on claim at onset of LTC conditions</a:t>
            </a:r>
          </a:p>
          <a:p>
            <a:pPr lvl="1"/>
            <a:r>
              <a:rPr lang="en-US" dirty="0" smtClean="0"/>
              <a:t>Some wait, concerned about eventual expiration of benefits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5717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Details – issues with current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Solvency concerns with some monoline insurance companies</a:t>
            </a:r>
          </a:p>
          <a:p>
            <a:pPr lvl="1"/>
            <a:r>
              <a:rPr lang="en-US" dirty="0" smtClean="0"/>
              <a:t>Caused mainly by long, expensive claims</a:t>
            </a:r>
          </a:p>
          <a:p>
            <a:pPr lvl="1"/>
            <a:r>
              <a:rPr lang="en-US" dirty="0" smtClean="0"/>
              <a:t>Particularly Alzheimer’s / dementia claims</a:t>
            </a:r>
          </a:p>
          <a:p>
            <a:r>
              <a:rPr lang="en-US" dirty="0" smtClean="0"/>
              <a:t>Rate increases / options in lieu of increases</a:t>
            </a:r>
          </a:p>
          <a:p>
            <a:r>
              <a:rPr lang="en-US" dirty="0" smtClean="0"/>
              <a:t>National regulator efforts to mitigate negative impacts re: current products and help market for new products be as effective as possible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2609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Will increased private LTC insurance market result in Medicaid savings?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D0D0D"/>
                </a:solidFill>
              </a:rPr>
              <a:t>Products covering “back-end” coverage are more likely to result in Medicaid savings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</a:rPr>
              <a:t>Due to back-end cases costing more in Medicaid money than front-end services</a:t>
            </a:r>
          </a:p>
          <a:p>
            <a:r>
              <a:rPr lang="en-US" dirty="0" smtClean="0">
                <a:solidFill>
                  <a:srgbClr val="0D0D0D"/>
                </a:solidFill>
              </a:rPr>
              <a:t>Any type of insurance will help people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</a:rPr>
              <a:t>Example: short-term home health care benefit will help, e.g., after a fall</a:t>
            </a:r>
          </a:p>
          <a:p>
            <a:pPr lvl="2"/>
            <a:r>
              <a:rPr lang="en-US" dirty="0" smtClean="0">
                <a:solidFill>
                  <a:srgbClr val="0D0D0D"/>
                </a:solidFill>
              </a:rPr>
              <a:t>Prevent life disruption for daughters / caretakers</a:t>
            </a:r>
          </a:p>
          <a:p>
            <a:pPr lvl="2"/>
            <a:r>
              <a:rPr lang="en-US" dirty="0" smtClean="0">
                <a:solidFill>
                  <a:srgbClr val="0D0D0D"/>
                </a:solidFill>
              </a:rPr>
              <a:t>However, this will not impact Medicaid budgets as much as lifetime benefit products</a:t>
            </a:r>
          </a:p>
          <a:p>
            <a:r>
              <a:rPr lang="en-US" dirty="0" smtClean="0">
                <a:solidFill>
                  <a:srgbClr val="0D0D0D"/>
                </a:solidFill>
              </a:rPr>
              <a:t>Programs that prevent LTC events could help Medicaid budgets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081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How State Government can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hearing / improvements in rate increase review process</a:t>
            </a:r>
          </a:p>
          <a:p>
            <a:r>
              <a:rPr lang="en-US" dirty="0" smtClean="0"/>
              <a:t>Affordable LTC products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err="1" smtClean="0"/>
              <a:t>LifeStage</a:t>
            </a:r>
            <a:r>
              <a:rPr lang="en-US" i="1" dirty="0" smtClean="0"/>
              <a:t> and others – high </a:t>
            </a:r>
            <a:r>
              <a:rPr lang="en-US" i="1" dirty="0" err="1" smtClean="0"/>
              <a:t>ded</a:t>
            </a:r>
            <a:r>
              <a:rPr lang="en-US" i="1" dirty="0" smtClean="0"/>
              <a:t> vs. upfront issues, insurance vs. savings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Need variety of products to handle different life situations</a:t>
            </a:r>
          </a:p>
          <a:p>
            <a:pPr lvl="2"/>
            <a:r>
              <a:rPr lang="en-US" i="1" dirty="0" smtClean="0"/>
              <a:t>Affordability and family/friend support are important factors</a:t>
            </a:r>
            <a:endParaRPr lang="en-US" dirty="0" smtClean="0"/>
          </a:p>
          <a:p>
            <a:r>
              <a:rPr lang="en-US" dirty="0" smtClean="0"/>
              <a:t>Education / Outreach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Consumers and other stakeholders including public hearing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60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200" b="1" dirty="0" smtClean="0"/>
              <a:t>Baby Boomers’ </a:t>
            </a:r>
            <a:r>
              <a:rPr lang="en-US" sz="4200" b="1" dirty="0"/>
              <a:t>Financial Picture</a:t>
            </a:r>
            <a:br>
              <a:rPr lang="en-US" sz="4200" b="1" dirty="0"/>
            </a:br>
            <a:endParaRPr lang="en-US" sz="4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 age of person starting to need LTC is 78</a:t>
            </a:r>
          </a:p>
          <a:p>
            <a:r>
              <a:rPr lang="en-US" dirty="0" smtClean="0"/>
              <a:t>Need for LTC is defined as inability to perform at least 2 activities of daily living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Bathing, dressing, feeding,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Or severe cognitive issue (Alzheimer’s / </a:t>
            </a:r>
            <a:r>
              <a:rPr lang="en-US" dirty="0"/>
              <a:t>D</a:t>
            </a:r>
            <a:r>
              <a:rPr lang="en-US" dirty="0" smtClean="0"/>
              <a:t>ementia)</a:t>
            </a:r>
          </a:p>
          <a:p>
            <a:r>
              <a:rPr lang="en-US" dirty="0" smtClean="0"/>
              <a:t>Care is not covered by Medicare or other health insurance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146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60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4400" dirty="0" smtClean="0"/>
              <a:t>Follow-up plans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Consumer </a:t>
            </a:r>
            <a:r>
              <a:rPr lang="en-US" dirty="0"/>
              <a:t>issues</a:t>
            </a:r>
          </a:p>
          <a:p>
            <a:pPr lvl="1"/>
            <a:r>
              <a:rPr lang="en-US" dirty="0" smtClean="0"/>
              <a:t>Receive feedback</a:t>
            </a:r>
          </a:p>
          <a:p>
            <a:pPr lvl="1"/>
            <a:r>
              <a:rPr lang="en-US" dirty="0" smtClean="0"/>
              <a:t>Rate </a:t>
            </a:r>
            <a:r>
              <a:rPr lang="en-US" dirty="0"/>
              <a:t>action notification, agent education, and claims </a:t>
            </a:r>
            <a:r>
              <a:rPr lang="en-US" dirty="0" smtClean="0"/>
              <a:t>handling</a:t>
            </a:r>
          </a:p>
          <a:p>
            <a:r>
              <a:rPr lang="en-US" dirty="0" smtClean="0"/>
              <a:t>Rate increase review process</a:t>
            </a:r>
          </a:p>
          <a:p>
            <a:pPr lvl="1"/>
            <a:r>
              <a:rPr lang="en-US" dirty="0" smtClean="0"/>
              <a:t>Push for national standardization</a:t>
            </a:r>
          </a:p>
          <a:p>
            <a:pPr lvl="1"/>
            <a:r>
              <a:rPr lang="en-US" dirty="0" smtClean="0"/>
              <a:t>Minnesota will help ensure appropriate balance, protecting consumers, is included</a:t>
            </a:r>
          </a:p>
          <a:p>
            <a:r>
              <a:rPr lang="en-US" dirty="0" smtClean="0"/>
              <a:t>Educational documents re: managing LTC insurance policies</a:t>
            </a:r>
          </a:p>
          <a:p>
            <a:r>
              <a:rPr lang="en-US" dirty="0" smtClean="0"/>
              <a:t>DHS:  Education on planning for LTC needs at earlier age</a:t>
            </a:r>
          </a:p>
          <a:p>
            <a:r>
              <a:rPr lang="en-US" dirty="0" smtClean="0"/>
              <a:t>Engage with all stakeholders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2634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/>
            <a:r>
              <a:rPr lang="en-US" dirty="0" smtClean="0"/>
              <a:t>Recognize role of various means of LTC financing</a:t>
            </a:r>
          </a:p>
          <a:p>
            <a:pPr marL="342900" lvl="1" indent="-342900"/>
            <a:r>
              <a:rPr lang="en-US" dirty="0" smtClean="0"/>
              <a:t>Recognize concerns with current insurance products</a:t>
            </a:r>
          </a:p>
          <a:p>
            <a:pPr marL="342900" lvl="1" indent="-342900"/>
            <a:r>
              <a:rPr lang="en-US" dirty="0" smtClean="0"/>
              <a:t>Help ensure stability and meet demand for new products</a:t>
            </a:r>
          </a:p>
          <a:p>
            <a:pPr marL="342900" lvl="1" indent="-342900"/>
            <a:r>
              <a:rPr lang="en-US" dirty="0" smtClean="0"/>
              <a:t>Where appropriate, eliminate regulatory obstacles to helpful products</a:t>
            </a:r>
          </a:p>
          <a:p>
            <a:pPr marL="1200150" lvl="3" indent="-342900"/>
            <a:endParaRPr lang="en-US" dirty="0"/>
          </a:p>
          <a:p>
            <a:pPr marL="1200150" lvl="3" indent="-34290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689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200" b="1" dirty="0" smtClean="0"/>
              <a:t>Fred Andersen</a:t>
            </a:r>
            <a:endParaRPr lang="en-US" sz="3200" b="1" dirty="0"/>
          </a:p>
          <a:p>
            <a:r>
              <a:rPr lang="en-US" sz="2800" i="1" dirty="0" smtClean="0"/>
              <a:t>Frederick.andersen@state.mn.us</a:t>
            </a:r>
            <a:endParaRPr lang="en-US" sz="2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3388-16E3-48D8-8664-F6EC71E6B92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chemeClr val="tx2"/>
                </a:solidFill>
              </a:rPr>
              <a:t>mn.gov/commerce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18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200" b="1" dirty="0"/>
              <a:t>Financial Picture Continued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common initial care is by daughters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Time away from career, spouse, kids, activities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Stressful financially and mentally/emotionally</a:t>
            </a:r>
          </a:p>
          <a:p>
            <a:r>
              <a:rPr lang="en-US" dirty="0" smtClean="0"/>
              <a:t>When conditions become more severe, help is needed – and it is costly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Home care, assisted living , nursing home care</a:t>
            </a:r>
          </a:p>
          <a:p>
            <a:pPr lvl="2"/>
            <a:r>
              <a:rPr lang="en-US" dirty="0" smtClean="0"/>
              <a:t>Can cost well in excess of $150/day or $50,000/year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38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200" b="1" dirty="0"/>
              <a:t>Financial Picture Continued</a:t>
            </a:r>
            <a:br>
              <a:rPr lang="en-US" sz="4200" b="1" dirty="0"/>
            </a:br>
            <a:endParaRPr lang="en-US" sz="4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10% of those 65+ have LTC insurance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the 90% without insurance, savings used until depleted</a:t>
            </a:r>
          </a:p>
          <a:p>
            <a:r>
              <a:rPr lang="en-US" dirty="0" smtClean="0"/>
              <a:t>Without insurance and after savings is depleted, Medicaid pays for LTC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Medicaid is intended to provide health care for the poor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Baby boomers are aging</a:t>
            </a:r>
          </a:p>
          <a:p>
            <a:pPr lvl="2"/>
            <a:r>
              <a:rPr lang="en-US" dirty="0" smtClean="0"/>
              <a:t>Number relying on Medicaid for LTC is increasing; therefore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 smtClean="0"/>
              <a:t>LTC-related Medicaid costs are growing at an unsustainable pace</a:t>
            </a:r>
          </a:p>
          <a:p>
            <a:r>
              <a:rPr lang="en-US" dirty="0" smtClean="0"/>
              <a:t>Without change: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Bankrupt households and governments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38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200" b="1" dirty="0"/>
              <a:t>How LTC Insurance Works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Average issue age: 55-60</a:t>
            </a:r>
          </a:p>
          <a:p>
            <a:r>
              <a:rPr lang="en-US" dirty="0" smtClean="0"/>
              <a:t>Average premium: $200/month</a:t>
            </a:r>
          </a:p>
          <a:p>
            <a:r>
              <a:rPr lang="en-US" dirty="0" smtClean="0"/>
              <a:t>Average age of first claim:  75-80</a:t>
            </a:r>
          </a:p>
          <a:p>
            <a:r>
              <a:rPr lang="en-US" dirty="0" smtClean="0"/>
              <a:t>Range of 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Cover home health, assisted living, nursing home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Daily benefits ($100 - $200)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Inflation protection</a:t>
            </a:r>
          </a:p>
          <a:p>
            <a:pPr lvl="2"/>
            <a:r>
              <a:rPr lang="en-US" dirty="0" smtClean="0"/>
              <a:t>$100 - $200 inflates at 5% per year or zero inflation to cover increasing cost of care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Lifetime vs. limited (e.g., 3 years)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45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200" b="1" dirty="0"/>
              <a:t>Past and Present LTC insurance</a:t>
            </a:r>
            <a:br>
              <a:rPr lang="en-US" sz="4200" b="1" dirty="0"/>
            </a:br>
            <a:endParaRPr lang="en-US" sz="4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1990-2005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Affordable products that cover all LTC costs</a:t>
            </a:r>
          </a:p>
          <a:p>
            <a:pPr lvl="2"/>
            <a:r>
              <a:rPr lang="en-US" dirty="0" smtClean="0"/>
              <a:t>Pricing based on expectations of life expectancy, lapses, length of claims, investment returns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Lifetime benefits increasing at high inflation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Increasing sales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Significant source of LTC funding for many Americans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7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200" b="1" dirty="0"/>
              <a:t>Past and Present LTC Insurance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Then, several factors reversed this trend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Life expectancy increased over expectations</a:t>
            </a:r>
          </a:p>
          <a:p>
            <a:pPr lvl="2"/>
            <a:r>
              <a:rPr lang="en-US" dirty="0" smtClean="0"/>
              <a:t>More people reached age 78 than expected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Fewer lapses of </a:t>
            </a:r>
            <a:r>
              <a:rPr lang="en-US" dirty="0" smtClean="0"/>
              <a:t>policies than expected</a:t>
            </a:r>
            <a:endParaRPr lang="en-US" dirty="0"/>
          </a:p>
          <a:p>
            <a:pPr lvl="2"/>
            <a:r>
              <a:rPr lang="en-US" dirty="0"/>
              <a:t>People saw value in this product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Lengthier </a:t>
            </a:r>
            <a:r>
              <a:rPr lang="en-US" dirty="0" smtClean="0"/>
              <a:t>claims than expected</a:t>
            </a:r>
            <a:endParaRPr lang="en-US" dirty="0"/>
          </a:p>
          <a:p>
            <a:pPr lvl="2"/>
            <a:r>
              <a:rPr lang="en-US" dirty="0"/>
              <a:t>Mainly due to Alzheimer’s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Lower investment </a:t>
            </a:r>
            <a:r>
              <a:rPr lang="en-US" dirty="0" smtClean="0"/>
              <a:t>returns than expected</a:t>
            </a:r>
          </a:p>
          <a:p>
            <a:pPr lvl="2"/>
            <a:r>
              <a:rPr lang="en-US" dirty="0" smtClean="0"/>
              <a:t>Difficult to support inflationary benefits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34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200" b="1" dirty="0"/>
              <a:t>Past and Present LTC Insurance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2006-present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Rate increases on existing products</a:t>
            </a:r>
          </a:p>
          <a:p>
            <a:pPr lvl="2"/>
            <a:r>
              <a:rPr lang="en-US" dirty="0"/>
              <a:t>LTC contracts allow companies to request rate increases</a:t>
            </a:r>
          </a:p>
          <a:p>
            <a:pPr lvl="2"/>
            <a:r>
              <a:rPr lang="en-US" dirty="0"/>
              <a:t>Reasons are losses generated by factors being worse than expected</a:t>
            </a:r>
          </a:p>
          <a:p>
            <a:pPr lvl="2"/>
            <a:r>
              <a:rPr lang="en-US" dirty="0"/>
              <a:t>Original pricing was lower due to flexibility for future </a:t>
            </a:r>
            <a:r>
              <a:rPr lang="en-US" dirty="0" smtClean="0"/>
              <a:t>increases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21528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template.potx" id="{173BAB30-51AA-4A99-A927-CCD869EBF607}" vid="{BA9EC644-015B-4F2F-9352-CA7D864112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E4A2FABADBC441B0342913A8C290D0" ma:contentTypeVersion="2" ma:contentTypeDescription="Create a new document." ma:contentTypeScope="" ma:versionID="81d2ba08ee2977b36be2fea17d30ebc0">
  <xsd:schema xmlns:xsd="http://www.w3.org/2001/XMLSchema" xmlns:xs="http://www.w3.org/2001/XMLSchema" xmlns:p="http://schemas.microsoft.com/office/2006/metadata/properties" xmlns:ns2="ffc124ee-df99-471e-a3f3-403333fc7b18" targetNamespace="http://schemas.microsoft.com/office/2006/metadata/properties" ma:root="true" ma:fieldsID="13182abac4f103ce99be370d50200635" ns2:_="">
    <xsd:import namespace="ffc124ee-df99-471e-a3f3-403333fc7b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c124ee-df99-471e-a3f3-403333fc7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7C411C-54A6-49B6-84EE-93EC1CD932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c124ee-df99-471e-a3f3-403333fc7b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78B604-9059-4F1C-B8E2-C96A71A964D2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ffc124ee-df99-471e-a3f3-403333fc7b1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Comm Template</Template>
  <TotalTime>693</TotalTime>
  <Words>1776</Words>
  <Application>Microsoft Office PowerPoint</Application>
  <PresentationFormat>Widescreen</PresentationFormat>
  <Paragraphs>293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NeueHaasGroteskText Std</vt:lpstr>
      <vt:lpstr>MN.IT</vt:lpstr>
      <vt:lpstr>Status of the LTC Insurance Market</vt:lpstr>
      <vt:lpstr>Outline</vt:lpstr>
      <vt:lpstr> Baby Boomers’ Financial Picture </vt:lpstr>
      <vt:lpstr> Financial Picture Continued </vt:lpstr>
      <vt:lpstr> Financial Picture Continued </vt:lpstr>
      <vt:lpstr> How LTC Insurance Works </vt:lpstr>
      <vt:lpstr> Past and Present LTC insurance </vt:lpstr>
      <vt:lpstr> Past and Present LTC Insurance </vt:lpstr>
      <vt:lpstr> Past and Present LTC Insurance </vt:lpstr>
      <vt:lpstr> Past and Present LTC Insurance </vt:lpstr>
      <vt:lpstr>Viability of stand-alone LTC insurance </vt:lpstr>
      <vt:lpstr>Insurance vs. Investment</vt:lpstr>
      <vt:lpstr>Insurance vs. Investment</vt:lpstr>
      <vt:lpstr>Insurance impact on Medicaid</vt:lpstr>
      <vt:lpstr>Alternative private LTC insurance financing</vt:lpstr>
      <vt:lpstr>Alternative private LTC insurance financing</vt:lpstr>
      <vt:lpstr>Math – Funding LTC needs</vt:lpstr>
      <vt:lpstr>Math – Funding LTC needs</vt:lpstr>
      <vt:lpstr>Risks / uncertainty</vt:lpstr>
      <vt:lpstr>Risks / uncertainty</vt:lpstr>
      <vt:lpstr>A variety of insurance products are needed</vt:lpstr>
      <vt:lpstr>LTC insurance product variety</vt:lpstr>
      <vt:lpstr>LTC insurance product variety</vt:lpstr>
      <vt:lpstr>LTC insurance product variety</vt:lpstr>
      <vt:lpstr>LTC insurance product variety</vt:lpstr>
      <vt:lpstr>Policyholder behavior</vt:lpstr>
      <vt:lpstr>Details – issues with current products</vt:lpstr>
      <vt:lpstr>Will increased private LTC insurance market result in Medicaid savings?</vt:lpstr>
      <vt:lpstr>How State Government can help</vt:lpstr>
      <vt:lpstr>Follow-up plans</vt:lpstr>
      <vt:lpstr>Summary</vt:lpstr>
      <vt:lpstr>Thank You!</vt:lpstr>
    </vt:vector>
  </TitlesOfParts>
  <Company>State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with Image</dc:title>
  <dc:subject>PowerPoint Template</dc:subject>
  <dc:creator>Andersen, Frederick (COMM)</dc:creator>
  <cp:keywords>PowerPoint, Template</cp:keywords>
  <dc:description>Version 1.1, Released 8-2016</dc:description>
  <cp:lastModifiedBy>Knatterud, Larhae</cp:lastModifiedBy>
  <cp:revision>42</cp:revision>
  <cp:lastPrinted>2017-03-14T16:27:36Z</cp:lastPrinted>
  <dcterms:created xsi:type="dcterms:W3CDTF">2019-12-18T20:08:17Z</dcterms:created>
  <dcterms:modified xsi:type="dcterms:W3CDTF">2020-01-06T22:57:43Z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0x010100ECE4A2FABADBC441B0342913A8C290D0</vt:lpwstr>
  </property>
</Properties>
</file>