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4"/>
  </p:sldMasterIdLst>
  <p:notesMasterIdLst>
    <p:notesMasterId r:id="rId21"/>
  </p:notesMasterIdLst>
  <p:handoutMasterIdLst>
    <p:handoutMasterId r:id="rId22"/>
  </p:handoutMasterIdLst>
  <p:sldIdLst>
    <p:sldId id="898" r:id="rId5"/>
    <p:sldId id="897" r:id="rId6"/>
    <p:sldId id="921" r:id="rId7"/>
    <p:sldId id="923" r:id="rId8"/>
    <p:sldId id="919" r:id="rId9"/>
    <p:sldId id="261" r:id="rId10"/>
    <p:sldId id="262" r:id="rId11"/>
    <p:sldId id="930" r:id="rId12"/>
    <p:sldId id="920" r:id="rId13"/>
    <p:sldId id="260" r:id="rId14"/>
    <p:sldId id="289" r:id="rId15"/>
    <p:sldId id="889" r:id="rId16"/>
    <p:sldId id="896" r:id="rId17"/>
    <p:sldId id="951" r:id="rId18"/>
    <p:sldId id="924" r:id="rId19"/>
    <p:sldId id="931" r:id="rId20"/>
  </p:sldIdLst>
  <p:sldSz cx="9144000" cy="6858000" type="screen4x3"/>
  <p:notesSz cx="7010400" cy="9296400"/>
  <p:defaultTextStyle>
    <a:defPPr>
      <a:defRPr lang="en-US"/>
    </a:defPPr>
    <a:lvl1pPr marL="0" algn="l" defTabSz="457149" rtl="0" eaLnBrk="1" latinLnBrk="0" hangingPunct="1">
      <a:defRPr sz="1800" kern="1200">
        <a:solidFill>
          <a:schemeClr val="tx1"/>
        </a:solidFill>
        <a:latin typeface="+mn-lt"/>
        <a:ea typeface="+mn-ea"/>
        <a:cs typeface="+mn-cs"/>
      </a:defRPr>
    </a:lvl1pPr>
    <a:lvl2pPr marL="457149" algn="l" defTabSz="457149" rtl="0" eaLnBrk="1" latinLnBrk="0" hangingPunct="1">
      <a:defRPr sz="1800" kern="1200">
        <a:solidFill>
          <a:schemeClr val="tx1"/>
        </a:solidFill>
        <a:latin typeface="+mn-lt"/>
        <a:ea typeface="+mn-ea"/>
        <a:cs typeface="+mn-cs"/>
      </a:defRPr>
    </a:lvl2pPr>
    <a:lvl3pPr marL="914299" algn="l" defTabSz="457149" rtl="0" eaLnBrk="1" latinLnBrk="0" hangingPunct="1">
      <a:defRPr sz="1800" kern="1200">
        <a:solidFill>
          <a:schemeClr val="tx1"/>
        </a:solidFill>
        <a:latin typeface="+mn-lt"/>
        <a:ea typeface="+mn-ea"/>
        <a:cs typeface="+mn-cs"/>
      </a:defRPr>
    </a:lvl3pPr>
    <a:lvl4pPr marL="1371450" algn="l" defTabSz="457149" rtl="0" eaLnBrk="1" latinLnBrk="0" hangingPunct="1">
      <a:defRPr sz="1800" kern="1200">
        <a:solidFill>
          <a:schemeClr val="tx1"/>
        </a:solidFill>
        <a:latin typeface="+mn-lt"/>
        <a:ea typeface="+mn-ea"/>
        <a:cs typeface="+mn-cs"/>
      </a:defRPr>
    </a:lvl4pPr>
    <a:lvl5pPr marL="1828599" algn="l" defTabSz="457149" rtl="0" eaLnBrk="1" latinLnBrk="0" hangingPunct="1">
      <a:defRPr sz="1800" kern="1200">
        <a:solidFill>
          <a:schemeClr val="tx1"/>
        </a:solidFill>
        <a:latin typeface="+mn-lt"/>
        <a:ea typeface="+mn-ea"/>
        <a:cs typeface="+mn-cs"/>
      </a:defRPr>
    </a:lvl5pPr>
    <a:lvl6pPr marL="2285750" algn="l" defTabSz="457149" rtl="0" eaLnBrk="1" latinLnBrk="0" hangingPunct="1">
      <a:defRPr sz="1800" kern="1200">
        <a:solidFill>
          <a:schemeClr val="tx1"/>
        </a:solidFill>
        <a:latin typeface="+mn-lt"/>
        <a:ea typeface="+mn-ea"/>
        <a:cs typeface="+mn-cs"/>
      </a:defRPr>
    </a:lvl6pPr>
    <a:lvl7pPr marL="2742898" algn="l" defTabSz="457149" rtl="0" eaLnBrk="1" latinLnBrk="0" hangingPunct="1">
      <a:defRPr sz="1800" kern="1200">
        <a:solidFill>
          <a:schemeClr val="tx1"/>
        </a:solidFill>
        <a:latin typeface="+mn-lt"/>
        <a:ea typeface="+mn-ea"/>
        <a:cs typeface="+mn-cs"/>
      </a:defRPr>
    </a:lvl7pPr>
    <a:lvl8pPr marL="3200049" algn="l" defTabSz="457149" rtl="0" eaLnBrk="1" latinLnBrk="0" hangingPunct="1">
      <a:defRPr sz="1800" kern="1200">
        <a:solidFill>
          <a:schemeClr val="tx1"/>
        </a:solidFill>
        <a:latin typeface="+mn-lt"/>
        <a:ea typeface="+mn-ea"/>
        <a:cs typeface="+mn-cs"/>
      </a:defRPr>
    </a:lvl8pPr>
    <a:lvl9pPr marL="3657198" algn="l" defTabSz="457149"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12" userDrawn="1">
          <p15:clr>
            <a:srgbClr val="A4A3A4"/>
          </p15:clr>
        </p15:guide>
        <p15:guide id="2" pos="3312" userDrawn="1">
          <p15:clr>
            <a:srgbClr val="A4A3A4"/>
          </p15:clr>
        </p15:guide>
        <p15:guide id="4" pos="496" userDrawn="1">
          <p15:clr>
            <a:srgbClr val="A4A3A4"/>
          </p15:clr>
        </p15:guide>
        <p15:guide id="5" pos="5472" userDrawn="1">
          <p15:clr>
            <a:srgbClr val="A4A3A4"/>
          </p15:clr>
        </p15:guide>
        <p15:guide id="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ifer Windh" initials="JW" lastIdx="15" clrIdx="0"/>
  <p:cmAuthor id="2" name="Anne Tumlinson" initials="" lastIdx="1" clrIdx="1"/>
  <p:cmAuthor id="3" name="Anne Tumlinson" initials="AT" lastIdx="33" clrIdx="2"/>
  <p:cmAuthor id="4" name="Nicholas Johnson" initials="NJ" lastIdx="26" clrIdx="3"/>
  <p:cmAuthor id="5" name="Elexa Rallos" initials="ER" lastIdx="14" clrIdx="4">
    <p:extLst>
      <p:ext uri="{19B8F6BF-5375-455C-9EA6-DF929625EA0E}">
        <p15:presenceInfo xmlns:p15="http://schemas.microsoft.com/office/powerpoint/2012/main" userId="S::elexa@annetumlinson.com::cdb3ec23-5274-4c3d-91c0-a92204c2fc5f" providerId="AD"/>
      </p:ext>
    </p:extLst>
  </p:cmAuthor>
  <p:cmAuthor id="6" name="Tyler Cromer" initials="TC" lastIdx="11" clrIdx="5">
    <p:extLst>
      <p:ext uri="{19B8F6BF-5375-455C-9EA6-DF929625EA0E}">
        <p15:presenceInfo xmlns:p15="http://schemas.microsoft.com/office/powerpoint/2012/main" userId="S::tyler@annetumlinson.com::78cf7682-49bc-4e30-b7a9-6ae26ce788c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6698"/>
    <a:srgbClr val="2F6485"/>
    <a:srgbClr val="8F8F8F"/>
    <a:srgbClr val="343434"/>
    <a:srgbClr val="8BADC2"/>
    <a:srgbClr val="3F7A99"/>
    <a:srgbClr val="3F7A98"/>
    <a:srgbClr val="90B0C1"/>
    <a:srgbClr val="F0F3F6"/>
    <a:srgbClr val="EE625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01" autoAdjust="0"/>
    <p:restoredTop sz="95359" autoAdjust="0"/>
  </p:normalViewPr>
  <p:slideViewPr>
    <p:cSldViewPr snapToGrid="0" snapToObjects="1">
      <p:cViewPr varScale="1">
        <p:scale>
          <a:sx n="110" d="100"/>
          <a:sy n="110" d="100"/>
        </p:scale>
        <p:origin x="1960" y="176"/>
      </p:cViewPr>
      <p:guideLst>
        <p:guide orient="horz" pos="3912"/>
        <p:guide pos="3312"/>
        <p:guide pos="496"/>
        <p:guide pos="5472"/>
        <p:guide/>
      </p:guideLst>
    </p:cSldViewPr>
  </p:slideViewPr>
  <p:notesTextViewPr>
    <p:cViewPr>
      <p:scale>
        <a:sx n="100" d="100"/>
        <a:sy n="100" d="100"/>
      </p:scale>
      <p:origin x="0" y="0"/>
    </p:cViewPr>
  </p:notesTextViewPr>
  <p:sorterViewPr>
    <p:cViewPr>
      <p:scale>
        <a:sx n="66" d="100"/>
        <a:sy n="66" d="100"/>
      </p:scale>
      <p:origin x="0" y="-8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2E13D00-ED26-4828-8135-866BAC797A56}" type="datetimeFigureOut">
              <a:rPr lang="en-US" smtClean="0"/>
              <a:t>1/3/20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3F032CB-9282-418C-BF20-10F981AA7300}" type="slidenum">
              <a:rPr lang="en-US" smtClean="0"/>
              <a:t>‹#›</a:t>
            </a:fld>
            <a:endParaRPr lang="en-US" dirty="0"/>
          </a:p>
        </p:txBody>
      </p:sp>
    </p:spTree>
    <p:extLst>
      <p:ext uri="{BB962C8B-B14F-4D97-AF65-F5344CB8AC3E}">
        <p14:creationId xmlns:p14="http://schemas.microsoft.com/office/powerpoint/2010/main" val="23668390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4BBF9C8-02D2-7945-9E39-A928C1B41258}" type="datetimeFigureOut">
              <a:rPr lang="en-US" smtClean="0"/>
              <a:t>1/3/20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B32D0E3-F775-EB4C-AFD3-D22D25C4640A}" type="slidenum">
              <a:rPr lang="en-US" smtClean="0"/>
              <a:t>‹#›</a:t>
            </a:fld>
            <a:endParaRPr lang="en-US" dirty="0"/>
          </a:p>
        </p:txBody>
      </p:sp>
    </p:spTree>
    <p:extLst>
      <p:ext uri="{BB962C8B-B14F-4D97-AF65-F5344CB8AC3E}">
        <p14:creationId xmlns:p14="http://schemas.microsoft.com/office/powerpoint/2010/main" val="1534524125"/>
      </p:ext>
    </p:extLst>
  </p:cSld>
  <p:clrMap bg1="lt1" tx1="dk1" bg2="lt2" tx2="dk2" accent1="accent1" accent2="accent2" accent3="accent3" accent4="accent4" accent5="accent5" accent6="accent6" hlink="hlink" folHlink="folHlink"/>
  <p:notesStyle>
    <a:lvl1pPr marL="0" algn="l" defTabSz="457149" rtl="0" eaLnBrk="1" latinLnBrk="0" hangingPunct="1">
      <a:defRPr sz="1200" kern="1200">
        <a:solidFill>
          <a:schemeClr val="tx1"/>
        </a:solidFill>
        <a:latin typeface="+mn-lt"/>
        <a:ea typeface="+mn-ea"/>
        <a:cs typeface="+mn-cs"/>
      </a:defRPr>
    </a:lvl1pPr>
    <a:lvl2pPr marL="457149" algn="l" defTabSz="457149" rtl="0" eaLnBrk="1" latinLnBrk="0" hangingPunct="1">
      <a:defRPr sz="1200" kern="1200">
        <a:solidFill>
          <a:schemeClr val="tx1"/>
        </a:solidFill>
        <a:latin typeface="+mn-lt"/>
        <a:ea typeface="+mn-ea"/>
        <a:cs typeface="+mn-cs"/>
      </a:defRPr>
    </a:lvl2pPr>
    <a:lvl3pPr marL="914299" algn="l" defTabSz="457149" rtl="0" eaLnBrk="1" latinLnBrk="0" hangingPunct="1">
      <a:defRPr sz="1200" kern="1200">
        <a:solidFill>
          <a:schemeClr val="tx1"/>
        </a:solidFill>
        <a:latin typeface="+mn-lt"/>
        <a:ea typeface="+mn-ea"/>
        <a:cs typeface="+mn-cs"/>
      </a:defRPr>
    </a:lvl3pPr>
    <a:lvl4pPr marL="1371450" algn="l" defTabSz="457149" rtl="0" eaLnBrk="1" latinLnBrk="0" hangingPunct="1">
      <a:defRPr sz="1200" kern="1200">
        <a:solidFill>
          <a:schemeClr val="tx1"/>
        </a:solidFill>
        <a:latin typeface="+mn-lt"/>
        <a:ea typeface="+mn-ea"/>
        <a:cs typeface="+mn-cs"/>
      </a:defRPr>
    </a:lvl4pPr>
    <a:lvl5pPr marL="1828599" algn="l" defTabSz="457149" rtl="0" eaLnBrk="1" latinLnBrk="0" hangingPunct="1">
      <a:defRPr sz="1200" kern="1200">
        <a:solidFill>
          <a:schemeClr val="tx1"/>
        </a:solidFill>
        <a:latin typeface="+mn-lt"/>
        <a:ea typeface="+mn-ea"/>
        <a:cs typeface="+mn-cs"/>
      </a:defRPr>
    </a:lvl5pPr>
    <a:lvl6pPr marL="2285750" algn="l" defTabSz="457149" rtl="0" eaLnBrk="1" latinLnBrk="0" hangingPunct="1">
      <a:defRPr sz="1200" kern="1200">
        <a:solidFill>
          <a:schemeClr val="tx1"/>
        </a:solidFill>
        <a:latin typeface="+mn-lt"/>
        <a:ea typeface="+mn-ea"/>
        <a:cs typeface="+mn-cs"/>
      </a:defRPr>
    </a:lvl6pPr>
    <a:lvl7pPr marL="2742898" algn="l" defTabSz="457149" rtl="0" eaLnBrk="1" latinLnBrk="0" hangingPunct="1">
      <a:defRPr sz="1200" kern="1200">
        <a:solidFill>
          <a:schemeClr val="tx1"/>
        </a:solidFill>
        <a:latin typeface="+mn-lt"/>
        <a:ea typeface="+mn-ea"/>
        <a:cs typeface="+mn-cs"/>
      </a:defRPr>
    </a:lvl7pPr>
    <a:lvl8pPr marL="3200049" algn="l" defTabSz="457149" rtl="0" eaLnBrk="1" latinLnBrk="0" hangingPunct="1">
      <a:defRPr sz="1200" kern="1200">
        <a:solidFill>
          <a:schemeClr val="tx1"/>
        </a:solidFill>
        <a:latin typeface="+mn-lt"/>
        <a:ea typeface="+mn-ea"/>
        <a:cs typeface="+mn-cs"/>
      </a:defRPr>
    </a:lvl8pPr>
    <a:lvl9pPr marL="3657198" algn="l" defTabSz="45714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32D0E3-F775-EB4C-AFD3-D22D25C4640A}" type="slidenum">
              <a:rPr lang="en-US" smtClean="0"/>
              <a:t>1</a:t>
            </a:fld>
            <a:endParaRPr lang="en-US" dirty="0"/>
          </a:p>
        </p:txBody>
      </p:sp>
    </p:spTree>
    <p:extLst>
      <p:ext uri="{BB962C8B-B14F-4D97-AF65-F5344CB8AC3E}">
        <p14:creationId xmlns:p14="http://schemas.microsoft.com/office/powerpoint/2010/main" val="2367532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32D0E3-F775-EB4C-AFD3-D22D25C4640A}" type="slidenum">
              <a:rPr lang="en-US" smtClean="0"/>
              <a:t>2</a:t>
            </a:fld>
            <a:endParaRPr lang="en-US" dirty="0"/>
          </a:p>
        </p:txBody>
      </p:sp>
    </p:spTree>
    <p:extLst>
      <p:ext uri="{BB962C8B-B14F-4D97-AF65-F5344CB8AC3E}">
        <p14:creationId xmlns:p14="http://schemas.microsoft.com/office/powerpoint/2010/main" val="1928720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32D0E3-F775-EB4C-AFD3-D22D25C4640A}" type="slidenum">
              <a:rPr lang="en-US" smtClean="0"/>
              <a:t>8</a:t>
            </a:fld>
            <a:endParaRPr lang="en-US" dirty="0"/>
          </a:p>
        </p:txBody>
      </p:sp>
    </p:spTree>
    <p:extLst>
      <p:ext uri="{BB962C8B-B14F-4D97-AF65-F5344CB8AC3E}">
        <p14:creationId xmlns:p14="http://schemas.microsoft.com/office/powerpoint/2010/main" val="3259996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B32D0E3-F775-EB4C-AFD3-D22D25C4640A}" type="slidenum">
              <a:rPr lang="en-US" smtClean="0"/>
              <a:t>9</a:t>
            </a:fld>
            <a:endParaRPr lang="en-US"/>
          </a:p>
        </p:txBody>
      </p:sp>
    </p:spTree>
    <p:extLst>
      <p:ext uri="{BB962C8B-B14F-4D97-AF65-F5344CB8AC3E}">
        <p14:creationId xmlns:p14="http://schemas.microsoft.com/office/powerpoint/2010/main" val="39140117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B32D0E3-F775-EB4C-AFD3-D22D25C4640A}" type="slidenum">
              <a:rPr lang="en-US" smtClean="0"/>
              <a:t>10</a:t>
            </a:fld>
            <a:endParaRPr lang="en-US"/>
          </a:p>
        </p:txBody>
      </p:sp>
    </p:spTree>
    <p:extLst>
      <p:ext uri="{BB962C8B-B14F-4D97-AF65-F5344CB8AC3E}">
        <p14:creationId xmlns:p14="http://schemas.microsoft.com/office/powerpoint/2010/main" val="4324747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32D0E3-F775-EB4C-AFD3-D22D25C4640A}" type="slidenum">
              <a:rPr lang="en-US" smtClean="0"/>
              <a:t>14</a:t>
            </a:fld>
            <a:endParaRPr lang="en-US" dirty="0"/>
          </a:p>
        </p:txBody>
      </p:sp>
    </p:spTree>
    <p:extLst>
      <p:ext uri="{BB962C8B-B14F-4D97-AF65-F5344CB8AC3E}">
        <p14:creationId xmlns:p14="http://schemas.microsoft.com/office/powerpoint/2010/main" val="537352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6" Type="http://schemas.microsoft.com/office/2007/relationships/hdphoto" Target="../media/hdphoto1.wdp"/><Relationship Id="rId5" Type="http://schemas.openxmlformats.org/officeDocument/2006/relationships/image" Target="../media/image6.png"/><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microsoft.com/office/2007/relationships/hdphoto" Target="../media/hdphoto1.wd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48773" y="3205313"/>
            <a:ext cx="6405114" cy="698739"/>
          </a:xfrm>
        </p:spPr>
        <p:txBody>
          <a:bodyPr anchor="t" anchorCtr="0">
            <a:noAutofit/>
          </a:bodyPr>
          <a:lstStyle>
            <a:lvl1pPr algn="l">
              <a:lnSpc>
                <a:spcPts val="4200"/>
              </a:lnSpc>
              <a:defRPr sz="4000" b="0">
                <a:latin typeface="+mn-lt"/>
              </a:defRPr>
            </a:lvl1pPr>
          </a:lstStyle>
          <a:p>
            <a:r>
              <a:rPr lang="en-US" dirty="0"/>
              <a:t>Click to edit Master title style</a:t>
            </a:r>
          </a:p>
        </p:txBody>
      </p:sp>
      <p:sp>
        <p:nvSpPr>
          <p:cNvPr id="3" name="Subtitle 2"/>
          <p:cNvSpPr>
            <a:spLocks noGrp="1"/>
          </p:cNvSpPr>
          <p:nvPr>
            <p:ph type="subTitle" idx="1"/>
          </p:nvPr>
        </p:nvSpPr>
        <p:spPr>
          <a:xfrm>
            <a:off x="2048773" y="4374804"/>
            <a:ext cx="6405114" cy="444260"/>
          </a:xfrm>
        </p:spPr>
        <p:txBody>
          <a:bodyPr anchor="t" anchorCtr="0"/>
          <a:lstStyle>
            <a:lvl1pPr marL="0" indent="0" algn="l">
              <a:buNone/>
              <a:defRPr>
                <a:solidFill>
                  <a:schemeClr val="tx1">
                    <a:tint val="75000"/>
                  </a:schemeClr>
                </a:solidFill>
                <a:latin typeface="+mn-lt"/>
              </a:defRPr>
            </a:lvl1pPr>
            <a:lvl2pPr marL="457149" indent="0" algn="ctr">
              <a:buNone/>
              <a:defRPr>
                <a:solidFill>
                  <a:schemeClr val="tx1">
                    <a:tint val="75000"/>
                  </a:schemeClr>
                </a:solidFill>
              </a:defRPr>
            </a:lvl2pPr>
            <a:lvl3pPr marL="914299" indent="0" algn="ctr">
              <a:buNone/>
              <a:defRPr>
                <a:solidFill>
                  <a:schemeClr val="tx1">
                    <a:tint val="75000"/>
                  </a:schemeClr>
                </a:solidFill>
              </a:defRPr>
            </a:lvl3pPr>
            <a:lvl4pPr marL="1371450" indent="0" algn="ctr">
              <a:buNone/>
              <a:defRPr>
                <a:solidFill>
                  <a:schemeClr val="tx1">
                    <a:tint val="75000"/>
                  </a:schemeClr>
                </a:solidFill>
              </a:defRPr>
            </a:lvl4pPr>
            <a:lvl5pPr marL="1828599" indent="0" algn="ctr">
              <a:buNone/>
              <a:defRPr>
                <a:solidFill>
                  <a:schemeClr val="tx1">
                    <a:tint val="75000"/>
                  </a:schemeClr>
                </a:solidFill>
              </a:defRPr>
            </a:lvl5pPr>
            <a:lvl6pPr marL="2285750" indent="0" algn="ctr">
              <a:buNone/>
              <a:defRPr>
                <a:solidFill>
                  <a:schemeClr val="tx1">
                    <a:tint val="75000"/>
                  </a:schemeClr>
                </a:solidFill>
              </a:defRPr>
            </a:lvl6pPr>
            <a:lvl7pPr marL="2742898" indent="0" algn="ctr">
              <a:buNone/>
              <a:defRPr>
                <a:solidFill>
                  <a:schemeClr val="tx1">
                    <a:tint val="75000"/>
                  </a:schemeClr>
                </a:solidFill>
              </a:defRPr>
            </a:lvl7pPr>
            <a:lvl8pPr marL="3200049" indent="0" algn="ctr">
              <a:buNone/>
              <a:defRPr>
                <a:solidFill>
                  <a:schemeClr val="tx1">
                    <a:tint val="75000"/>
                  </a:schemeClr>
                </a:solidFill>
              </a:defRPr>
            </a:lvl8pPr>
            <a:lvl9pPr marL="3657198"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707596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91109" y="2761053"/>
            <a:ext cx="6262778" cy="698739"/>
          </a:xfrm>
        </p:spPr>
        <p:txBody>
          <a:bodyPr anchor="t" anchorCtr="0">
            <a:noAutofit/>
          </a:bodyPr>
          <a:lstStyle>
            <a:lvl1pPr algn="l">
              <a:lnSpc>
                <a:spcPts val="4200"/>
              </a:lnSpc>
              <a:defRPr sz="4000" b="0">
                <a:latin typeface="+mn-lt"/>
              </a:defRPr>
            </a:lvl1pPr>
          </a:lstStyle>
          <a:p>
            <a:r>
              <a:rPr lang="en-US" dirty="0"/>
              <a:t>Click to edit Master title style</a:t>
            </a:r>
          </a:p>
        </p:txBody>
      </p:sp>
      <p:sp>
        <p:nvSpPr>
          <p:cNvPr id="3" name="Subtitle 2"/>
          <p:cNvSpPr>
            <a:spLocks noGrp="1"/>
          </p:cNvSpPr>
          <p:nvPr>
            <p:ph type="subTitle" idx="1"/>
          </p:nvPr>
        </p:nvSpPr>
        <p:spPr>
          <a:xfrm>
            <a:off x="2191109" y="3930544"/>
            <a:ext cx="6262778" cy="444260"/>
          </a:xfrm>
        </p:spPr>
        <p:txBody>
          <a:bodyPr anchor="t" anchorCtr="0"/>
          <a:lstStyle>
            <a:lvl1pPr marL="0" indent="0" algn="l">
              <a:buNone/>
              <a:defRPr>
                <a:solidFill>
                  <a:schemeClr val="tx1"/>
                </a:solidFill>
                <a:latin typeface="+mn-lt"/>
              </a:defRPr>
            </a:lvl1pPr>
            <a:lvl2pPr marL="457149" indent="0" algn="ctr">
              <a:buNone/>
              <a:defRPr>
                <a:solidFill>
                  <a:schemeClr val="tx1">
                    <a:tint val="75000"/>
                  </a:schemeClr>
                </a:solidFill>
              </a:defRPr>
            </a:lvl2pPr>
            <a:lvl3pPr marL="914299" indent="0" algn="ctr">
              <a:buNone/>
              <a:defRPr>
                <a:solidFill>
                  <a:schemeClr val="tx1">
                    <a:tint val="75000"/>
                  </a:schemeClr>
                </a:solidFill>
              </a:defRPr>
            </a:lvl3pPr>
            <a:lvl4pPr marL="1371450" indent="0" algn="ctr">
              <a:buNone/>
              <a:defRPr>
                <a:solidFill>
                  <a:schemeClr val="tx1">
                    <a:tint val="75000"/>
                  </a:schemeClr>
                </a:solidFill>
              </a:defRPr>
            </a:lvl4pPr>
            <a:lvl5pPr marL="1828599" indent="0" algn="ctr">
              <a:buNone/>
              <a:defRPr>
                <a:solidFill>
                  <a:schemeClr val="tx1">
                    <a:tint val="75000"/>
                  </a:schemeClr>
                </a:solidFill>
              </a:defRPr>
            </a:lvl5pPr>
            <a:lvl6pPr marL="2285750" indent="0" algn="ctr">
              <a:buNone/>
              <a:defRPr>
                <a:solidFill>
                  <a:schemeClr val="tx1">
                    <a:tint val="75000"/>
                  </a:schemeClr>
                </a:solidFill>
              </a:defRPr>
            </a:lvl6pPr>
            <a:lvl7pPr marL="2742898" indent="0" algn="ctr">
              <a:buNone/>
              <a:defRPr>
                <a:solidFill>
                  <a:schemeClr val="tx1">
                    <a:tint val="75000"/>
                  </a:schemeClr>
                </a:solidFill>
              </a:defRPr>
            </a:lvl7pPr>
            <a:lvl8pPr marL="3200049" indent="0" algn="ctr">
              <a:buNone/>
              <a:defRPr>
                <a:solidFill>
                  <a:schemeClr val="tx1">
                    <a:tint val="75000"/>
                  </a:schemeClr>
                </a:solidFill>
              </a:defRPr>
            </a:lvl8pPr>
            <a:lvl9pPr marL="3657198" indent="0" algn="ctr">
              <a:buNone/>
              <a:defRPr>
                <a:solidFill>
                  <a:schemeClr val="tx1">
                    <a:tint val="75000"/>
                  </a:schemeClr>
                </a:solidFill>
              </a:defRPr>
            </a:lvl9pPr>
          </a:lstStyle>
          <a:p>
            <a:r>
              <a:rPr lang="en-US"/>
              <a:t>Click to edit Master subtitle style</a:t>
            </a:r>
            <a:endParaRPr lang="en-US" dirty="0"/>
          </a:p>
        </p:txBody>
      </p:sp>
      <p:sp>
        <p:nvSpPr>
          <p:cNvPr id="7" name="Rectangle 6"/>
          <p:cNvSpPr/>
          <p:nvPr userDrawn="1"/>
        </p:nvSpPr>
        <p:spPr>
          <a:xfrm>
            <a:off x="0" y="6210300"/>
            <a:ext cx="9144001" cy="6477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8" name="Group 7"/>
          <p:cNvGrpSpPr/>
          <p:nvPr userDrawn="1"/>
        </p:nvGrpSpPr>
        <p:grpSpPr>
          <a:xfrm>
            <a:off x="635589" y="4899053"/>
            <a:ext cx="4317411" cy="1670280"/>
            <a:chOff x="520919" y="448254"/>
            <a:chExt cx="3472458" cy="1343392"/>
          </a:xfrm>
        </p:grpSpPr>
        <p:pic>
          <p:nvPicPr>
            <p:cNvPr id="9" name="Picture 8"/>
            <p:cNvPicPr>
              <a:picLocks noChangeAspect="1"/>
            </p:cNvPicPr>
            <p:nvPr/>
          </p:nvPicPr>
          <p:blipFill>
            <a:blip r:embed="rId2"/>
            <a:stretch>
              <a:fillRect/>
            </a:stretch>
          </p:blipFill>
          <p:spPr>
            <a:xfrm>
              <a:off x="520919" y="448254"/>
              <a:ext cx="1343392" cy="1343392"/>
            </a:xfrm>
            <a:prstGeom prst="rect">
              <a:avLst/>
            </a:prstGeom>
          </p:spPr>
        </p:pic>
        <p:pic>
          <p:nvPicPr>
            <p:cNvPr id="10" name="Picture 9"/>
            <p:cNvPicPr>
              <a:picLocks noChangeAspect="1"/>
            </p:cNvPicPr>
            <p:nvPr/>
          </p:nvPicPr>
          <p:blipFill>
            <a:blip r:embed="rId3"/>
            <a:stretch>
              <a:fillRect/>
            </a:stretch>
          </p:blipFill>
          <p:spPr>
            <a:xfrm>
              <a:off x="1864311" y="835126"/>
              <a:ext cx="2129066" cy="516457"/>
            </a:xfrm>
            <a:prstGeom prst="rect">
              <a:avLst/>
            </a:prstGeom>
          </p:spPr>
        </p:pic>
      </p:grpSp>
    </p:spTree>
    <p:extLst>
      <p:ext uri="{BB962C8B-B14F-4D97-AF65-F5344CB8AC3E}">
        <p14:creationId xmlns:p14="http://schemas.microsoft.com/office/powerpoint/2010/main" val="2043027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26" name="2D510875-CAD3-4FC6-836E-ADE055A6B69A" descr="7FF5F453-E3B3-4741-B4AC-A9D555F2C39A@socal">
            <a:extLst>
              <a:ext uri="{FF2B5EF4-FFF2-40B4-BE49-F238E27FC236}">
                <a16:creationId xmlns:a16="http://schemas.microsoft.com/office/drawing/2014/main" id="{E93F7636-5A42-431C-8BAB-5FA3FA493CD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01687" y="6085414"/>
            <a:ext cx="1457230" cy="571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62313" y="370159"/>
            <a:ext cx="8419377" cy="544242"/>
          </a:xfrm>
        </p:spPr>
        <p:txBody>
          <a:bodyPr anchor="t" anchorCtr="0">
            <a:noAutofit/>
          </a:bodyPr>
          <a:lstStyle>
            <a:lvl1pPr>
              <a:lnSpc>
                <a:spcPts val="3000"/>
              </a:lnSpc>
              <a:defRPr sz="2800" b="0">
                <a:solidFill>
                  <a:schemeClr val="accent1"/>
                </a:solidFill>
                <a:latin typeface="+mj-lt"/>
              </a:defRPr>
            </a:lvl1pPr>
          </a:lstStyle>
          <a:p>
            <a:r>
              <a:rPr lang="en-US" dirty="0"/>
              <a:t>Click to edit Master title style</a:t>
            </a:r>
          </a:p>
        </p:txBody>
      </p:sp>
      <p:sp>
        <p:nvSpPr>
          <p:cNvPr id="3" name="Content Placeholder 2"/>
          <p:cNvSpPr>
            <a:spLocks noGrp="1"/>
          </p:cNvSpPr>
          <p:nvPr>
            <p:ph idx="1" hasCustomPrompt="1"/>
          </p:nvPr>
        </p:nvSpPr>
        <p:spPr>
          <a:xfrm>
            <a:off x="362313" y="978795"/>
            <a:ext cx="8419377" cy="4785131"/>
          </a:xfrm>
        </p:spPr>
        <p:txBody>
          <a:bodyPr>
            <a:noAutofit/>
          </a:bodyPr>
          <a:lstStyle>
            <a:lvl1pPr marL="233363" indent="-233363">
              <a:spcBef>
                <a:spcPts val="0"/>
              </a:spcBef>
              <a:spcAft>
                <a:spcPts val="600"/>
              </a:spcAft>
              <a:buClr>
                <a:schemeClr val="accent1"/>
              </a:buClr>
              <a:defRPr sz="1800">
                <a:solidFill>
                  <a:schemeClr val="tx1"/>
                </a:solidFill>
                <a:latin typeface="+mn-lt"/>
              </a:defRPr>
            </a:lvl1pPr>
            <a:lvl2pPr marL="569913" indent="-285750">
              <a:spcBef>
                <a:spcPts val="0"/>
              </a:spcBef>
              <a:spcAft>
                <a:spcPts val="600"/>
              </a:spcAft>
              <a:defRPr sz="1800">
                <a:solidFill>
                  <a:schemeClr val="tx1"/>
                </a:solidFill>
                <a:latin typeface="+mn-lt"/>
              </a:defRPr>
            </a:lvl2pPr>
            <a:lvl3pPr marL="854075" indent="-223838">
              <a:spcBef>
                <a:spcPts val="0"/>
              </a:spcBef>
              <a:spcAft>
                <a:spcPts val="600"/>
              </a:spcAft>
              <a:buClr>
                <a:schemeClr val="accent3"/>
              </a:buClr>
              <a:defRPr sz="1800">
                <a:solidFill>
                  <a:schemeClr val="tx1"/>
                </a:solidFill>
                <a:latin typeface="+mn-lt"/>
              </a:defRPr>
            </a:lvl3pPr>
            <a:lvl4pPr marL="1147763" indent="-233363">
              <a:spcBef>
                <a:spcPts val="0"/>
              </a:spcBef>
              <a:spcAft>
                <a:spcPts val="600"/>
              </a:spcAft>
              <a:buClr>
                <a:schemeClr val="tx1"/>
              </a:buClr>
              <a:buFont typeface="Arial" panose="020B0604020202020204" pitchFamily="34" charset="0"/>
              <a:buChar char="▫"/>
              <a:defRPr sz="1800">
                <a:solidFill>
                  <a:schemeClr val="tx1"/>
                </a:solidFill>
                <a:latin typeface="+mn-lt"/>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5" name="TextBox 14"/>
          <p:cNvSpPr txBox="1"/>
          <p:nvPr userDrawn="1"/>
        </p:nvSpPr>
        <p:spPr>
          <a:xfrm>
            <a:off x="7047781" y="6371265"/>
            <a:ext cx="2096219" cy="307777"/>
          </a:xfrm>
          <a:prstGeom prst="rect">
            <a:avLst/>
          </a:prstGeom>
          <a:noFill/>
        </p:spPr>
        <p:txBody>
          <a:bodyPr wrap="square" rtlCol="0">
            <a:spAutoFit/>
          </a:bodyPr>
          <a:lstStyle/>
          <a:p>
            <a:pPr algn="r"/>
            <a:fld id="{7E8C7700-0853-49A8-8C3D-05A7533F1F74}" type="slidenum">
              <a:rPr lang="en-US" sz="1400" smtClean="0">
                <a:solidFill>
                  <a:schemeClr val="accent3"/>
                </a:solidFill>
              </a:rPr>
              <a:t>‹#›</a:t>
            </a:fld>
            <a:endParaRPr lang="en-US" sz="1400" dirty="0">
              <a:solidFill>
                <a:schemeClr val="accent3"/>
              </a:solidFill>
            </a:endParaRPr>
          </a:p>
        </p:txBody>
      </p:sp>
      <p:sp>
        <p:nvSpPr>
          <p:cNvPr id="25" name="Rectangle 24">
            <a:extLst>
              <a:ext uri="{FF2B5EF4-FFF2-40B4-BE49-F238E27FC236}">
                <a16:creationId xmlns:a16="http://schemas.microsoft.com/office/drawing/2014/main" id="{F350EB1E-C1BC-424A-9ED4-2581D56C173F}"/>
              </a:ext>
            </a:extLst>
          </p:cNvPr>
          <p:cNvSpPr/>
          <p:nvPr userDrawn="1"/>
        </p:nvSpPr>
        <p:spPr>
          <a:xfrm>
            <a:off x="0" y="6717671"/>
            <a:ext cx="9144000" cy="14033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27" name="Picture 26" descr="A close up of a sign&#10;&#10;Description automatically generated">
            <a:extLst>
              <a:ext uri="{FF2B5EF4-FFF2-40B4-BE49-F238E27FC236}">
                <a16:creationId xmlns:a16="http://schemas.microsoft.com/office/drawing/2014/main" id="{8DF29D29-6413-49D8-89F3-9BC3AEBDAAFD}"/>
              </a:ext>
            </a:extLst>
          </p:cNvPr>
          <p:cNvPicPr>
            <a:picLocks noChangeAspect="1"/>
          </p:cNvPicPr>
          <p:nvPr userDrawn="1"/>
        </p:nvPicPr>
        <p:blipFill>
          <a:blip r:embed="rId3"/>
          <a:stretch>
            <a:fillRect/>
          </a:stretch>
        </p:blipFill>
        <p:spPr>
          <a:xfrm>
            <a:off x="3914628" y="6178250"/>
            <a:ext cx="901447" cy="488373"/>
          </a:xfrm>
          <a:prstGeom prst="rect">
            <a:avLst/>
          </a:prstGeom>
        </p:spPr>
      </p:pic>
      <p:grpSp>
        <p:nvGrpSpPr>
          <p:cNvPr id="28" name="Group 27">
            <a:extLst>
              <a:ext uri="{FF2B5EF4-FFF2-40B4-BE49-F238E27FC236}">
                <a16:creationId xmlns:a16="http://schemas.microsoft.com/office/drawing/2014/main" id="{3AF6BF05-067A-4063-B71A-EC1FC0E8457F}"/>
              </a:ext>
            </a:extLst>
          </p:cNvPr>
          <p:cNvGrpSpPr/>
          <p:nvPr userDrawn="1"/>
        </p:nvGrpSpPr>
        <p:grpSpPr>
          <a:xfrm>
            <a:off x="141889" y="6224668"/>
            <a:ext cx="1587127" cy="384997"/>
            <a:chOff x="457200" y="6351958"/>
            <a:chExt cx="1587127" cy="384997"/>
          </a:xfrm>
        </p:grpSpPr>
        <p:pic>
          <p:nvPicPr>
            <p:cNvPr id="29" name="Picture 28">
              <a:extLst>
                <a:ext uri="{FF2B5EF4-FFF2-40B4-BE49-F238E27FC236}">
                  <a16:creationId xmlns:a16="http://schemas.microsoft.com/office/drawing/2014/main" id="{E2A5BB40-26AF-4491-9BF8-8F53D332276B}"/>
                </a:ext>
              </a:extLst>
            </p:cNvPr>
            <p:cNvPicPr>
              <a:picLocks noChangeAspect="1"/>
            </p:cNvPicPr>
            <p:nvPr userDrawn="1"/>
          </p:nvPicPr>
          <p:blipFill rotWithShape="1">
            <a:blip r:embed="rId4" cstate="print">
              <a:extLst>
                <a:ext uri="{28A0092B-C50C-407E-A947-70E740481C1C}">
                  <a14:useLocalDpi xmlns:a14="http://schemas.microsoft.com/office/drawing/2010/main"/>
                </a:ext>
              </a:extLst>
            </a:blip>
            <a:srcRect/>
            <a:stretch/>
          </p:blipFill>
          <p:spPr>
            <a:xfrm>
              <a:off x="457200" y="6512942"/>
              <a:ext cx="1587127" cy="224013"/>
            </a:xfrm>
            <a:prstGeom prst="rect">
              <a:avLst/>
            </a:prstGeom>
          </p:spPr>
        </p:pic>
        <p:pic>
          <p:nvPicPr>
            <p:cNvPr id="30" name="Picture 29">
              <a:extLst>
                <a:ext uri="{FF2B5EF4-FFF2-40B4-BE49-F238E27FC236}">
                  <a16:creationId xmlns:a16="http://schemas.microsoft.com/office/drawing/2014/main" id="{04C96B7F-C810-4D50-9A60-27B5CE67CE63}"/>
                </a:ext>
              </a:extLst>
            </p:cNvPr>
            <p:cNvPicPr>
              <a:picLocks noChangeAspect="1"/>
            </p:cNvPicPr>
            <p:nvPr userDrawn="1"/>
          </p:nvPicPr>
          <p:blipFill rotWithShape="1">
            <a:blip r:embed="rId5" cstate="print">
              <a:extLst>
                <a:ext uri="{BEBA8EAE-BF5A-486C-A8C5-ECC9F3942E4B}">
                  <a14:imgProps xmlns:a14="http://schemas.microsoft.com/office/drawing/2010/main">
                    <a14:imgLayer r:embed="rId6">
                      <a14:imgEffect>
                        <a14:sharpenSoften amount="25000"/>
                      </a14:imgEffect>
                      <a14:imgEffect>
                        <a14:brightnessContrast bright="-20000"/>
                      </a14:imgEffect>
                    </a14:imgLayer>
                  </a14:imgProps>
                </a:ext>
                <a:ext uri="{28A0092B-C50C-407E-A947-70E740481C1C}">
                  <a14:useLocalDpi xmlns:a14="http://schemas.microsoft.com/office/drawing/2010/main"/>
                </a:ext>
              </a:extLst>
            </a:blip>
            <a:srcRect/>
            <a:stretch/>
          </p:blipFill>
          <p:spPr>
            <a:xfrm>
              <a:off x="457200" y="6351958"/>
              <a:ext cx="1587127" cy="169610"/>
            </a:xfrm>
            <a:prstGeom prst="rect">
              <a:avLst/>
            </a:prstGeom>
          </p:spPr>
        </p:pic>
      </p:grpSp>
    </p:spTree>
    <p:extLst>
      <p:ext uri="{BB962C8B-B14F-4D97-AF65-F5344CB8AC3E}">
        <p14:creationId xmlns:p14="http://schemas.microsoft.com/office/powerpoint/2010/main" val="163603756"/>
      </p:ext>
    </p:extLst>
  </p:cSld>
  <p:clrMapOvr>
    <a:masterClrMapping/>
  </p:clrMapOvr>
  <p:extLst>
    <p:ext uri="{DCECCB84-F9BA-43D5-87BE-67443E8EF086}">
      <p15:sldGuideLst xmlns:p15="http://schemas.microsoft.com/office/powerpoint/2012/main">
        <p15:guide id="5" orient="horz" pos="3912" userDrawn="1">
          <p15:clr>
            <a:srgbClr val="FBAE40"/>
          </p15:clr>
        </p15:guide>
        <p15:guide id="6" pos="288" userDrawn="1">
          <p15:clr>
            <a:srgbClr val="FBAE40"/>
          </p15:clr>
        </p15:guide>
        <p15:guide id="7" pos="5472" userDrawn="1">
          <p15:clr>
            <a:srgbClr val="FBAE40"/>
          </p15:clr>
        </p15:guide>
        <p15:guide id="8" orient="horz" pos="28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Subtitle and Content">
    <p:spTree>
      <p:nvGrpSpPr>
        <p:cNvPr id="1" name=""/>
        <p:cNvGrpSpPr/>
        <p:nvPr/>
      </p:nvGrpSpPr>
      <p:grpSpPr>
        <a:xfrm>
          <a:off x="0" y="0"/>
          <a:ext cx="0" cy="0"/>
          <a:chOff x="0" y="0"/>
          <a:chExt cx="0" cy="0"/>
        </a:xfrm>
      </p:grpSpPr>
      <p:sp>
        <p:nvSpPr>
          <p:cNvPr id="4" name="Rectangle 3"/>
          <p:cNvSpPr/>
          <p:nvPr/>
        </p:nvSpPr>
        <p:spPr>
          <a:xfrm>
            <a:off x="0" y="6211019"/>
            <a:ext cx="9144000" cy="646981"/>
          </a:xfrm>
          <a:prstGeom prst="rect">
            <a:avLst/>
          </a:prstGeom>
          <a:solidFill>
            <a:srgbClr val="F0F3F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362313" y="370159"/>
            <a:ext cx="8419377" cy="466603"/>
          </a:xfrm>
        </p:spPr>
        <p:txBody>
          <a:bodyPr anchor="t" anchorCtr="0">
            <a:noAutofit/>
          </a:bodyPr>
          <a:lstStyle>
            <a:lvl1pPr>
              <a:lnSpc>
                <a:spcPts val="3000"/>
              </a:lnSpc>
              <a:defRPr sz="2800" b="0" baseline="0">
                <a:solidFill>
                  <a:schemeClr val="accent1"/>
                </a:solidFill>
                <a:latin typeface="+mj-lt"/>
              </a:defRPr>
            </a:lvl1pPr>
          </a:lstStyle>
          <a:p>
            <a:r>
              <a:rPr lang="en-US" dirty="0"/>
              <a:t>Click to edit Master title style </a:t>
            </a:r>
            <a:br>
              <a:rPr lang="en-US" dirty="0"/>
            </a:br>
            <a:endParaRPr lang="en-US" dirty="0"/>
          </a:p>
        </p:txBody>
      </p:sp>
      <p:sp>
        <p:nvSpPr>
          <p:cNvPr id="3" name="Content Placeholder 2"/>
          <p:cNvSpPr>
            <a:spLocks noGrp="1"/>
          </p:cNvSpPr>
          <p:nvPr>
            <p:ph idx="1" hasCustomPrompt="1"/>
          </p:nvPr>
        </p:nvSpPr>
        <p:spPr>
          <a:xfrm>
            <a:off x="362313" y="1403320"/>
            <a:ext cx="8419377" cy="1508095"/>
          </a:xfrm>
        </p:spPr>
        <p:txBody>
          <a:bodyPr>
            <a:noAutofit/>
          </a:bodyPr>
          <a:lstStyle>
            <a:lvl1pPr marL="233363" indent="-233363">
              <a:buClr>
                <a:schemeClr val="accent1"/>
              </a:buClr>
              <a:defRPr sz="1800">
                <a:solidFill>
                  <a:schemeClr val="tx1"/>
                </a:solidFill>
                <a:latin typeface="+mn-lt"/>
              </a:defRPr>
            </a:lvl1pPr>
            <a:lvl2pPr marL="569913" indent="-285750">
              <a:defRPr sz="1800">
                <a:solidFill>
                  <a:schemeClr val="tx1"/>
                </a:solidFill>
                <a:latin typeface="+mn-lt"/>
              </a:defRPr>
            </a:lvl2pPr>
            <a:lvl3pPr marL="854075" indent="-223838">
              <a:buClr>
                <a:schemeClr val="accent3"/>
              </a:buClr>
              <a:defRPr sz="1800">
                <a:solidFill>
                  <a:schemeClr val="tx1"/>
                </a:solidFill>
                <a:latin typeface="+mn-lt"/>
              </a:defRPr>
            </a:lvl3pPr>
            <a:lvl4pPr marL="1147763" indent="-233363">
              <a:buClr>
                <a:schemeClr val="tx1"/>
              </a:buClr>
              <a:buFont typeface="Arial" panose="020B0604020202020204" pitchFamily="34" charset="0"/>
              <a:buChar char="▫"/>
              <a:defRPr sz="1800">
                <a:solidFill>
                  <a:schemeClr val="tx1"/>
                </a:solidFill>
                <a:latin typeface="+mn-lt"/>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cxnSp>
        <p:nvCxnSpPr>
          <p:cNvPr id="9" name="Straight Connector 8"/>
          <p:cNvCxnSpPr/>
          <p:nvPr/>
        </p:nvCxnSpPr>
        <p:spPr>
          <a:xfrm>
            <a:off x="0" y="6211019"/>
            <a:ext cx="9144000" cy="0"/>
          </a:xfrm>
          <a:prstGeom prst="line">
            <a:avLst/>
          </a:prstGeom>
          <a:ln w="9525">
            <a:solidFill>
              <a:schemeClr val="accent4">
                <a:lumMod val="20000"/>
                <a:lumOff val="80000"/>
              </a:schemeClr>
            </a:solidFill>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6685472" y="6395090"/>
            <a:ext cx="2096219" cy="307777"/>
          </a:xfrm>
          <a:prstGeom prst="rect">
            <a:avLst/>
          </a:prstGeom>
          <a:noFill/>
        </p:spPr>
        <p:txBody>
          <a:bodyPr wrap="square" rtlCol="0">
            <a:spAutoFit/>
          </a:bodyPr>
          <a:lstStyle/>
          <a:p>
            <a:pPr algn="r"/>
            <a:fld id="{7E8C7700-0853-49A8-8C3D-05A7533F1F74}" type="slidenum">
              <a:rPr lang="en-US" sz="1400" smtClean="0">
                <a:solidFill>
                  <a:schemeClr val="accent3"/>
                </a:solidFill>
              </a:rPr>
              <a:t>‹#›</a:t>
            </a:fld>
            <a:endParaRPr lang="en-US" sz="1400" dirty="0">
              <a:solidFill>
                <a:schemeClr val="accent3"/>
              </a:solidFill>
            </a:endParaRPr>
          </a:p>
        </p:txBody>
      </p:sp>
      <p:grpSp>
        <p:nvGrpSpPr>
          <p:cNvPr id="12" name="Group 11"/>
          <p:cNvGrpSpPr/>
          <p:nvPr/>
        </p:nvGrpSpPr>
        <p:grpSpPr>
          <a:xfrm>
            <a:off x="457200" y="6351958"/>
            <a:ext cx="1587127" cy="384997"/>
            <a:chOff x="457200" y="6351958"/>
            <a:chExt cx="1587127" cy="384997"/>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457200" y="6512942"/>
              <a:ext cx="1587127" cy="224013"/>
            </a:xfrm>
            <a:prstGeom prst="rect">
              <a:avLst/>
            </a:prstGeom>
          </p:spPr>
        </p:pic>
        <p:pic>
          <p:nvPicPr>
            <p:cNvPr id="11" name="Picture 10"/>
            <p:cNvPicPr>
              <a:picLocks noChangeAspect="1"/>
            </p:cNvPicPr>
            <p:nvPr/>
          </p:nvPicPr>
          <p:blipFill rotWithShape="1">
            <a:blip r:embed="rId3" cstate="print">
              <a:extLst>
                <a:ext uri="{BEBA8EAE-BF5A-486C-A8C5-ECC9F3942E4B}">
                  <a14:imgProps xmlns:a14="http://schemas.microsoft.com/office/drawing/2010/main">
                    <a14:imgLayer r:embed="rId4">
                      <a14:imgEffect>
                        <a14:sharpenSoften amount="25000"/>
                      </a14:imgEffect>
                      <a14:imgEffect>
                        <a14:brightnessContrast bright="-20000"/>
                      </a14:imgEffect>
                    </a14:imgLayer>
                  </a14:imgProps>
                </a:ext>
                <a:ext uri="{28A0092B-C50C-407E-A947-70E740481C1C}">
                  <a14:useLocalDpi xmlns:a14="http://schemas.microsoft.com/office/drawing/2010/main"/>
                </a:ext>
              </a:extLst>
            </a:blip>
            <a:srcRect/>
            <a:stretch/>
          </p:blipFill>
          <p:spPr>
            <a:xfrm>
              <a:off x="457200" y="6351958"/>
              <a:ext cx="1587127" cy="169610"/>
            </a:xfrm>
            <a:prstGeom prst="rect">
              <a:avLst/>
            </a:prstGeom>
          </p:spPr>
        </p:pic>
      </p:grpSp>
      <p:sp>
        <p:nvSpPr>
          <p:cNvPr id="13" name="Rectangle 12"/>
          <p:cNvSpPr/>
          <p:nvPr userDrawn="1"/>
        </p:nvSpPr>
        <p:spPr>
          <a:xfrm>
            <a:off x="0" y="6211019"/>
            <a:ext cx="9144000" cy="646981"/>
          </a:xfrm>
          <a:prstGeom prst="rect">
            <a:avLst/>
          </a:prstGeom>
          <a:solidFill>
            <a:srgbClr val="F0F3F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4" name="Straight Connector 13"/>
          <p:cNvCxnSpPr/>
          <p:nvPr userDrawn="1"/>
        </p:nvCxnSpPr>
        <p:spPr>
          <a:xfrm>
            <a:off x="0" y="6211019"/>
            <a:ext cx="9144000" cy="0"/>
          </a:xfrm>
          <a:prstGeom prst="line">
            <a:avLst/>
          </a:prstGeom>
          <a:ln w="9525">
            <a:solidFill>
              <a:schemeClr val="accent4">
                <a:lumMod val="20000"/>
                <a:lumOff val="80000"/>
              </a:schemeClr>
            </a:solidFill>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userDrawn="1"/>
        </p:nvSpPr>
        <p:spPr>
          <a:xfrm>
            <a:off x="6685472" y="6395090"/>
            <a:ext cx="2096219" cy="307777"/>
          </a:xfrm>
          <a:prstGeom prst="rect">
            <a:avLst/>
          </a:prstGeom>
          <a:noFill/>
        </p:spPr>
        <p:txBody>
          <a:bodyPr wrap="square" rtlCol="0">
            <a:spAutoFit/>
          </a:bodyPr>
          <a:lstStyle/>
          <a:p>
            <a:pPr algn="r"/>
            <a:fld id="{7E8C7700-0853-49A8-8C3D-05A7533F1F74}" type="slidenum">
              <a:rPr lang="en-US" sz="1400" smtClean="0">
                <a:solidFill>
                  <a:schemeClr val="accent3"/>
                </a:solidFill>
              </a:rPr>
              <a:t>‹#›</a:t>
            </a:fld>
            <a:endParaRPr lang="en-US" sz="1400" dirty="0">
              <a:solidFill>
                <a:schemeClr val="accent3"/>
              </a:solidFill>
            </a:endParaRPr>
          </a:p>
        </p:txBody>
      </p:sp>
      <p:grpSp>
        <p:nvGrpSpPr>
          <p:cNvPr id="16" name="Group 15"/>
          <p:cNvGrpSpPr/>
          <p:nvPr userDrawn="1"/>
        </p:nvGrpSpPr>
        <p:grpSpPr>
          <a:xfrm>
            <a:off x="457200" y="6351958"/>
            <a:ext cx="1587127" cy="384997"/>
            <a:chOff x="457200" y="6351958"/>
            <a:chExt cx="1587127" cy="384997"/>
          </a:xfrm>
        </p:grpSpPr>
        <p:pic>
          <p:nvPicPr>
            <p:cNvPr id="17" name="Picture 16"/>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457200" y="6512942"/>
              <a:ext cx="1587127" cy="224013"/>
            </a:xfrm>
            <a:prstGeom prst="rect">
              <a:avLst/>
            </a:prstGeom>
          </p:spPr>
        </p:pic>
        <p:pic>
          <p:nvPicPr>
            <p:cNvPr id="18" name="Picture 17"/>
            <p:cNvPicPr>
              <a:picLocks noChangeAspect="1"/>
            </p:cNvPicPr>
            <p:nvPr userDrawn="1"/>
          </p:nvPicPr>
          <p:blipFill rotWithShape="1">
            <a:blip r:embed="rId3" cstate="print">
              <a:extLst>
                <a:ext uri="{BEBA8EAE-BF5A-486C-A8C5-ECC9F3942E4B}">
                  <a14:imgProps xmlns:a14="http://schemas.microsoft.com/office/drawing/2010/main">
                    <a14:imgLayer r:embed="rId4">
                      <a14:imgEffect>
                        <a14:sharpenSoften amount="25000"/>
                      </a14:imgEffect>
                      <a14:imgEffect>
                        <a14:brightnessContrast bright="-20000"/>
                      </a14:imgEffect>
                    </a14:imgLayer>
                  </a14:imgProps>
                </a:ext>
                <a:ext uri="{28A0092B-C50C-407E-A947-70E740481C1C}">
                  <a14:useLocalDpi xmlns:a14="http://schemas.microsoft.com/office/drawing/2010/main"/>
                </a:ext>
              </a:extLst>
            </a:blip>
            <a:srcRect/>
            <a:stretch/>
          </p:blipFill>
          <p:spPr>
            <a:xfrm>
              <a:off x="457200" y="6351958"/>
              <a:ext cx="1587127" cy="169610"/>
            </a:xfrm>
            <a:prstGeom prst="rect">
              <a:avLst/>
            </a:prstGeom>
          </p:spPr>
        </p:pic>
      </p:grpSp>
      <p:sp>
        <p:nvSpPr>
          <p:cNvPr id="19" name="Content Placeholder 2"/>
          <p:cNvSpPr>
            <a:spLocks noGrp="1"/>
          </p:cNvSpPr>
          <p:nvPr>
            <p:ph idx="10" hasCustomPrompt="1"/>
          </p:nvPr>
        </p:nvSpPr>
        <p:spPr>
          <a:xfrm>
            <a:off x="362313" y="851442"/>
            <a:ext cx="8419377" cy="400099"/>
          </a:xfrm>
        </p:spPr>
        <p:txBody>
          <a:bodyPr anchor="t" anchorCtr="0">
            <a:noAutofit/>
          </a:bodyPr>
          <a:lstStyle>
            <a:lvl1pPr marL="0" indent="0">
              <a:buClr>
                <a:schemeClr val="accent1"/>
              </a:buClr>
              <a:buNone/>
              <a:defRPr sz="2000" i="1">
                <a:solidFill>
                  <a:schemeClr val="accent3"/>
                </a:solidFill>
                <a:latin typeface="+mn-lt"/>
              </a:defRPr>
            </a:lvl1pPr>
            <a:lvl2pPr marL="284163" indent="0">
              <a:buNone/>
              <a:defRPr>
                <a:solidFill>
                  <a:schemeClr val="accent2"/>
                </a:solidFill>
                <a:latin typeface="+mn-lt"/>
              </a:defRPr>
            </a:lvl2pPr>
            <a:lvl3pPr marL="630237" indent="0">
              <a:buClr>
                <a:schemeClr val="accent3"/>
              </a:buClr>
              <a:buNone/>
              <a:defRPr>
                <a:solidFill>
                  <a:schemeClr val="accent2"/>
                </a:solidFill>
                <a:latin typeface="+mn-lt"/>
              </a:defRPr>
            </a:lvl3pPr>
            <a:lvl4pPr marL="914400" indent="0">
              <a:buClr>
                <a:schemeClr val="tx1"/>
              </a:buClr>
              <a:buFont typeface="Arial" panose="020B0604020202020204" pitchFamily="34" charset="0"/>
              <a:buNone/>
              <a:defRPr>
                <a:solidFill>
                  <a:schemeClr val="accent2"/>
                </a:solidFill>
                <a:latin typeface="+mn-lt"/>
              </a:defRPr>
            </a:lvl4pPr>
          </a:lstStyle>
          <a:p>
            <a:pPr lvl="0"/>
            <a:r>
              <a:rPr lang="en-US" dirty="0"/>
              <a:t>Click here to add subtitle</a:t>
            </a:r>
          </a:p>
        </p:txBody>
      </p:sp>
    </p:spTree>
    <p:extLst>
      <p:ext uri="{BB962C8B-B14F-4D97-AF65-F5344CB8AC3E}">
        <p14:creationId xmlns:p14="http://schemas.microsoft.com/office/powerpoint/2010/main" val="365842431"/>
      </p:ext>
    </p:extLst>
  </p:cSld>
  <p:clrMapOvr>
    <a:masterClrMapping/>
  </p:clrMapOvr>
  <p:extLst>
    <p:ext uri="{DCECCB84-F9BA-43D5-87BE-67443E8EF086}">
      <p15:sldGuideLst xmlns:p15="http://schemas.microsoft.com/office/powerpoint/2012/main">
        <p15:guide id="5" orient="horz" pos="3912">
          <p15:clr>
            <a:srgbClr val="FBAE40"/>
          </p15:clr>
        </p15:guide>
        <p15:guide id="6" pos="288">
          <p15:clr>
            <a:srgbClr val="FBAE40"/>
          </p15:clr>
        </p15:guide>
        <p15:guide id="7" pos="5472">
          <p15:clr>
            <a:srgbClr val="FBAE40"/>
          </p15:clr>
        </p15:guide>
        <p15:guide id="8" orient="horz" pos="288">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Light">
    <p:spTree>
      <p:nvGrpSpPr>
        <p:cNvPr id="1" name=""/>
        <p:cNvGrpSpPr/>
        <p:nvPr/>
      </p:nvGrpSpPr>
      <p:grpSpPr>
        <a:xfrm>
          <a:off x="0" y="0"/>
          <a:ext cx="0" cy="0"/>
          <a:chOff x="0" y="0"/>
          <a:chExt cx="0" cy="0"/>
        </a:xfrm>
      </p:grpSpPr>
      <p:sp>
        <p:nvSpPr>
          <p:cNvPr id="13" name="Rectangle 12"/>
          <p:cNvSpPr/>
          <p:nvPr userDrawn="1"/>
        </p:nvSpPr>
        <p:spPr>
          <a:xfrm>
            <a:off x="0" y="1"/>
            <a:ext cx="9144000" cy="6858000"/>
          </a:xfrm>
          <a:prstGeom prst="rect">
            <a:avLst/>
          </a:prstGeom>
          <a:gradFill flip="none" rotWithShape="1">
            <a:gsLst>
              <a:gs pos="0">
                <a:schemeClr val="accent1">
                  <a:lumMod val="5000"/>
                  <a:lumOff val="95000"/>
                </a:schemeClr>
              </a:gs>
              <a:gs pos="47000">
                <a:srgbClr val="F0F3F6">
                  <a:alpha val="22000"/>
                </a:srgbClr>
              </a:gs>
              <a:gs pos="100000">
                <a:srgbClr val="F0F3F6"/>
              </a:gs>
            </a:gsLst>
            <a:lin ang="810000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dirty="0"/>
          </a:p>
        </p:txBody>
      </p:sp>
      <p:sp>
        <p:nvSpPr>
          <p:cNvPr id="2" name="Title 1"/>
          <p:cNvSpPr>
            <a:spLocks noGrp="1"/>
          </p:cNvSpPr>
          <p:nvPr>
            <p:ph type="title" hasCustomPrompt="1"/>
          </p:nvPr>
        </p:nvSpPr>
        <p:spPr>
          <a:xfrm>
            <a:off x="362314" y="3077236"/>
            <a:ext cx="8229600" cy="703527"/>
          </a:xfrm>
        </p:spPr>
        <p:txBody>
          <a:bodyPr anchor="t" anchorCtr="0">
            <a:noAutofit/>
          </a:bodyPr>
          <a:lstStyle>
            <a:lvl1pPr algn="ctr">
              <a:lnSpc>
                <a:spcPts val="3400"/>
              </a:lnSpc>
              <a:defRPr sz="3200" b="0">
                <a:solidFill>
                  <a:schemeClr val="accent1"/>
                </a:solidFill>
                <a:latin typeface="+mj-lt"/>
              </a:defRPr>
            </a:lvl1pPr>
          </a:lstStyle>
          <a:p>
            <a:r>
              <a:rPr lang="en-US" dirty="0"/>
              <a:t>Click to edit Master divider style</a:t>
            </a:r>
          </a:p>
        </p:txBody>
      </p:sp>
      <p:cxnSp>
        <p:nvCxnSpPr>
          <p:cNvPr id="9" name="Straight Connector 8"/>
          <p:cNvCxnSpPr/>
          <p:nvPr/>
        </p:nvCxnSpPr>
        <p:spPr>
          <a:xfrm>
            <a:off x="0" y="6211019"/>
            <a:ext cx="9144000" cy="0"/>
          </a:xfrm>
          <a:prstGeom prst="line">
            <a:avLst/>
          </a:prstGeom>
          <a:ln w="9525">
            <a:solidFill>
              <a:schemeClr val="accent4">
                <a:lumMod val="20000"/>
                <a:lumOff val="80000"/>
              </a:schemeClr>
            </a:solidFill>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6685472" y="6395090"/>
            <a:ext cx="2096219" cy="307777"/>
          </a:xfrm>
          <a:prstGeom prst="rect">
            <a:avLst/>
          </a:prstGeom>
          <a:noFill/>
        </p:spPr>
        <p:txBody>
          <a:bodyPr wrap="square" rtlCol="0">
            <a:spAutoFit/>
          </a:bodyPr>
          <a:lstStyle/>
          <a:p>
            <a:pPr algn="r"/>
            <a:fld id="{7E8C7700-0853-49A8-8C3D-05A7533F1F74}" type="slidenum">
              <a:rPr lang="en-US" sz="1400" smtClean="0">
                <a:solidFill>
                  <a:schemeClr val="accent3"/>
                </a:solidFill>
              </a:rPr>
              <a:t>‹#›</a:t>
            </a:fld>
            <a:endParaRPr lang="en-US" sz="1400" dirty="0">
              <a:solidFill>
                <a:schemeClr val="accent3"/>
              </a:solidFill>
            </a:endParaRPr>
          </a:p>
        </p:txBody>
      </p:sp>
      <p:grpSp>
        <p:nvGrpSpPr>
          <p:cNvPr id="12" name="Group 11"/>
          <p:cNvGrpSpPr/>
          <p:nvPr/>
        </p:nvGrpSpPr>
        <p:grpSpPr>
          <a:xfrm>
            <a:off x="457200" y="6351958"/>
            <a:ext cx="1587127" cy="384997"/>
            <a:chOff x="457200" y="6351958"/>
            <a:chExt cx="1587127" cy="384997"/>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457200" y="6512942"/>
              <a:ext cx="1587127" cy="224013"/>
            </a:xfrm>
            <a:prstGeom prst="rect">
              <a:avLst/>
            </a:prstGeom>
          </p:spPr>
        </p:pic>
        <p:pic>
          <p:nvPicPr>
            <p:cNvPr id="11" name="Picture 10"/>
            <p:cNvPicPr>
              <a:picLocks noChangeAspect="1"/>
            </p:cNvPicPr>
            <p:nvPr/>
          </p:nvPicPr>
          <p:blipFill rotWithShape="1">
            <a:blip r:embed="rId3" cstate="print">
              <a:extLst>
                <a:ext uri="{BEBA8EAE-BF5A-486C-A8C5-ECC9F3942E4B}">
                  <a14:imgProps xmlns:a14="http://schemas.microsoft.com/office/drawing/2010/main">
                    <a14:imgLayer r:embed="rId4">
                      <a14:imgEffect>
                        <a14:sharpenSoften amount="25000"/>
                      </a14:imgEffect>
                      <a14:imgEffect>
                        <a14:brightnessContrast bright="-20000"/>
                      </a14:imgEffect>
                    </a14:imgLayer>
                  </a14:imgProps>
                </a:ext>
                <a:ext uri="{28A0092B-C50C-407E-A947-70E740481C1C}">
                  <a14:useLocalDpi xmlns:a14="http://schemas.microsoft.com/office/drawing/2010/main"/>
                </a:ext>
              </a:extLst>
            </a:blip>
            <a:srcRect/>
            <a:stretch/>
          </p:blipFill>
          <p:spPr>
            <a:xfrm>
              <a:off x="457200" y="6351958"/>
              <a:ext cx="1587127" cy="169610"/>
            </a:xfrm>
            <a:prstGeom prst="rect">
              <a:avLst/>
            </a:prstGeom>
          </p:spPr>
        </p:pic>
      </p:grpSp>
      <p:cxnSp>
        <p:nvCxnSpPr>
          <p:cNvPr id="14" name="Straight Connector 13"/>
          <p:cNvCxnSpPr/>
          <p:nvPr userDrawn="1"/>
        </p:nvCxnSpPr>
        <p:spPr>
          <a:xfrm>
            <a:off x="0" y="6211019"/>
            <a:ext cx="9144000" cy="0"/>
          </a:xfrm>
          <a:prstGeom prst="line">
            <a:avLst/>
          </a:prstGeom>
          <a:ln w="9525">
            <a:solidFill>
              <a:schemeClr val="accent4">
                <a:lumMod val="20000"/>
                <a:lumOff val="80000"/>
              </a:schemeClr>
            </a:solidFill>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userDrawn="1"/>
        </p:nvSpPr>
        <p:spPr>
          <a:xfrm>
            <a:off x="6685472" y="6395090"/>
            <a:ext cx="2096219" cy="307777"/>
          </a:xfrm>
          <a:prstGeom prst="rect">
            <a:avLst/>
          </a:prstGeom>
          <a:noFill/>
        </p:spPr>
        <p:txBody>
          <a:bodyPr wrap="square" rtlCol="0">
            <a:spAutoFit/>
          </a:bodyPr>
          <a:lstStyle/>
          <a:p>
            <a:pPr algn="r"/>
            <a:fld id="{7E8C7700-0853-49A8-8C3D-05A7533F1F74}" type="slidenum">
              <a:rPr lang="en-US" sz="1400" smtClean="0">
                <a:solidFill>
                  <a:schemeClr val="accent3"/>
                </a:solidFill>
              </a:rPr>
              <a:t>‹#›</a:t>
            </a:fld>
            <a:endParaRPr lang="en-US" sz="1400" dirty="0">
              <a:solidFill>
                <a:schemeClr val="accent3"/>
              </a:solidFill>
            </a:endParaRPr>
          </a:p>
        </p:txBody>
      </p:sp>
      <p:grpSp>
        <p:nvGrpSpPr>
          <p:cNvPr id="16" name="Group 15"/>
          <p:cNvGrpSpPr/>
          <p:nvPr userDrawn="1"/>
        </p:nvGrpSpPr>
        <p:grpSpPr>
          <a:xfrm>
            <a:off x="457200" y="6351958"/>
            <a:ext cx="1587127" cy="384997"/>
            <a:chOff x="457200" y="6351958"/>
            <a:chExt cx="1587127" cy="384997"/>
          </a:xfrm>
        </p:grpSpPr>
        <p:pic>
          <p:nvPicPr>
            <p:cNvPr id="17" name="Picture 16"/>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457200" y="6512942"/>
              <a:ext cx="1587127" cy="224013"/>
            </a:xfrm>
            <a:prstGeom prst="rect">
              <a:avLst/>
            </a:prstGeom>
          </p:spPr>
        </p:pic>
        <p:pic>
          <p:nvPicPr>
            <p:cNvPr id="18" name="Picture 17"/>
            <p:cNvPicPr>
              <a:picLocks noChangeAspect="1"/>
            </p:cNvPicPr>
            <p:nvPr userDrawn="1"/>
          </p:nvPicPr>
          <p:blipFill rotWithShape="1">
            <a:blip r:embed="rId3" cstate="print">
              <a:extLst>
                <a:ext uri="{BEBA8EAE-BF5A-486C-A8C5-ECC9F3942E4B}">
                  <a14:imgProps xmlns:a14="http://schemas.microsoft.com/office/drawing/2010/main">
                    <a14:imgLayer r:embed="rId4">
                      <a14:imgEffect>
                        <a14:sharpenSoften amount="25000"/>
                      </a14:imgEffect>
                      <a14:imgEffect>
                        <a14:brightnessContrast bright="-20000"/>
                      </a14:imgEffect>
                    </a14:imgLayer>
                  </a14:imgProps>
                </a:ext>
                <a:ext uri="{28A0092B-C50C-407E-A947-70E740481C1C}">
                  <a14:useLocalDpi xmlns:a14="http://schemas.microsoft.com/office/drawing/2010/main"/>
                </a:ext>
              </a:extLst>
            </a:blip>
            <a:srcRect/>
            <a:stretch/>
          </p:blipFill>
          <p:spPr>
            <a:xfrm>
              <a:off x="457200" y="6351958"/>
              <a:ext cx="1587127" cy="169610"/>
            </a:xfrm>
            <a:prstGeom prst="rect">
              <a:avLst/>
            </a:prstGeom>
          </p:spPr>
        </p:pic>
      </p:grpSp>
    </p:spTree>
    <p:extLst>
      <p:ext uri="{BB962C8B-B14F-4D97-AF65-F5344CB8AC3E}">
        <p14:creationId xmlns:p14="http://schemas.microsoft.com/office/powerpoint/2010/main" val="3165655723"/>
      </p:ext>
    </p:extLst>
  </p:cSld>
  <p:clrMapOvr>
    <a:masterClrMapping/>
  </p:clrMapOvr>
  <p:extLst>
    <p:ext uri="{DCECCB84-F9BA-43D5-87BE-67443E8EF086}">
      <p15:sldGuideLst xmlns:p15="http://schemas.microsoft.com/office/powerpoint/2012/main">
        <p15:guide id="5" orient="horz" pos="3912">
          <p15:clr>
            <a:srgbClr val="FBAE40"/>
          </p15:clr>
        </p15:guide>
        <p15:guide id="6" pos="288">
          <p15:clr>
            <a:srgbClr val="FBAE40"/>
          </p15:clr>
        </p15:guide>
        <p15:guide id="7" pos="5472">
          <p15:clr>
            <a:srgbClr val="FBAE40"/>
          </p15:clr>
        </p15:guide>
        <p15:guide id="8" orient="horz" pos="28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Dark">
    <p:spTree>
      <p:nvGrpSpPr>
        <p:cNvPr id="1" name=""/>
        <p:cNvGrpSpPr/>
        <p:nvPr/>
      </p:nvGrpSpPr>
      <p:grpSpPr>
        <a:xfrm>
          <a:off x="0" y="0"/>
          <a:ext cx="0" cy="0"/>
          <a:chOff x="0" y="0"/>
          <a:chExt cx="0" cy="0"/>
        </a:xfrm>
      </p:grpSpPr>
      <p:sp>
        <p:nvSpPr>
          <p:cNvPr id="13" name="Rectangle 12"/>
          <p:cNvSpPr/>
          <p:nvPr userDrawn="1"/>
        </p:nvSpPr>
        <p:spPr>
          <a:xfrm>
            <a:off x="0" y="1"/>
            <a:ext cx="9144000" cy="6858000"/>
          </a:xfrm>
          <a:prstGeom prst="rect">
            <a:avLst/>
          </a:prstGeom>
          <a:gradFill flip="none" rotWithShape="1">
            <a:gsLst>
              <a:gs pos="0">
                <a:schemeClr val="accent1"/>
              </a:gs>
              <a:gs pos="47000">
                <a:schemeClr val="accent1">
                  <a:alpha val="81000"/>
                </a:schemeClr>
              </a:gs>
              <a:gs pos="100000">
                <a:schemeClr val="accent1"/>
              </a:gs>
            </a:gsLst>
            <a:lin ang="810000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dirty="0"/>
          </a:p>
        </p:txBody>
      </p:sp>
      <p:sp>
        <p:nvSpPr>
          <p:cNvPr id="2" name="Title 1"/>
          <p:cNvSpPr>
            <a:spLocks noGrp="1"/>
          </p:cNvSpPr>
          <p:nvPr>
            <p:ph type="title" hasCustomPrompt="1"/>
          </p:nvPr>
        </p:nvSpPr>
        <p:spPr>
          <a:xfrm>
            <a:off x="362314" y="3077236"/>
            <a:ext cx="8229600" cy="703527"/>
          </a:xfrm>
        </p:spPr>
        <p:txBody>
          <a:bodyPr anchor="t" anchorCtr="0">
            <a:noAutofit/>
          </a:bodyPr>
          <a:lstStyle>
            <a:lvl1pPr algn="ctr">
              <a:lnSpc>
                <a:spcPts val="3400"/>
              </a:lnSpc>
              <a:defRPr sz="3200" b="0">
                <a:solidFill>
                  <a:schemeClr val="bg1"/>
                </a:solidFill>
                <a:latin typeface="+mj-lt"/>
              </a:defRPr>
            </a:lvl1pPr>
          </a:lstStyle>
          <a:p>
            <a:r>
              <a:rPr lang="en-US" dirty="0"/>
              <a:t>Click to edit Master divider style</a:t>
            </a:r>
          </a:p>
        </p:txBody>
      </p:sp>
      <p:cxnSp>
        <p:nvCxnSpPr>
          <p:cNvPr id="9" name="Straight Connector 8"/>
          <p:cNvCxnSpPr/>
          <p:nvPr/>
        </p:nvCxnSpPr>
        <p:spPr>
          <a:xfrm>
            <a:off x="0" y="6211019"/>
            <a:ext cx="9144000" cy="0"/>
          </a:xfrm>
          <a:prstGeom prst="line">
            <a:avLst/>
          </a:prstGeom>
          <a:ln w="9525">
            <a:solidFill>
              <a:schemeClr val="accent4">
                <a:lumMod val="20000"/>
                <a:lumOff val="80000"/>
              </a:schemeClr>
            </a:solidFill>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6685472" y="6395090"/>
            <a:ext cx="2096219" cy="307777"/>
          </a:xfrm>
          <a:prstGeom prst="rect">
            <a:avLst/>
          </a:prstGeom>
          <a:noFill/>
        </p:spPr>
        <p:txBody>
          <a:bodyPr wrap="square" rtlCol="0">
            <a:spAutoFit/>
          </a:bodyPr>
          <a:lstStyle/>
          <a:p>
            <a:pPr algn="r"/>
            <a:fld id="{7E8C7700-0853-49A8-8C3D-05A7533F1F74}" type="slidenum">
              <a:rPr lang="en-US" sz="1400" smtClean="0">
                <a:solidFill>
                  <a:schemeClr val="accent3"/>
                </a:solidFill>
              </a:rPr>
              <a:t>‹#›</a:t>
            </a:fld>
            <a:endParaRPr lang="en-US" sz="1400" dirty="0">
              <a:solidFill>
                <a:schemeClr val="accent3"/>
              </a:solidFill>
            </a:endParaRPr>
          </a:p>
        </p:txBody>
      </p:sp>
      <p:grpSp>
        <p:nvGrpSpPr>
          <p:cNvPr id="12" name="Group 11"/>
          <p:cNvGrpSpPr/>
          <p:nvPr/>
        </p:nvGrpSpPr>
        <p:grpSpPr>
          <a:xfrm>
            <a:off x="457200" y="6351958"/>
            <a:ext cx="1587127" cy="384997"/>
            <a:chOff x="457200" y="6351958"/>
            <a:chExt cx="1587127" cy="384997"/>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457200" y="6512942"/>
              <a:ext cx="1587127" cy="224013"/>
            </a:xfrm>
            <a:prstGeom prst="rect">
              <a:avLst/>
            </a:prstGeom>
          </p:spPr>
        </p:pic>
        <p:pic>
          <p:nvPicPr>
            <p:cNvPr id="11" name="Picture 10"/>
            <p:cNvPicPr>
              <a:picLocks noChangeAspect="1"/>
            </p:cNvPicPr>
            <p:nvPr/>
          </p:nvPicPr>
          <p:blipFill rotWithShape="1">
            <a:blip r:embed="rId3" cstate="print">
              <a:extLst>
                <a:ext uri="{BEBA8EAE-BF5A-486C-A8C5-ECC9F3942E4B}">
                  <a14:imgProps xmlns:a14="http://schemas.microsoft.com/office/drawing/2010/main">
                    <a14:imgLayer r:embed="rId4">
                      <a14:imgEffect>
                        <a14:sharpenSoften amount="25000"/>
                      </a14:imgEffect>
                      <a14:imgEffect>
                        <a14:brightnessContrast bright="-20000"/>
                      </a14:imgEffect>
                    </a14:imgLayer>
                  </a14:imgProps>
                </a:ext>
                <a:ext uri="{28A0092B-C50C-407E-A947-70E740481C1C}">
                  <a14:useLocalDpi xmlns:a14="http://schemas.microsoft.com/office/drawing/2010/main"/>
                </a:ext>
              </a:extLst>
            </a:blip>
            <a:srcRect/>
            <a:stretch/>
          </p:blipFill>
          <p:spPr>
            <a:xfrm>
              <a:off x="457200" y="6351958"/>
              <a:ext cx="1587127" cy="169610"/>
            </a:xfrm>
            <a:prstGeom prst="rect">
              <a:avLst/>
            </a:prstGeom>
          </p:spPr>
        </p:pic>
      </p:grpSp>
      <p:cxnSp>
        <p:nvCxnSpPr>
          <p:cNvPr id="14" name="Straight Connector 13"/>
          <p:cNvCxnSpPr/>
          <p:nvPr userDrawn="1"/>
        </p:nvCxnSpPr>
        <p:spPr>
          <a:xfrm>
            <a:off x="0" y="6211019"/>
            <a:ext cx="9144000" cy="0"/>
          </a:xfrm>
          <a:prstGeom prst="line">
            <a:avLst/>
          </a:prstGeom>
          <a:ln w="9525">
            <a:solidFill>
              <a:schemeClr val="accent4">
                <a:lumMod val="20000"/>
                <a:lumOff val="80000"/>
              </a:schemeClr>
            </a:solidFill>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userDrawn="1"/>
        </p:nvSpPr>
        <p:spPr>
          <a:xfrm>
            <a:off x="6685472" y="6395090"/>
            <a:ext cx="2096219" cy="307777"/>
          </a:xfrm>
          <a:prstGeom prst="rect">
            <a:avLst/>
          </a:prstGeom>
          <a:noFill/>
        </p:spPr>
        <p:txBody>
          <a:bodyPr wrap="square" rtlCol="0">
            <a:spAutoFit/>
          </a:bodyPr>
          <a:lstStyle/>
          <a:p>
            <a:pPr algn="r"/>
            <a:fld id="{7E8C7700-0853-49A8-8C3D-05A7533F1F74}" type="slidenum">
              <a:rPr lang="en-US" sz="1400" smtClean="0">
                <a:solidFill>
                  <a:schemeClr val="bg1"/>
                </a:solidFill>
              </a:rPr>
              <a:t>‹#›</a:t>
            </a:fld>
            <a:endParaRPr lang="en-US" sz="1400" dirty="0">
              <a:solidFill>
                <a:schemeClr val="bg1"/>
              </a:solidFill>
            </a:endParaRPr>
          </a:p>
        </p:txBody>
      </p:sp>
      <p:grpSp>
        <p:nvGrpSpPr>
          <p:cNvPr id="16" name="Group 15"/>
          <p:cNvGrpSpPr/>
          <p:nvPr userDrawn="1"/>
        </p:nvGrpSpPr>
        <p:grpSpPr>
          <a:xfrm>
            <a:off x="457200" y="6351958"/>
            <a:ext cx="1587127" cy="384997"/>
            <a:chOff x="457200" y="6351958"/>
            <a:chExt cx="1587127" cy="384997"/>
          </a:xfrm>
        </p:grpSpPr>
        <p:pic>
          <p:nvPicPr>
            <p:cNvPr id="17" name="Picture 16"/>
            <p:cNvPicPr>
              <a:picLocks noChangeAspect="1"/>
            </p:cNvPicPr>
            <p:nvPr userDrawn="1"/>
          </p:nvPicPr>
          <p:blipFill rotWithShape="1">
            <a:blip r:embed="rId2" cstate="print">
              <a:biLevel thresh="25000"/>
              <a:extLst>
                <a:ext uri="{28A0092B-C50C-407E-A947-70E740481C1C}">
                  <a14:useLocalDpi xmlns:a14="http://schemas.microsoft.com/office/drawing/2010/main"/>
                </a:ext>
              </a:extLst>
            </a:blip>
            <a:srcRect/>
            <a:stretch/>
          </p:blipFill>
          <p:spPr>
            <a:xfrm>
              <a:off x="457200" y="6512942"/>
              <a:ext cx="1587127" cy="224013"/>
            </a:xfrm>
            <a:prstGeom prst="rect">
              <a:avLst/>
            </a:prstGeom>
          </p:spPr>
        </p:pic>
        <p:pic>
          <p:nvPicPr>
            <p:cNvPr id="18" name="Picture 17"/>
            <p:cNvPicPr>
              <a:picLocks noChangeAspect="1"/>
            </p:cNvPicPr>
            <p:nvPr userDrawn="1"/>
          </p:nvPicPr>
          <p:blipFill rotWithShape="1">
            <a:blip r:embed="rId3" cstate="print">
              <a:biLevel thresh="25000"/>
              <a:extLst>
                <a:ext uri="{BEBA8EAE-BF5A-486C-A8C5-ECC9F3942E4B}">
                  <a14:imgProps xmlns:a14="http://schemas.microsoft.com/office/drawing/2010/main">
                    <a14:imgLayer r:embed="rId4">
                      <a14:imgEffect>
                        <a14:sharpenSoften amount="25000"/>
                      </a14:imgEffect>
                      <a14:imgEffect>
                        <a14:brightnessContrast bright="-20000"/>
                      </a14:imgEffect>
                    </a14:imgLayer>
                  </a14:imgProps>
                </a:ext>
                <a:ext uri="{28A0092B-C50C-407E-A947-70E740481C1C}">
                  <a14:useLocalDpi xmlns:a14="http://schemas.microsoft.com/office/drawing/2010/main"/>
                </a:ext>
              </a:extLst>
            </a:blip>
            <a:srcRect/>
            <a:stretch/>
          </p:blipFill>
          <p:spPr>
            <a:xfrm>
              <a:off x="457200" y="6351958"/>
              <a:ext cx="1587127" cy="169610"/>
            </a:xfrm>
            <a:prstGeom prst="rect">
              <a:avLst/>
            </a:prstGeom>
          </p:spPr>
        </p:pic>
      </p:grpSp>
    </p:spTree>
    <p:extLst>
      <p:ext uri="{BB962C8B-B14F-4D97-AF65-F5344CB8AC3E}">
        <p14:creationId xmlns:p14="http://schemas.microsoft.com/office/powerpoint/2010/main" val="588126192"/>
      </p:ext>
    </p:extLst>
  </p:cSld>
  <p:clrMapOvr>
    <a:masterClrMapping/>
  </p:clrMapOvr>
  <p:extLst>
    <p:ext uri="{DCECCB84-F9BA-43D5-87BE-67443E8EF086}">
      <p15:sldGuideLst xmlns:p15="http://schemas.microsoft.com/office/powerpoint/2012/main">
        <p15:guide id="5" orient="horz" pos="3912">
          <p15:clr>
            <a:srgbClr val="FBAE40"/>
          </p15:clr>
        </p15:guide>
        <p15:guide id="6" pos="288">
          <p15:clr>
            <a:srgbClr val="FBAE40"/>
          </p15:clr>
        </p15:guide>
        <p15:guide id="7" pos="5472">
          <p15:clr>
            <a:srgbClr val="FBAE40"/>
          </p15:clr>
        </p15:guide>
        <p15:guide id="8" orient="horz" pos="288">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2313" y="274640"/>
            <a:ext cx="8229600" cy="703527"/>
          </a:xfrm>
          <a:prstGeom prst="rect">
            <a:avLst/>
          </a:prstGeom>
        </p:spPr>
        <p:txBody>
          <a:bodyPr vert="horz" lIns="91430" tIns="45715" rIns="91430" bIns="45715"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62313" y="1341034"/>
            <a:ext cx="8229600" cy="4785131"/>
          </a:xfrm>
          <a:prstGeom prst="rect">
            <a:avLst/>
          </a:prstGeom>
        </p:spPr>
        <p:txBody>
          <a:bodyPr vert="horz" lIns="91430" tIns="45715" rIns="91430" bIns="45715"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474393239"/>
      </p:ext>
    </p:extLst>
  </p:cSld>
  <p:clrMap bg1="lt1" tx1="dk1" bg2="lt2" tx2="dk2" accent1="accent1" accent2="accent2" accent3="accent3" accent4="accent4" accent5="accent5" accent6="accent6" hlink="hlink" folHlink="folHlink"/>
  <p:sldLayoutIdLst>
    <p:sldLayoutId id="2147483674" r:id="rId1"/>
    <p:sldLayoutId id="2147483682" r:id="rId2"/>
    <p:sldLayoutId id="2147483675" r:id="rId3"/>
    <p:sldLayoutId id="2147483681" r:id="rId4"/>
    <p:sldLayoutId id="2147483679" r:id="rId5"/>
    <p:sldLayoutId id="2147483680" r:id="rId6"/>
  </p:sldLayoutIdLst>
  <p:txStyles>
    <p:titleStyle>
      <a:lvl1pPr algn="l" defTabSz="457149" rtl="0" eaLnBrk="1" latinLnBrk="0" hangingPunct="1">
        <a:spcBef>
          <a:spcPct val="0"/>
        </a:spcBef>
        <a:buNone/>
        <a:defRPr lang="en-US" sz="3500" b="1" i="0" kern="1200" dirty="0">
          <a:solidFill>
            <a:schemeClr val="accent1"/>
          </a:solidFill>
          <a:latin typeface="+mj-lt"/>
          <a:ea typeface="+mj-ea"/>
          <a:cs typeface="Arial"/>
        </a:defRPr>
      </a:lvl1pPr>
    </p:titleStyle>
    <p:bodyStyle>
      <a:lvl1pPr marL="233363" indent="-233363" algn="l" defTabSz="457149" rtl="0" eaLnBrk="1" latinLnBrk="0" hangingPunct="1">
        <a:spcBef>
          <a:spcPct val="20000"/>
        </a:spcBef>
        <a:buClr>
          <a:schemeClr val="accent1"/>
        </a:buClr>
        <a:buFont typeface="Arial"/>
        <a:buChar char="•"/>
        <a:defRPr lang="en-US" sz="2000" kern="1200" dirty="0">
          <a:solidFill>
            <a:schemeClr val="tx1"/>
          </a:solidFill>
          <a:latin typeface="+mn-lt"/>
          <a:ea typeface="+mn-ea"/>
          <a:cs typeface="Arial"/>
        </a:defRPr>
      </a:lvl1pPr>
      <a:lvl2pPr marL="569913" indent="-285750" algn="l" defTabSz="457149" rtl="0" eaLnBrk="1" latinLnBrk="0" hangingPunct="1">
        <a:spcBef>
          <a:spcPct val="20000"/>
        </a:spcBef>
        <a:buFont typeface="Arial"/>
        <a:buChar char="–"/>
        <a:defRPr lang="en-US" sz="2000" kern="1200" dirty="0">
          <a:solidFill>
            <a:schemeClr val="tx1"/>
          </a:solidFill>
          <a:latin typeface="+mn-lt"/>
          <a:ea typeface="+mn-ea"/>
          <a:cs typeface="Arial"/>
        </a:defRPr>
      </a:lvl2pPr>
      <a:lvl3pPr marL="854075" indent="-258763" algn="l" defTabSz="457149" rtl="0" eaLnBrk="1" latinLnBrk="0" hangingPunct="1">
        <a:spcBef>
          <a:spcPct val="20000"/>
        </a:spcBef>
        <a:buClr>
          <a:schemeClr val="accent3"/>
        </a:buClr>
        <a:buFont typeface="Arial"/>
        <a:buChar char="•"/>
        <a:defRPr lang="en-US" sz="2000" kern="1200" dirty="0">
          <a:solidFill>
            <a:schemeClr val="tx1"/>
          </a:solidFill>
          <a:latin typeface="+mn-lt"/>
          <a:ea typeface="+mn-ea"/>
          <a:cs typeface="Arial"/>
        </a:defRPr>
      </a:lvl3pPr>
      <a:lvl4pPr marL="1095375" indent="-206375" algn="l" defTabSz="457149" rtl="0" eaLnBrk="1" latinLnBrk="0" hangingPunct="1">
        <a:spcBef>
          <a:spcPct val="20000"/>
        </a:spcBef>
        <a:buClr>
          <a:schemeClr val="tx1"/>
        </a:buClr>
        <a:buFont typeface="Arial" panose="020B0604020202020204" pitchFamily="34" charset="0"/>
        <a:buChar char="▫"/>
        <a:defRPr lang="en-US" sz="2000" kern="1200" dirty="0">
          <a:solidFill>
            <a:schemeClr val="tx1"/>
          </a:solidFill>
          <a:latin typeface="+mn-lt"/>
          <a:ea typeface="+mn-ea"/>
          <a:cs typeface="Arial"/>
        </a:defRPr>
      </a:lvl4pPr>
      <a:lvl5pPr marL="2057174" indent="-228575" algn="l" defTabSz="457149" rtl="0" eaLnBrk="1" latinLnBrk="0" hangingPunct="1">
        <a:spcBef>
          <a:spcPct val="20000"/>
        </a:spcBef>
        <a:buFont typeface="Arial"/>
        <a:buChar char="»"/>
        <a:defRPr lang="en-US" sz="2000" kern="1200" dirty="0">
          <a:solidFill>
            <a:schemeClr val="tx1"/>
          </a:solidFill>
          <a:latin typeface="+mn-lt"/>
          <a:ea typeface="+mn-ea"/>
          <a:cs typeface="Arial"/>
        </a:defRPr>
      </a:lvl5pPr>
      <a:lvl6pPr marL="2514323" indent="-228575" algn="l" defTabSz="457149" rtl="0" eaLnBrk="1" latinLnBrk="0" hangingPunct="1">
        <a:spcBef>
          <a:spcPct val="20000"/>
        </a:spcBef>
        <a:buFont typeface="Arial"/>
        <a:buChar char="•"/>
        <a:defRPr sz="2000" kern="1200">
          <a:solidFill>
            <a:schemeClr val="tx1"/>
          </a:solidFill>
          <a:latin typeface="+mn-lt"/>
          <a:ea typeface="+mn-ea"/>
          <a:cs typeface="+mn-cs"/>
        </a:defRPr>
      </a:lvl6pPr>
      <a:lvl7pPr marL="2971474" indent="-228575" algn="l" defTabSz="457149" rtl="0" eaLnBrk="1" latinLnBrk="0" hangingPunct="1">
        <a:spcBef>
          <a:spcPct val="20000"/>
        </a:spcBef>
        <a:buFont typeface="Arial"/>
        <a:buChar char="•"/>
        <a:defRPr sz="2000" kern="1200">
          <a:solidFill>
            <a:schemeClr val="tx1"/>
          </a:solidFill>
          <a:latin typeface="+mn-lt"/>
          <a:ea typeface="+mn-ea"/>
          <a:cs typeface="+mn-cs"/>
        </a:defRPr>
      </a:lvl7pPr>
      <a:lvl8pPr marL="3428623" indent="-228575" algn="l" defTabSz="457149" rtl="0" eaLnBrk="1" latinLnBrk="0" hangingPunct="1">
        <a:spcBef>
          <a:spcPct val="20000"/>
        </a:spcBef>
        <a:buFont typeface="Arial"/>
        <a:buChar char="•"/>
        <a:defRPr sz="2000" kern="1200">
          <a:solidFill>
            <a:schemeClr val="tx1"/>
          </a:solidFill>
          <a:latin typeface="+mn-lt"/>
          <a:ea typeface="+mn-ea"/>
          <a:cs typeface="+mn-cs"/>
        </a:defRPr>
      </a:lvl8pPr>
      <a:lvl9pPr marL="3885773" indent="-228575" algn="l" defTabSz="45714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49" rtl="0" eaLnBrk="1" latinLnBrk="0" hangingPunct="1">
        <a:defRPr sz="1800" kern="1200">
          <a:solidFill>
            <a:schemeClr val="tx1"/>
          </a:solidFill>
          <a:latin typeface="+mn-lt"/>
          <a:ea typeface="+mn-ea"/>
          <a:cs typeface="+mn-cs"/>
        </a:defRPr>
      </a:lvl1pPr>
      <a:lvl2pPr marL="457149" algn="l" defTabSz="457149" rtl="0" eaLnBrk="1" latinLnBrk="0" hangingPunct="1">
        <a:defRPr sz="1800" kern="1200">
          <a:solidFill>
            <a:schemeClr val="tx1"/>
          </a:solidFill>
          <a:latin typeface="+mn-lt"/>
          <a:ea typeface="+mn-ea"/>
          <a:cs typeface="+mn-cs"/>
        </a:defRPr>
      </a:lvl2pPr>
      <a:lvl3pPr marL="914299" algn="l" defTabSz="457149" rtl="0" eaLnBrk="1" latinLnBrk="0" hangingPunct="1">
        <a:defRPr sz="1800" kern="1200">
          <a:solidFill>
            <a:schemeClr val="tx1"/>
          </a:solidFill>
          <a:latin typeface="+mn-lt"/>
          <a:ea typeface="+mn-ea"/>
          <a:cs typeface="+mn-cs"/>
        </a:defRPr>
      </a:lvl3pPr>
      <a:lvl4pPr marL="1371450" algn="l" defTabSz="457149" rtl="0" eaLnBrk="1" latinLnBrk="0" hangingPunct="1">
        <a:defRPr sz="1800" kern="1200">
          <a:solidFill>
            <a:schemeClr val="tx1"/>
          </a:solidFill>
          <a:latin typeface="+mn-lt"/>
          <a:ea typeface="+mn-ea"/>
          <a:cs typeface="+mn-cs"/>
        </a:defRPr>
      </a:lvl4pPr>
      <a:lvl5pPr marL="1828599" algn="l" defTabSz="457149" rtl="0" eaLnBrk="1" latinLnBrk="0" hangingPunct="1">
        <a:defRPr sz="1800" kern="1200">
          <a:solidFill>
            <a:schemeClr val="tx1"/>
          </a:solidFill>
          <a:latin typeface="+mn-lt"/>
          <a:ea typeface="+mn-ea"/>
          <a:cs typeface="+mn-cs"/>
        </a:defRPr>
      </a:lvl5pPr>
      <a:lvl6pPr marL="2285750" algn="l" defTabSz="457149" rtl="0" eaLnBrk="1" latinLnBrk="0" hangingPunct="1">
        <a:defRPr sz="1800" kern="1200">
          <a:solidFill>
            <a:schemeClr val="tx1"/>
          </a:solidFill>
          <a:latin typeface="+mn-lt"/>
          <a:ea typeface="+mn-ea"/>
          <a:cs typeface="+mn-cs"/>
        </a:defRPr>
      </a:lvl6pPr>
      <a:lvl7pPr marL="2742898" algn="l" defTabSz="457149" rtl="0" eaLnBrk="1" latinLnBrk="0" hangingPunct="1">
        <a:defRPr sz="1800" kern="1200">
          <a:solidFill>
            <a:schemeClr val="tx1"/>
          </a:solidFill>
          <a:latin typeface="+mn-lt"/>
          <a:ea typeface="+mn-ea"/>
          <a:cs typeface="+mn-cs"/>
        </a:defRPr>
      </a:lvl7pPr>
      <a:lvl8pPr marL="3200049" algn="l" defTabSz="457149" rtl="0" eaLnBrk="1" latinLnBrk="0" hangingPunct="1">
        <a:defRPr sz="1800" kern="1200">
          <a:solidFill>
            <a:schemeClr val="tx1"/>
          </a:solidFill>
          <a:latin typeface="+mn-lt"/>
          <a:ea typeface="+mn-ea"/>
          <a:cs typeface="+mn-cs"/>
        </a:defRPr>
      </a:lvl8pPr>
      <a:lvl9pPr marL="3657198" algn="l" defTabSz="457149"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4" orient="horz" pos="288" userDrawn="1">
          <p15:clr>
            <a:srgbClr val="F26B43"/>
          </p15:clr>
        </p15:guide>
        <p15:guide id="5" pos="2880" userDrawn="1">
          <p15:clr>
            <a:srgbClr val="F26B43"/>
          </p15:clr>
        </p15:guide>
        <p15:guide id="6" pos="288"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3.xml"/><Relationship Id="rId5" Type="http://schemas.openxmlformats.org/officeDocument/2006/relationships/image" Target="../media/image32.png"/><Relationship Id="rId4" Type="http://schemas.openxmlformats.org/officeDocument/2006/relationships/image" Target="../media/image31.png"/></Relationships>
</file>

<file path=ppt/slides/_rels/slide13.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3.xml"/><Relationship Id="rId5" Type="http://schemas.openxmlformats.org/officeDocument/2006/relationships/image" Target="../media/image32.png"/><Relationship Id="rId4" Type="http://schemas.openxmlformats.org/officeDocument/2006/relationships/image" Target="../media/image31.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7" Type="http://schemas.microsoft.com/office/2007/relationships/hdphoto" Target="../media/hdphoto1.wdp"/><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microsoft.com/office/2007/relationships/hdphoto" Target="../media/hdphoto1.wdp"/><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svg"/><Relationship Id="rId18" Type="http://schemas.openxmlformats.org/officeDocument/2006/relationships/image" Target="../media/image24.png"/><Relationship Id="rId3" Type="http://schemas.openxmlformats.org/officeDocument/2006/relationships/image" Target="../media/image9.svg"/><Relationship Id="rId21" Type="http://schemas.openxmlformats.org/officeDocument/2006/relationships/image" Target="../media/image27.svg"/><Relationship Id="rId7" Type="http://schemas.openxmlformats.org/officeDocument/2006/relationships/image" Target="../media/image13.svg"/><Relationship Id="rId12" Type="http://schemas.openxmlformats.org/officeDocument/2006/relationships/image" Target="../media/image18.png"/><Relationship Id="rId17" Type="http://schemas.openxmlformats.org/officeDocument/2006/relationships/image" Target="../media/image23.svg"/><Relationship Id="rId2" Type="http://schemas.openxmlformats.org/officeDocument/2006/relationships/image" Target="../media/image8.png"/><Relationship Id="rId16" Type="http://schemas.openxmlformats.org/officeDocument/2006/relationships/image" Target="../media/image22.png"/><Relationship Id="rId20" Type="http://schemas.openxmlformats.org/officeDocument/2006/relationships/image" Target="../media/image26.png"/><Relationship Id="rId1" Type="http://schemas.openxmlformats.org/officeDocument/2006/relationships/slideLayout" Target="../slideLayouts/slideLayout3.xml"/><Relationship Id="rId6" Type="http://schemas.openxmlformats.org/officeDocument/2006/relationships/image" Target="../media/image12.png"/><Relationship Id="rId11" Type="http://schemas.openxmlformats.org/officeDocument/2006/relationships/image" Target="../media/image17.svg"/><Relationship Id="rId5" Type="http://schemas.openxmlformats.org/officeDocument/2006/relationships/image" Target="../media/image11.svg"/><Relationship Id="rId15" Type="http://schemas.openxmlformats.org/officeDocument/2006/relationships/image" Target="../media/image21.svg"/><Relationship Id="rId10" Type="http://schemas.openxmlformats.org/officeDocument/2006/relationships/image" Target="../media/image16.png"/><Relationship Id="rId19" Type="http://schemas.openxmlformats.org/officeDocument/2006/relationships/image" Target="../media/image25.svg"/><Relationship Id="rId4" Type="http://schemas.openxmlformats.org/officeDocument/2006/relationships/image" Target="../media/image10.png"/><Relationship Id="rId9" Type="http://schemas.openxmlformats.org/officeDocument/2006/relationships/image" Target="../media/image15.svg"/><Relationship Id="rId14" Type="http://schemas.openxmlformats.org/officeDocument/2006/relationships/image" Target="../media/image20.png"/></Relationships>
</file>

<file path=ppt/slides/_rels/slide5.xml.rels><?xml version="1.0" encoding="UTF-8" standalone="yes"?>
<Relationships xmlns="http://schemas.openxmlformats.org/package/2006/relationships"><Relationship Id="rId3" Type="http://schemas.openxmlformats.org/officeDocument/2006/relationships/hyperlink" Target="https://www.nahc.org/wp-content/uploads/2018/05/HPMS-Memo-Primarily-Health-Related-4-27-18.pdf" TargetMode="External"/><Relationship Id="rId2" Type="http://schemas.openxmlformats.org/officeDocument/2006/relationships/hyperlink" Target="https://www.cms.gov/newsroom/press-releases/trump-administration-drives-down-medicare-advantage-and-part-d-premiums-seniors" TargetMode="External"/><Relationship Id="rId1" Type="http://schemas.openxmlformats.org/officeDocument/2006/relationships/slideLayout" Target="../slideLayouts/slideLayout3.xml"/><Relationship Id="rId4" Type="http://schemas.openxmlformats.org/officeDocument/2006/relationships/hyperlink" Target="https://www.cms.gov/Medicare/Health-Plans/HealthPlansGenInfo/Downloads/Supplemental_Benefits_Chronically_Ill_HPMS_042419.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microsoft.com/office/2007/relationships/hdphoto" Target="../media/hdphoto1.wdp"/><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0" y="6717671"/>
            <a:ext cx="9144000" cy="14033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2D510875-CAD3-4FC6-836E-ADE055A6B69A" descr="7FF5F453-E3B3-4741-B4AC-A9D555F2C39A@socal">
            <a:extLst>
              <a:ext uri="{FF2B5EF4-FFF2-40B4-BE49-F238E27FC236}">
                <a16:creationId xmlns:a16="http://schemas.microsoft.com/office/drawing/2014/main" id="{CB01F952-D4F4-4B99-8294-21FD966D72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42642" y="6126485"/>
            <a:ext cx="1457230" cy="571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descr="A close up of a sign&#10;&#10;Description automatically generated">
            <a:extLst>
              <a:ext uri="{FF2B5EF4-FFF2-40B4-BE49-F238E27FC236}">
                <a16:creationId xmlns:a16="http://schemas.microsoft.com/office/drawing/2014/main" id="{A2E010A6-43DE-471B-A95D-2DE571C3A0AF}"/>
              </a:ext>
            </a:extLst>
          </p:cNvPr>
          <p:cNvPicPr>
            <a:picLocks noChangeAspect="1"/>
          </p:cNvPicPr>
          <p:nvPr/>
        </p:nvPicPr>
        <p:blipFill>
          <a:blip r:embed="rId4"/>
          <a:stretch>
            <a:fillRect/>
          </a:stretch>
        </p:blipFill>
        <p:spPr>
          <a:xfrm>
            <a:off x="4062439" y="6190669"/>
            <a:ext cx="901447" cy="488373"/>
          </a:xfrm>
          <a:prstGeom prst="rect">
            <a:avLst/>
          </a:prstGeom>
        </p:spPr>
      </p:pic>
      <p:grpSp>
        <p:nvGrpSpPr>
          <p:cNvPr id="12" name="Group 11">
            <a:extLst>
              <a:ext uri="{FF2B5EF4-FFF2-40B4-BE49-F238E27FC236}">
                <a16:creationId xmlns:a16="http://schemas.microsoft.com/office/drawing/2014/main" id="{6C5A45F8-9619-4A9F-9EB7-E278B44F51D3}"/>
              </a:ext>
            </a:extLst>
          </p:cNvPr>
          <p:cNvGrpSpPr/>
          <p:nvPr/>
        </p:nvGrpSpPr>
        <p:grpSpPr>
          <a:xfrm>
            <a:off x="141889" y="6242357"/>
            <a:ext cx="1587127" cy="384997"/>
            <a:chOff x="457200" y="6351958"/>
            <a:chExt cx="1587127" cy="384997"/>
          </a:xfrm>
        </p:grpSpPr>
        <p:pic>
          <p:nvPicPr>
            <p:cNvPr id="13" name="Picture 12">
              <a:extLst>
                <a:ext uri="{FF2B5EF4-FFF2-40B4-BE49-F238E27FC236}">
                  <a16:creationId xmlns:a16="http://schemas.microsoft.com/office/drawing/2014/main" id="{9B075C81-F2AF-41D1-BBCE-C19F7BDB83BF}"/>
                </a:ext>
              </a:extLst>
            </p:cNvPr>
            <p:cNvPicPr>
              <a:picLocks noChangeAspect="1"/>
            </p:cNvPicPr>
            <p:nvPr userDrawn="1"/>
          </p:nvPicPr>
          <p:blipFill rotWithShape="1">
            <a:blip r:embed="rId5" cstate="print">
              <a:extLst>
                <a:ext uri="{28A0092B-C50C-407E-A947-70E740481C1C}">
                  <a14:useLocalDpi xmlns:a14="http://schemas.microsoft.com/office/drawing/2010/main"/>
                </a:ext>
              </a:extLst>
            </a:blip>
            <a:srcRect/>
            <a:stretch/>
          </p:blipFill>
          <p:spPr>
            <a:xfrm>
              <a:off x="457200" y="6512942"/>
              <a:ext cx="1587127" cy="224013"/>
            </a:xfrm>
            <a:prstGeom prst="rect">
              <a:avLst/>
            </a:prstGeom>
          </p:spPr>
        </p:pic>
        <p:pic>
          <p:nvPicPr>
            <p:cNvPr id="14" name="Picture 13">
              <a:extLst>
                <a:ext uri="{FF2B5EF4-FFF2-40B4-BE49-F238E27FC236}">
                  <a16:creationId xmlns:a16="http://schemas.microsoft.com/office/drawing/2014/main" id="{A58B0CC9-73BD-47F6-8A6F-25F65C4F5F35}"/>
                </a:ext>
              </a:extLst>
            </p:cNvPr>
            <p:cNvPicPr>
              <a:picLocks noChangeAspect="1"/>
            </p:cNvPicPr>
            <p:nvPr userDrawn="1"/>
          </p:nvPicPr>
          <p:blipFill rotWithShape="1">
            <a:blip r:embed="rId6" cstate="print">
              <a:extLst>
                <a:ext uri="{BEBA8EAE-BF5A-486C-A8C5-ECC9F3942E4B}">
                  <a14:imgProps xmlns:a14="http://schemas.microsoft.com/office/drawing/2010/main">
                    <a14:imgLayer r:embed="rId7">
                      <a14:imgEffect>
                        <a14:sharpenSoften amount="25000"/>
                      </a14:imgEffect>
                      <a14:imgEffect>
                        <a14:brightnessContrast bright="-20000"/>
                      </a14:imgEffect>
                    </a14:imgLayer>
                  </a14:imgProps>
                </a:ext>
                <a:ext uri="{28A0092B-C50C-407E-A947-70E740481C1C}">
                  <a14:useLocalDpi xmlns:a14="http://schemas.microsoft.com/office/drawing/2010/main"/>
                </a:ext>
              </a:extLst>
            </a:blip>
            <a:srcRect/>
            <a:stretch/>
          </p:blipFill>
          <p:spPr>
            <a:xfrm>
              <a:off x="457200" y="6351958"/>
              <a:ext cx="1587127" cy="169610"/>
            </a:xfrm>
            <a:prstGeom prst="rect">
              <a:avLst/>
            </a:prstGeom>
          </p:spPr>
        </p:pic>
      </p:grpSp>
      <p:sp>
        <p:nvSpPr>
          <p:cNvPr id="15" name="Title 1">
            <a:extLst>
              <a:ext uri="{FF2B5EF4-FFF2-40B4-BE49-F238E27FC236}">
                <a16:creationId xmlns:a16="http://schemas.microsoft.com/office/drawing/2014/main" id="{12566298-0EC6-4FA8-A50D-F985667FB4C8}"/>
              </a:ext>
            </a:extLst>
          </p:cNvPr>
          <p:cNvSpPr txBox="1">
            <a:spLocks/>
          </p:cNvSpPr>
          <p:nvPr/>
        </p:nvSpPr>
        <p:spPr>
          <a:xfrm>
            <a:off x="457169" y="2350393"/>
            <a:ext cx="8240782" cy="1959532"/>
          </a:xfrm>
          <a:prstGeom prst="rect">
            <a:avLst/>
          </a:prstGeom>
        </p:spPr>
        <p:txBody>
          <a:bodyPr vert="horz" lIns="91430" tIns="45715" rIns="91430" bIns="45715" rtlCol="0" anchor="t" anchorCtr="0">
            <a:normAutofit/>
          </a:bodyPr>
          <a:lstStyle>
            <a:lvl1pPr algn="l" defTabSz="457149" rtl="0" eaLnBrk="1" latinLnBrk="0" hangingPunct="1">
              <a:lnSpc>
                <a:spcPts val="4200"/>
              </a:lnSpc>
              <a:spcBef>
                <a:spcPct val="0"/>
              </a:spcBef>
              <a:buNone/>
              <a:defRPr lang="en-US" sz="4000" b="0" i="0" kern="1200">
                <a:solidFill>
                  <a:schemeClr val="accent1"/>
                </a:solidFill>
                <a:latin typeface="+mn-lt"/>
                <a:ea typeface="+mj-ea"/>
                <a:cs typeface="Arial"/>
              </a:defRPr>
            </a:lvl1pPr>
          </a:lstStyle>
          <a:p>
            <a:r>
              <a:rPr lang="en-US" dirty="0"/>
              <a:t>Medicare Advantage and the </a:t>
            </a:r>
            <a:r>
              <a:rPr lang="en-US" i="1" dirty="0"/>
              <a:t>CHRONIC </a:t>
            </a:r>
            <a:r>
              <a:rPr lang="en-US" dirty="0"/>
              <a:t>Care Act</a:t>
            </a:r>
          </a:p>
        </p:txBody>
      </p:sp>
      <p:sp>
        <p:nvSpPr>
          <p:cNvPr id="16" name="Text Placeholder 2">
            <a:extLst>
              <a:ext uri="{FF2B5EF4-FFF2-40B4-BE49-F238E27FC236}">
                <a16:creationId xmlns:a16="http://schemas.microsoft.com/office/drawing/2014/main" id="{E2CE9B56-4B4C-4361-8D87-DD84C27A4509}"/>
              </a:ext>
            </a:extLst>
          </p:cNvPr>
          <p:cNvSpPr txBox="1">
            <a:spLocks/>
          </p:cNvSpPr>
          <p:nvPr/>
        </p:nvSpPr>
        <p:spPr>
          <a:xfrm>
            <a:off x="457169" y="4428014"/>
            <a:ext cx="8240782" cy="1500187"/>
          </a:xfrm>
          <a:prstGeom prst="rect">
            <a:avLst/>
          </a:prstGeom>
        </p:spPr>
        <p:txBody>
          <a:bodyPr vert="horz" lIns="91430" tIns="45715" rIns="91430" bIns="45715" rtlCol="0" anchor="t" anchorCtr="0">
            <a:normAutofit/>
          </a:bodyPr>
          <a:lstStyle>
            <a:lvl1pPr marL="0" indent="0" algn="l" defTabSz="457149" rtl="0" eaLnBrk="1" latinLnBrk="0" hangingPunct="1">
              <a:spcBef>
                <a:spcPct val="20000"/>
              </a:spcBef>
              <a:buClr>
                <a:schemeClr val="accent1"/>
              </a:buClr>
              <a:buFont typeface="Arial"/>
              <a:buNone/>
              <a:defRPr lang="en-US" sz="2000" kern="1200">
                <a:solidFill>
                  <a:schemeClr val="tx1">
                    <a:tint val="75000"/>
                  </a:schemeClr>
                </a:solidFill>
                <a:latin typeface="+mn-lt"/>
                <a:ea typeface="+mn-ea"/>
                <a:cs typeface="Arial"/>
              </a:defRPr>
            </a:lvl1pPr>
            <a:lvl2pPr marL="457149" indent="0" algn="ctr" defTabSz="457149" rtl="0" eaLnBrk="1" latinLnBrk="0" hangingPunct="1">
              <a:spcBef>
                <a:spcPct val="20000"/>
              </a:spcBef>
              <a:buFont typeface="Arial"/>
              <a:buNone/>
              <a:defRPr lang="en-US" sz="2000" kern="1200">
                <a:solidFill>
                  <a:schemeClr val="tx1">
                    <a:tint val="75000"/>
                  </a:schemeClr>
                </a:solidFill>
                <a:latin typeface="+mn-lt"/>
                <a:ea typeface="+mn-ea"/>
                <a:cs typeface="Arial"/>
              </a:defRPr>
            </a:lvl2pPr>
            <a:lvl3pPr marL="914299" indent="0" algn="ctr" defTabSz="457149" rtl="0" eaLnBrk="1" latinLnBrk="0" hangingPunct="1">
              <a:spcBef>
                <a:spcPct val="20000"/>
              </a:spcBef>
              <a:buClr>
                <a:schemeClr val="accent3"/>
              </a:buClr>
              <a:buFont typeface="Arial"/>
              <a:buNone/>
              <a:defRPr lang="en-US" sz="2000" kern="1200">
                <a:solidFill>
                  <a:schemeClr val="tx1">
                    <a:tint val="75000"/>
                  </a:schemeClr>
                </a:solidFill>
                <a:latin typeface="+mn-lt"/>
                <a:ea typeface="+mn-ea"/>
                <a:cs typeface="Arial"/>
              </a:defRPr>
            </a:lvl3pPr>
            <a:lvl4pPr marL="1371450" indent="0" algn="ctr" defTabSz="457149" rtl="0" eaLnBrk="1" latinLnBrk="0" hangingPunct="1">
              <a:spcBef>
                <a:spcPct val="20000"/>
              </a:spcBef>
              <a:buClr>
                <a:schemeClr val="tx1"/>
              </a:buClr>
              <a:buFont typeface="Arial" panose="020B0604020202020204" pitchFamily="34" charset="0"/>
              <a:buNone/>
              <a:defRPr lang="en-US" sz="2000" kern="1200">
                <a:solidFill>
                  <a:schemeClr val="tx1">
                    <a:tint val="75000"/>
                  </a:schemeClr>
                </a:solidFill>
                <a:latin typeface="+mn-lt"/>
                <a:ea typeface="+mn-ea"/>
                <a:cs typeface="Arial"/>
              </a:defRPr>
            </a:lvl4pPr>
            <a:lvl5pPr marL="1828599" indent="0" algn="ctr" defTabSz="457149" rtl="0" eaLnBrk="1" latinLnBrk="0" hangingPunct="1">
              <a:spcBef>
                <a:spcPct val="20000"/>
              </a:spcBef>
              <a:buFont typeface="Arial"/>
              <a:buNone/>
              <a:defRPr lang="en-US" sz="2000" kern="1200">
                <a:solidFill>
                  <a:schemeClr val="tx1">
                    <a:tint val="75000"/>
                  </a:schemeClr>
                </a:solidFill>
                <a:latin typeface="+mn-lt"/>
                <a:ea typeface="+mn-ea"/>
                <a:cs typeface="Arial"/>
              </a:defRPr>
            </a:lvl5pPr>
            <a:lvl6pPr marL="2285750" indent="0" algn="ctr" defTabSz="457149"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2898" indent="0" algn="ctr" defTabSz="457149"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049" indent="0" algn="ctr" defTabSz="457149"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198" indent="0" algn="ctr" defTabSz="457149"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spcBef>
                <a:spcPts val="0"/>
              </a:spcBef>
            </a:pPr>
            <a:r>
              <a:rPr lang="en-US" dirty="0"/>
              <a:t>January 7, 2020</a:t>
            </a:r>
          </a:p>
        </p:txBody>
      </p:sp>
      <p:sp>
        <p:nvSpPr>
          <p:cNvPr id="17" name="Title 1">
            <a:extLst>
              <a:ext uri="{FF2B5EF4-FFF2-40B4-BE49-F238E27FC236}">
                <a16:creationId xmlns:a16="http://schemas.microsoft.com/office/drawing/2014/main" id="{B53B6598-907A-47E8-86F9-10AD5C3BA729}"/>
              </a:ext>
            </a:extLst>
          </p:cNvPr>
          <p:cNvSpPr txBox="1">
            <a:spLocks/>
          </p:cNvSpPr>
          <p:nvPr/>
        </p:nvSpPr>
        <p:spPr>
          <a:xfrm>
            <a:off x="446049" y="3448248"/>
            <a:ext cx="8240782" cy="1959532"/>
          </a:xfrm>
          <a:prstGeom prst="rect">
            <a:avLst/>
          </a:prstGeom>
        </p:spPr>
        <p:txBody>
          <a:bodyPr vert="horz" lIns="91430" tIns="45715" rIns="91430" bIns="45715" rtlCol="0" anchor="t" anchorCtr="0">
            <a:normAutofit/>
          </a:bodyPr>
          <a:lstStyle>
            <a:lvl1pPr algn="l" defTabSz="457149" rtl="0" eaLnBrk="1" latinLnBrk="0" hangingPunct="1">
              <a:lnSpc>
                <a:spcPts val="4200"/>
              </a:lnSpc>
              <a:spcBef>
                <a:spcPct val="0"/>
              </a:spcBef>
              <a:buNone/>
              <a:defRPr lang="en-US" sz="4000" b="0" i="0" kern="1200">
                <a:solidFill>
                  <a:schemeClr val="accent1"/>
                </a:solidFill>
                <a:latin typeface="+mn-lt"/>
                <a:ea typeface="+mj-ea"/>
                <a:cs typeface="Arial"/>
              </a:defRPr>
            </a:lvl1pPr>
          </a:lstStyle>
          <a:p>
            <a:pPr>
              <a:lnSpc>
                <a:spcPct val="100000"/>
              </a:lnSpc>
            </a:pPr>
            <a:r>
              <a:rPr lang="en-US" sz="2800" dirty="0"/>
              <a:t>Implementing Innovative, Nonmedical Solutions for Older Adults</a:t>
            </a:r>
          </a:p>
        </p:txBody>
      </p:sp>
      <p:sp>
        <p:nvSpPr>
          <p:cNvPr id="2" name="TextBox 1">
            <a:extLst>
              <a:ext uri="{FF2B5EF4-FFF2-40B4-BE49-F238E27FC236}">
                <a16:creationId xmlns:a16="http://schemas.microsoft.com/office/drawing/2014/main" id="{18E9A8A1-5216-4541-9A07-0AE728317050}"/>
              </a:ext>
            </a:extLst>
          </p:cNvPr>
          <p:cNvSpPr txBox="1"/>
          <p:nvPr/>
        </p:nvSpPr>
        <p:spPr>
          <a:xfrm>
            <a:off x="6006123" y="4283491"/>
            <a:ext cx="2496050" cy="1600438"/>
          </a:xfrm>
          <a:prstGeom prst="rect">
            <a:avLst/>
          </a:prstGeom>
          <a:noFill/>
        </p:spPr>
        <p:txBody>
          <a:bodyPr wrap="square" rtlCol="0">
            <a:spAutoFit/>
          </a:bodyPr>
          <a:lstStyle/>
          <a:p>
            <a:r>
              <a:rPr lang="en-US" sz="1600" b="1" dirty="0">
                <a:solidFill>
                  <a:schemeClr val="tx1">
                    <a:lumMod val="60000"/>
                    <a:lumOff val="40000"/>
                  </a:schemeClr>
                </a:solidFill>
              </a:rPr>
              <a:t>Join the Conversation:</a:t>
            </a:r>
          </a:p>
          <a:p>
            <a:r>
              <a:rPr lang="en-US" sz="1600" dirty="0">
                <a:solidFill>
                  <a:schemeClr val="tx1">
                    <a:lumMod val="60000"/>
                    <a:lumOff val="40000"/>
                  </a:schemeClr>
                </a:solidFill>
              </a:rPr>
              <a:t>	@LTQA</a:t>
            </a:r>
          </a:p>
          <a:p>
            <a:r>
              <a:rPr lang="en-US" sz="1600" dirty="0">
                <a:solidFill>
                  <a:schemeClr val="tx1">
                    <a:lumMod val="60000"/>
                    <a:lumOff val="40000"/>
                  </a:schemeClr>
                </a:solidFill>
              </a:rPr>
              <a:t>	@Daughterhood</a:t>
            </a:r>
          </a:p>
          <a:p>
            <a:r>
              <a:rPr lang="en-US" sz="1600" dirty="0">
                <a:solidFill>
                  <a:schemeClr val="tx1">
                    <a:lumMod val="60000"/>
                    <a:lumOff val="40000"/>
                  </a:schemeClr>
                </a:solidFill>
              </a:rPr>
              <a:t>	@</a:t>
            </a:r>
            <a:r>
              <a:rPr lang="en-US" sz="1600" dirty="0" err="1">
                <a:solidFill>
                  <a:schemeClr val="tx1">
                    <a:lumMod val="60000"/>
                    <a:lumOff val="40000"/>
                  </a:schemeClr>
                </a:solidFill>
              </a:rPr>
              <a:t>TheSCANFndtn</a:t>
            </a:r>
            <a:endParaRPr lang="en-US" sz="1600" dirty="0">
              <a:solidFill>
                <a:schemeClr val="tx1">
                  <a:lumMod val="60000"/>
                  <a:lumOff val="40000"/>
                </a:schemeClr>
              </a:solidFill>
            </a:endParaRPr>
          </a:p>
          <a:p>
            <a:r>
              <a:rPr lang="en-US" sz="1600" dirty="0">
                <a:solidFill>
                  <a:schemeClr val="tx1">
                    <a:lumMod val="60000"/>
                    <a:lumOff val="40000"/>
                  </a:schemeClr>
                </a:solidFill>
              </a:rPr>
              <a:t>#</a:t>
            </a:r>
            <a:r>
              <a:rPr lang="en-US" sz="1600" dirty="0" err="1">
                <a:solidFill>
                  <a:schemeClr val="tx1">
                    <a:lumMod val="60000"/>
                    <a:lumOff val="40000"/>
                  </a:schemeClr>
                </a:solidFill>
              </a:rPr>
              <a:t>MedicareTurningPoint</a:t>
            </a:r>
            <a:endParaRPr lang="en-US" sz="1600" dirty="0">
              <a:solidFill>
                <a:schemeClr val="tx1">
                  <a:lumMod val="60000"/>
                  <a:lumOff val="40000"/>
                </a:schemeClr>
              </a:solidFill>
            </a:endParaRPr>
          </a:p>
          <a:p>
            <a:endParaRPr lang="en-US" dirty="0"/>
          </a:p>
        </p:txBody>
      </p:sp>
      <p:pic>
        <p:nvPicPr>
          <p:cNvPr id="5" name="Picture 4">
            <a:extLst>
              <a:ext uri="{FF2B5EF4-FFF2-40B4-BE49-F238E27FC236}">
                <a16:creationId xmlns:a16="http://schemas.microsoft.com/office/drawing/2014/main" id="{C962D311-854D-4396-A24D-4865BD02D6F2}"/>
              </a:ext>
            </a:extLst>
          </p:cNvPr>
          <p:cNvPicPr>
            <a:picLocks noChangeAspect="1"/>
          </p:cNvPicPr>
          <p:nvPr/>
        </p:nvPicPr>
        <p:blipFill>
          <a:blip r:embed="rId8"/>
          <a:stretch>
            <a:fillRect/>
          </a:stretch>
        </p:blipFill>
        <p:spPr>
          <a:xfrm>
            <a:off x="5720373" y="4698457"/>
            <a:ext cx="761905" cy="495238"/>
          </a:xfrm>
          <a:prstGeom prst="rect">
            <a:avLst/>
          </a:prstGeom>
        </p:spPr>
      </p:pic>
    </p:spTree>
    <p:extLst>
      <p:ext uri="{BB962C8B-B14F-4D97-AF65-F5344CB8AC3E}">
        <p14:creationId xmlns:p14="http://schemas.microsoft.com/office/powerpoint/2010/main" val="304619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Why “Principles?”</a:t>
            </a:r>
          </a:p>
        </p:txBody>
      </p:sp>
      <p:sp>
        <p:nvSpPr>
          <p:cNvPr id="3" name="Content Placeholder 2"/>
          <p:cNvSpPr>
            <a:spLocks noGrp="1"/>
          </p:cNvSpPr>
          <p:nvPr>
            <p:ph idx="1"/>
          </p:nvPr>
        </p:nvSpPr>
        <p:spPr>
          <a:xfrm>
            <a:off x="362313" y="978795"/>
            <a:ext cx="8419377" cy="4282383"/>
          </a:xfrm>
        </p:spPr>
        <p:txBody>
          <a:bodyPr/>
          <a:lstStyle/>
          <a:p>
            <a:r>
              <a:rPr lang="en-US" dirty="0"/>
              <a:t>SSBCI represent a </a:t>
            </a:r>
            <a:r>
              <a:rPr lang="en-US" b="1" dirty="0">
                <a:solidFill>
                  <a:schemeClr val="tx2"/>
                </a:solidFill>
              </a:rPr>
              <a:t>turning point </a:t>
            </a:r>
            <a:r>
              <a:rPr lang="en-US" dirty="0"/>
              <a:t>in Medicare policy. </a:t>
            </a:r>
          </a:p>
          <a:p>
            <a:r>
              <a:rPr lang="en-US" dirty="0"/>
              <a:t>For the first time, Medicare allows coverage of non-primarily health related benefits through the Medicare Advantage program, as well as significant flexibility around who is eligible for these benefits and the services they receive. </a:t>
            </a:r>
          </a:p>
          <a:p>
            <a:r>
              <a:rPr lang="en-US" dirty="0"/>
              <a:t>We need </a:t>
            </a:r>
            <a:r>
              <a:rPr lang="en-US" b="1" dirty="0">
                <a:solidFill>
                  <a:schemeClr val="accent1"/>
                </a:solidFill>
              </a:rPr>
              <a:t>foundational principles </a:t>
            </a:r>
            <a:r>
              <a:rPr lang="en-US" dirty="0"/>
              <a:t>that can inform regulation development, benefit design, and form the basis of a common language for everyone, including:</a:t>
            </a:r>
          </a:p>
          <a:p>
            <a:pPr lvl="1"/>
            <a:r>
              <a:rPr lang="en-US" dirty="0"/>
              <a:t>CMS and affiliates (OMB, ACL)</a:t>
            </a:r>
          </a:p>
          <a:p>
            <a:pPr lvl="1"/>
            <a:r>
              <a:rPr lang="en-US" dirty="0"/>
              <a:t>Health plans</a:t>
            </a:r>
          </a:p>
          <a:p>
            <a:pPr lvl="1"/>
            <a:r>
              <a:rPr lang="en-US" dirty="0"/>
              <a:t>Delivery systems</a:t>
            </a:r>
          </a:p>
          <a:p>
            <a:pPr lvl="1"/>
            <a:r>
              <a:rPr lang="en-US" dirty="0"/>
              <a:t>Advocates</a:t>
            </a:r>
          </a:p>
          <a:p>
            <a:pPr lvl="1"/>
            <a:r>
              <a:rPr lang="en-US" dirty="0"/>
              <a:t>Congress and affiliates (GAO, CRS)</a:t>
            </a:r>
          </a:p>
          <a:p>
            <a:pPr lvl="1"/>
            <a:endParaRPr lang="en-US" dirty="0"/>
          </a:p>
          <a:p>
            <a:pPr lvl="1"/>
            <a:endParaRPr lang="en-US" dirty="0"/>
          </a:p>
          <a:p>
            <a:endParaRPr lang="en-US" dirty="0"/>
          </a:p>
          <a:p>
            <a:endParaRPr lang="en-US" dirty="0"/>
          </a:p>
        </p:txBody>
      </p:sp>
    </p:spTree>
    <p:extLst>
      <p:ext uri="{BB962C8B-B14F-4D97-AF65-F5344CB8AC3E}">
        <p14:creationId xmlns:p14="http://schemas.microsoft.com/office/powerpoint/2010/main" val="2472815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E3484-D6D1-4DF4-B5D1-344B90C9AC81}"/>
              </a:ext>
            </a:extLst>
          </p:cNvPr>
          <p:cNvSpPr>
            <a:spLocks noGrp="1"/>
          </p:cNvSpPr>
          <p:nvPr>
            <p:ph type="title"/>
          </p:nvPr>
        </p:nvSpPr>
        <p:spPr/>
        <p:txBody>
          <a:bodyPr/>
          <a:lstStyle/>
          <a:p>
            <a:r>
              <a:rPr lang="en-US" dirty="0"/>
              <a:t>The Guiding Principles</a:t>
            </a:r>
          </a:p>
        </p:txBody>
      </p:sp>
      <p:pic>
        <p:nvPicPr>
          <p:cNvPr id="5" name="Picture 4">
            <a:extLst>
              <a:ext uri="{FF2B5EF4-FFF2-40B4-BE49-F238E27FC236}">
                <a16:creationId xmlns:a16="http://schemas.microsoft.com/office/drawing/2014/main" id="{630A56F8-8000-4BA3-B2CE-F37D6B1EEE32}"/>
              </a:ext>
            </a:extLst>
          </p:cNvPr>
          <p:cNvPicPr>
            <a:picLocks noChangeAspect="1"/>
          </p:cNvPicPr>
          <p:nvPr/>
        </p:nvPicPr>
        <p:blipFill>
          <a:blip r:embed="rId2"/>
          <a:stretch>
            <a:fillRect/>
          </a:stretch>
        </p:blipFill>
        <p:spPr>
          <a:xfrm>
            <a:off x="1109247" y="808281"/>
            <a:ext cx="6925506" cy="5283139"/>
          </a:xfrm>
          <a:prstGeom prst="rect">
            <a:avLst/>
          </a:prstGeom>
        </p:spPr>
      </p:pic>
    </p:spTree>
    <p:extLst>
      <p:ext uri="{BB962C8B-B14F-4D97-AF65-F5344CB8AC3E}">
        <p14:creationId xmlns:p14="http://schemas.microsoft.com/office/powerpoint/2010/main" val="1721251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80EC4905-12CB-4589-8C44-F59BD2FB1FE7}"/>
              </a:ext>
            </a:extLst>
          </p:cNvPr>
          <p:cNvGraphicFramePr>
            <a:graphicFrameLocks noGrp="1"/>
          </p:cNvGraphicFramePr>
          <p:nvPr>
            <p:extLst>
              <p:ext uri="{D42A27DB-BD31-4B8C-83A1-F6EECF244321}">
                <p14:modId xmlns:p14="http://schemas.microsoft.com/office/powerpoint/2010/main" val="3653567897"/>
              </p:ext>
            </p:extLst>
          </p:nvPr>
        </p:nvGraphicFramePr>
        <p:xfrm>
          <a:off x="785779" y="935132"/>
          <a:ext cx="8121330" cy="5059680"/>
        </p:xfrm>
        <a:graphic>
          <a:graphicData uri="http://schemas.openxmlformats.org/drawingml/2006/table">
            <a:tbl>
              <a:tblPr firstRow="1" bandRow="1">
                <a:tableStyleId>{5C22544A-7EE6-4342-B048-85BDC9FD1C3A}</a:tableStyleId>
              </a:tblPr>
              <a:tblGrid>
                <a:gridCol w="2913712">
                  <a:extLst>
                    <a:ext uri="{9D8B030D-6E8A-4147-A177-3AD203B41FA5}">
                      <a16:colId xmlns:a16="http://schemas.microsoft.com/office/drawing/2014/main" val="2323602720"/>
                    </a:ext>
                  </a:extLst>
                </a:gridCol>
                <a:gridCol w="5207618">
                  <a:extLst>
                    <a:ext uri="{9D8B030D-6E8A-4147-A177-3AD203B41FA5}">
                      <a16:colId xmlns:a16="http://schemas.microsoft.com/office/drawing/2014/main" val="4279288238"/>
                    </a:ext>
                  </a:extLst>
                </a:gridCol>
              </a:tblGrid>
              <a:tr h="731520">
                <a:tc>
                  <a:txBody>
                    <a:bodyPr/>
                    <a:lstStyle/>
                    <a:p>
                      <a:pPr algn="ctr"/>
                      <a:r>
                        <a:rPr lang="en-US" sz="1600" b="1" dirty="0">
                          <a:solidFill>
                            <a:schemeClr val="accent1"/>
                          </a:solidFill>
                        </a:rPr>
                        <a:t>Core Principle: SSBCI Reflect Individual Needs</a:t>
                      </a:r>
                    </a:p>
                  </a:txBody>
                  <a:tcPr anchor="ctr">
                    <a:lnB w="12700" cap="flat" cmpd="sng" algn="ctr">
                      <a:solidFill>
                        <a:schemeClr val="accent3"/>
                      </a:solidFill>
                      <a:prstDash val="dot"/>
                      <a:round/>
                      <a:headEnd type="none" w="med" len="med"/>
                      <a:tailEnd type="none" w="med" len="med"/>
                    </a:lnB>
                    <a:noFill/>
                  </a:tcPr>
                </a:tc>
                <a:tc>
                  <a:txBody>
                    <a:bodyPr/>
                    <a:lstStyle/>
                    <a:p>
                      <a:pPr marL="0" indent="0">
                        <a:buFont typeface="Wingdings" panose="05000000000000000000" pitchFamily="2" charset="2"/>
                        <a:buNone/>
                      </a:pPr>
                      <a:r>
                        <a:rPr lang="en-US" sz="1400" b="0" dirty="0">
                          <a:solidFill>
                            <a:schemeClr val="accent2"/>
                          </a:solidFill>
                        </a:rPr>
                        <a:t>SSBCI flexibility–in benefit flexibility, types of services, and providers–allows for Medicare Advantage plans to meet the individual needs of chronically ill beneficiaries. </a:t>
                      </a:r>
                    </a:p>
                  </a:txBody>
                  <a:tcPr anchor="ctr">
                    <a:lnB w="12700" cap="flat" cmpd="sng" algn="ctr">
                      <a:solidFill>
                        <a:schemeClr val="accent3"/>
                      </a:solidFill>
                      <a:prstDash val="dot"/>
                      <a:round/>
                      <a:headEnd type="none" w="med" len="med"/>
                      <a:tailEnd type="none" w="med" len="med"/>
                    </a:lnB>
                    <a:noFill/>
                  </a:tcPr>
                </a:tc>
                <a:extLst>
                  <a:ext uri="{0D108BD9-81ED-4DB2-BD59-A6C34878D82A}">
                    <a16:rowId xmlns:a16="http://schemas.microsoft.com/office/drawing/2014/main" val="215475979"/>
                  </a:ext>
                </a:extLst>
              </a:tr>
              <a:tr h="1097280">
                <a:tc>
                  <a:txBody>
                    <a:bodyPr/>
                    <a:lstStyle/>
                    <a:p>
                      <a:pPr algn="ctr"/>
                      <a:r>
                        <a:rPr lang="en-US" sz="1600" b="0" dirty="0">
                          <a:solidFill>
                            <a:schemeClr val="accent1"/>
                          </a:solidFill>
                        </a:rPr>
                        <a:t>Balancing Principle 1: SSBCI Are Clear and Understandable </a:t>
                      </a:r>
                    </a:p>
                  </a:txBody>
                  <a:tcPr anchor="ctr">
                    <a:lnT w="12700" cap="flat" cmpd="sng" algn="ctr">
                      <a:solidFill>
                        <a:schemeClr val="accent3"/>
                      </a:solidFill>
                      <a:prstDash val="dot"/>
                      <a:round/>
                      <a:headEnd type="none" w="med" len="med"/>
                      <a:tailEnd type="none" w="med" len="med"/>
                    </a:lnT>
                    <a:lnB w="12700" cap="flat" cmpd="sng" algn="ctr">
                      <a:solidFill>
                        <a:schemeClr val="accent3"/>
                      </a:solidFill>
                      <a:prstDash val="dot"/>
                      <a:round/>
                      <a:headEnd type="none" w="med" len="med"/>
                      <a:tailEnd type="none" w="med" len="med"/>
                    </a:lnB>
                    <a:noFill/>
                  </a:tcPr>
                </a:tc>
                <a:tc>
                  <a:txBody>
                    <a:bodyPr/>
                    <a:lstStyle/>
                    <a:p>
                      <a:pPr marL="0" indent="0">
                        <a:buFont typeface="Wingdings" panose="05000000000000000000" pitchFamily="2" charset="2"/>
                        <a:buNone/>
                      </a:pPr>
                      <a:r>
                        <a:rPr lang="en-US" sz="1400" b="0" dirty="0">
                          <a:solidFill>
                            <a:schemeClr val="accent2"/>
                          </a:solidFill>
                        </a:rPr>
                        <a:t>Key stakeholders, including Medicare beneficiaries and their caregivers, providers, payers, enrollment counselors, and states understand SSBCI as well as its limitations and the circumstances under which they are available. </a:t>
                      </a:r>
                    </a:p>
                  </a:txBody>
                  <a:tcPr anchor="ctr">
                    <a:lnT w="12700" cap="flat" cmpd="sng" algn="ctr">
                      <a:solidFill>
                        <a:schemeClr val="accent3"/>
                      </a:solidFill>
                      <a:prstDash val="dot"/>
                      <a:round/>
                      <a:headEnd type="none" w="med" len="med"/>
                      <a:tailEnd type="none" w="med" len="med"/>
                    </a:lnT>
                    <a:lnB w="12700" cap="flat" cmpd="sng" algn="ctr">
                      <a:solidFill>
                        <a:schemeClr val="accent3"/>
                      </a:solidFill>
                      <a:prstDash val="dot"/>
                      <a:round/>
                      <a:headEnd type="none" w="med" len="med"/>
                      <a:tailEnd type="none" w="med" len="med"/>
                    </a:lnB>
                    <a:noFill/>
                  </a:tcPr>
                </a:tc>
                <a:extLst>
                  <a:ext uri="{0D108BD9-81ED-4DB2-BD59-A6C34878D82A}">
                    <a16:rowId xmlns:a16="http://schemas.microsoft.com/office/drawing/2014/main" val="358579098"/>
                  </a:ext>
                </a:extLst>
              </a:tr>
              <a:tr h="914400">
                <a:tc>
                  <a:txBody>
                    <a:bodyPr/>
                    <a:lstStyle/>
                    <a:p>
                      <a:pPr algn="ctr"/>
                      <a:r>
                        <a:rPr lang="en-US" sz="1600" dirty="0">
                          <a:solidFill>
                            <a:schemeClr val="accent1"/>
                          </a:solidFill>
                        </a:rPr>
                        <a:t>Balancing Principle 2: SSBCI Are Equitable </a:t>
                      </a:r>
                    </a:p>
                  </a:txBody>
                  <a:tcPr anchor="ctr">
                    <a:lnT w="12700" cap="flat" cmpd="sng" algn="ctr">
                      <a:solidFill>
                        <a:schemeClr val="accent3"/>
                      </a:solidFill>
                      <a:prstDash val="dot"/>
                      <a:round/>
                      <a:headEnd type="none" w="med" len="med"/>
                      <a:tailEnd type="none" w="med" len="med"/>
                    </a:lnT>
                    <a:lnB w="12700" cap="flat" cmpd="sng" algn="ctr">
                      <a:solidFill>
                        <a:schemeClr val="accent3"/>
                      </a:solidFill>
                      <a:prstDash val="dot"/>
                      <a:round/>
                      <a:headEnd type="none" w="med" len="med"/>
                      <a:tailEnd type="none" w="med" len="med"/>
                    </a:lnB>
                    <a:noFill/>
                  </a:tcPr>
                </a:tc>
                <a:tc>
                  <a:txBody>
                    <a:bodyPr/>
                    <a:lstStyle/>
                    <a:p>
                      <a:pPr marL="0" indent="0" algn="l" defTabSz="457149" rtl="0" eaLnBrk="1" latinLnBrk="0" hangingPunct="1">
                        <a:buFont typeface="Wingdings" panose="05000000000000000000" pitchFamily="2" charset="2"/>
                        <a:buNone/>
                      </a:pPr>
                      <a:r>
                        <a:rPr lang="en-US" sz="1400" b="0" kern="1200" dirty="0">
                          <a:solidFill>
                            <a:schemeClr val="accent2"/>
                          </a:solidFill>
                          <a:latin typeface="+mn-lt"/>
                          <a:ea typeface="+mn-ea"/>
                          <a:cs typeface="+mn-cs"/>
                        </a:rPr>
                        <a:t>Chronically ill Medicare Advantage enrollees receive SSBCI in a consistent, equitable, and nondiscriminatory manner that determines and meets individual need based on chronic illness and functional status.</a:t>
                      </a:r>
                    </a:p>
                  </a:txBody>
                  <a:tcPr anchor="ctr">
                    <a:lnT w="12700" cap="flat" cmpd="sng" algn="ctr">
                      <a:solidFill>
                        <a:schemeClr val="accent3"/>
                      </a:solidFill>
                      <a:prstDash val="dot"/>
                      <a:round/>
                      <a:headEnd type="none" w="med" len="med"/>
                      <a:tailEnd type="none" w="med" len="med"/>
                    </a:lnT>
                    <a:lnB w="12700" cap="flat" cmpd="sng" algn="ctr">
                      <a:solidFill>
                        <a:schemeClr val="accent3"/>
                      </a:solidFill>
                      <a:prstDash val="dot"/>
                      <a:round/>
                      <a:headEnd type="none" w="med" len="med"/>
                      <a:tailEnd type="none" w="med" len="med"/>
                    </a:lnB>
                    <a:noFill/>
                  </a:tcPr>
                </a:tc>
                <a:extLst>
                  <a:ext uri="{0D108BD9-81ED-4DB2-BD59-A6C34878D82A}">
                    <a16:rowId xmlns:a16="http://schemas.microsoft.com/office/drawing/2014/main" val="3347700827"/>
                  </a:ext>
                </a:extLst>
              </a:tr>
              <a:tr h="1097280">
                <a:tc>
                  <a:txBody>
                    <a:bodyPr/>
                    <a:lstStyle/>
                    <a:p>
                      <a:pPr algn="ctr"/>
                      <a:r>
                        <a:rPr lang="en-US" sz="1600" dirty="0">
                          <a:solidFill>
                            <a:schemeClr val="accent1"/>
                          </a:solidFill>
                        </a:rPr>
                        <a:t>Balancing Principle 3: SSBCI Are Manageable and Sustainable</a:t>
                      </a:r>
                    </a:p>
                  </a:txBody>
                  <a:tcPr anchor="ctr">
                    <a:lnT w="12700" cap="flat" cmpd="sng" algn="ctr">
                      <a:solidFill>
                        <a:schemeClr val="accent3"/>
                      </a:solidFill>
                      <a:prstDash val="dot"/>
                      <a:round/>
                      <a:headEnd type="none" w="med" len="med"/>
                      <a:tailEnd type="none" w="med" len="med"/>
                    </a:lnT>
                    <a:lnB w="12700" cap="flat" cmpd="sng" algn="ctr">
                      <a:solidFill>
                        <a:schemeClr val="accent3"/>
                      </a:solidFill>
                      <a:prstDash val="dot"/>
                      <a:round/>
                      <a:headEnd type="none" w="med" len="med"/>
                      <a:tailEnd type="none" w="med" len="med"/>
                    </a:lnB>
                    <a:noFill/>
                  </a:tcPr>
                </a:tc>
                <a:tc>
                  <a:txBody>
                    <a:bodyPr/>
                    <a:lstStyle/>
                    <a:p>
                      <a:pPr marL="0" marR="0" lvl="0" indent="0" algn="l" defTabSz="457149"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400" b="0" kern="1200" dirty="0">
                          <a:solidFill>
                            <a:schemeClr val="accent2"/>
                          </a:solidFill>
                          <a:latin typeface="+mn-lt"/>
                          <a:ea typeface="+mn-ea"/>
                          <a:cs typeface="+mn-cs"/>
                        </a:rPr>
                        <a:t>Medicare program regulations and guidance, such as rate structures and quality measures, support Medicare Advantage plans in offering, managing, and sustaining their inclusion of SSBCI in MA plan benefit packages.</a:t>
                      </a:r>
                    </a:p>
                  </a:txBody>
                  <a:tcPr anchor="ctr">
                    <a:lnT w="12700" cap="flat" cmpd="sng" algn="ctr">
                      <a:solidFill>
                        <a:schemeClr val="accent3"/>
                      </a:solidFill>
                      <a:prstDash val="dot"/>
                      <a:round/>
                      <a:headEnd type="none" w="med" len="med"/>
                      <a:tailEnd type="none" w="med" len="med"/>
                    </a:lnT>
                    <a:lnB w="12700" cap="flat" cmpd="sng" algn="ctr">
                      <a:solidFill>
                        <a:schemeClr val="accent3"/>
                      </a:solidFill>
                      <a:prstDash val="dot"/>
                      <a:round/>
                      <a:headEnd type="none" w="med" len="med"/>
                      <a:tailEnd type="none" w="med" len="med"/>
                    </a:lnB>
                    <a:noFill/>
                  </a:tcPr>
                </a:tc>
                <a:extLst>
                  <a:ext uri="{0D108BD9-81ED-4DB2-BD59-A6C34878D82A}">
                    <a16:rowId xmlns:a16="http://schemas.microsoft.com/office/drawing/2014/main" val="2778768980"/>
                  </a:ext>
                </a:extLst>
              </a:tr>
              <a:tr h="1188720">
                <a:tc>
                  <a:txBody>
                    <a:bodyPr/>
                    <a:lstStyle/>
                    <a:p>
                      <a:pPr algn="ctr"/>
                      <a:r>
                        <a:rPr lang="en-US" sz="1600" b="0" dirty="0">
                          <a:solidFill>
                            <a:schemeClr val="accent1"/>
                          </a:solidFill>
                        </a:rPr>
                        <a:t>Balancing Principle 4: SSBCI Evolve with Continuous Learning and Improvement </a:t>
                      </a:r>
                    </a:p>
                  </a:txBody>
                  <a:tcPr anchor="ctr">
                    <a:lnT w="12700" cap="flat" cmpd="sng" algn="ctr">
                      <a:solidFill>
                        <a:schemeClr val="accent3"/>
                      </a:solidFill>
                      <a:prstDash val="dot"/>
                      <a:round/>
                      <a:headEnd type="none" w="med" len="med"/>
                      <a:tailEnd type="none" w="med" len="med"/>
                    </a:lnT>
                    <a:noFill/>
                  </a:tcPr>
                </a:tc>
                <a:tc>
                  <a:txBody>
                    <a:bodyPr/>
                    <a:lstStyle/>
                    <a:p>
                      <a:pPr marL="0" indent="0" algn="l" defTabSz="457149" rtl="0" eaLnBrk="1" latinLnBrk="0" hangingPunct="1">
                        <a:buFont typeface="Wingdings" panose="05000000000000000000" pitchFamily="2" charset="2"/>
                        <a:buNone/>
                      </a:pPr>
                      <a:r>
                        <a:rPr lang="en-US" sz="1400" b="0" kern="1200" dirty="0">
                          <a:solidFill>
                            <a:schemeClr val="accent2"/>
                          </a:solidFill>
                          <a:latin typeface="+mn-lt"/>
                          <a:ea typeface="+mn-ea"/>
                          <a:cs typeface="+mn-cs"/>
                        </a:rPr>
                        <a:t>The federal Department of Health and Human Services (HHS) and CMS, in conjunction with Medicare Advantage plans and other stakeholders, evaluate and measure the extent to which SSBCI are contributing toward meeting the needs of chronically ill enrollees and adapt SSBCI accordingly based on learnings.</a:t>
                      </a:r>
                    </a:p>
                  </a:txBody>
                  <a:tcPr anchor="ctr">
                    <a:lnT w="12700" cap="flat" cmpd="sng" algn="ctr">
                      <a:solidFill>
                        <a:schemeClr val="accent3"/>
                      </a:solidFill>
                      <a:prstDash val="dot"/>
                      <a:round/>
                      <a:headEnd type="none" w="med" len="med"/>
                      <a:tailEnd type="none" w="med" len="med"/>
                    </a:lnT>
                    <a:noFill/>
                  </a:tcPr>
                </a:tc>
                <a:extLst>
                  <a:ext uri="{0D108BD9-81ED-4DB2-BD59-A6C34878D82A}">
                    <a16:rowId xmlns:a16="http://schemas.microsoft.com/office/drawing/2014/main" val="2894058493"/>
                  </a:ext>
                </a:extLst>
              </a:tr>
            </a:tbl>
          </a:graphicData>
        </a:graphic>
      </p:graphicFrame>
      <p:sp>
        <p:nvSpPr>
          <p:cNvPr id="2" name="Title 1">
            <a:extLst>
              <a:ext uri="{FF2B5EF4-FFF2-40B4-BE49-F238E27FC236}">
                <a16:creationId xmlns:a16="http://schemas.microsoft.com/office/drawing/2014/main" id="{C6DA4B81-BEE1-4B9E-8245-D03085987735}"/>
              </a:ext>
            </a:extLst>
          </p:cNvPr>
          <p:cNvSpPr>
            <a:spLocks noGrp="1"/>
          </p:cNvSpPr>
          <p:nvPr>
            <p:ph type="title"/>
          </p:nvPr>
        </p:nvSpPr>
        <p:spPr/>
        <p:txBody>
          <a:bodyPr/>
          <a:lstStyle/>
          <a:p>
            <a:r>
              <a:rPr lang="en-US" dirty="0"/>
              <a:t>Core Principle and Balancing Principles</a:t>
            </a:r>
          </a:p>
        </p:txBody>
      </p:sp>
      <p:pic>
        <p:nvPicPr>
          <p:cNvPr id="13" name="Picture 12">
            <a:extLst>
              <a:ext uri="{FF2B5EF4-FFF2-40B4-BE49-F238E27FC236}">
                <a16:creationId xmlns:a16="http://schemas.microsoft.com/office/drawing/2014/main" id="{792E24C0-FB06-4B0D-A036-344BDE77F4DF}"/>
              </a:ext>
            </a:extLst>
          </p:cNvPr>
          <p:cNvPicPr>
            <a:picLocks noChangeAspect="1"/>
          </p:cNvPicPr>
          <p:nvPr/>
        </p:nvPicPr>
        <p:blipFill>
          <a:blip r:embed="rId2"/>
          <a:stretch>
            <a:fillRect/>
          </a:stretch>
        </p:blipFill>
        <p:spPr>
          <a:xfrm>
            <a:off x="236891" y="1877305"/>
            <a:ext cx="564830" cy="546412"/>
          </a:xfrm>
          <a:prstGeom prst="rect">
            <a:avLst/>
          </a:prstGeom>
        </p:spPr>
      </p:pic>
      <p:pic>
        <p:nvPicPr>
          <p:cNvPr id="14" name="Picture 13">
            <a:extLst>
              <a:ext uri="{FF2B5EF4-FFF2-40B4-BE49-F238E27FC236}">
                <a16:creationId xmlns:a16="http://schemas.microsoft.com/office/drawing/2014/main" id="{2B7F769F-9DEE-4DB5-A342-7802D34E2840}"/>
              </a:ext>
            </a:extLst>
          </p:cNvPr>
          <p:cNvPicPr>
            <a:picLocks noChangeAspect="1"/>
          </p:cNvPicPr>
          <p:nvPr/>
        </p:nvPicPr>
        <p:blipFill>
          <a:blip r:embed="rId3"/>
          <a:stretch>
            <a:fillRect/>
          </a:stretch>
        </p:blipFill>
        <p:spPr>
          <a:xfrm>
            <a:off x="181066" y="2906282"/>
            <a:ext cx="620085" cy="558690"/>
          </a:xfrm>
          <a:prstGeom prst="rect">
            <a:avLst/>
          </a:prstGeom>
        </p:spPr>
      </p:pic>
      <p:pic>
        <p:nvPicPr>
          <p:cNvPr id="15" name="Picture 14">
            <a:extLst>
              <a:ext uri="{FF2B5EF4-FFF2-40B4-BE49-F238E27FC236}">
                <a16:creationId xmlns:a16="http://schemas.microsoft.com/office/drawing/2014/main" id="{71EEF001-82EC-4DEE-A3A6-4569A0B73D4F}"/>
              </a:ext>
            </a:extLst>
          </p:cNvPr>
          <p:cNvPicPr>
            <a:picLocks noChangeAspect="1"/>
          </p:cNvPicPr>
          <p:nvPr/>
        </p:nvPicPr>
        <p:blipFill>
          <a:blip r:embed="rId4"/>
          <a:stretch>
            <a:fillRect/>
          </a:stretch>
        </p:blipFill>
        <p:spPr>
          <a:xfrm>
            <a:off x="236321" y="3953611"/>
            <a:ext cx="564830" cy="534133"/>
          </a:xfrm>
          <a:prstGeom prst="rect">
            <a:avLst/>
          </a:prstGeom>
        </p:spPr>
      </p:pic>
      <p:pic>
        <p:nvPicPr>
          <p:cNvPr id="16" name="Picture 15">
            <a:extLst>
              <a:ext uri="{FF2B5EF4-FFF2-40B4-BE49-F238E27FC236}">
                <a16:creationId xmlns:a16="http://schemas.microsoft.com/office/drawing/2014/main" id="{5AAED771-8974-4CF7-8343-E7B8A46D592C}"/>
              </a:ext>
            </a:extLst>
          </p:cNvPr>
          <p:cNvPicPr>
            <a:picLocks noChangeAspect="1"/>
          </p:cNvPicPr>
          <p:nvPr/>
        </p:nvPicPr>
        <p:blipFill>
          <a:blip r:embed="rId5"/>
          <a:stretch>
            <a:fillRect/>
          </a:stretch>
        </p:blipFill>
        <p:spPr>
          <a:xfrm>
            <a:off x="241277" y="4976383"/>
            <a:ext cx="564830" cy="564830"/>
          </a:xfrm>
          <a:prstGeom prst="rect">
            <a:avLst/>
          </a:prstGeom>
        </p:spPr>
      </p:pic>
    </p:spTree>
    <p:extLst>
      <p:ext uri="{BB962C8B-B14F-4D97-AF65-F5344CB8AC3E}">
        <p14:creationId xmlns:p14="http://schemas.microsoft.com/office/powerpoint/2010/main" val="3292107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80EC4905-12CB-4589-8C44-F59BD2FB1FE7}"/>
              </a:ext>
            </a:extLst>
          </p:cNvPr>
          <p:cNvGraphicFramePr>
            <a:graphicFrameLocks noGrp="1"/>
          </p:cNvGraphicFramePr>
          <p:nvPr>
            <p:extLst>
              <p:ext uri="{D42A27DB-BD31-4B8C-83A1-F6EECF244321}">
                <p14:modId xmlns:p14="http://schemas.microsoft.com/office/powerpoint/2010/main" val="316557047"/>
              </p:ext>
            </p:extLst>
          </p:nvPr>
        </p:nvGraphicFramePr>
        <p:xfrm>
          <a:off x="982398" y="946837"/>
          <a:ext cx="7852719" cy="4896365"/>
        </p:xfrm>
        <a:graphic>
          <a:graphicData uri="http://schemas.openxmlformats.org/drawingml/2006/table">
            <a:tbl>
              <a:tblPr firstRow="1" bandRow="1">
                <a:tableStyleId>{5C22544A-7EE6-4342-B048-85BDC9FD1C3A}</a:tableStyleId>
              </a:tblPr>
              <a:tblGrid>
                <a:gridCol w="2817342">
                  <a:extLst>
                    <a:ext uri="{9D8B030D-6E8A-4147-A177-3AD203B41FA5}">
                      <a16:colId xmlns:a16="http://schemas.microsoft.com/office/drawing/2014/main" val="2323602720"/>
                    </a:ext>
                  </a:extLst>
                </a:gridCol>
                <a:gridCol w="5035377">
                  <a:extLst>
                    <a:ext uri="{9D8B030D-6E8A-4147-A177-3AD203B41FA5}">
                      <a16:colId xmlns:a16="http://schemas.microsoft.com/office/drawing/2014/main" val="4279288238"/>
                    </a:ext>
                  </a:extLst>
                </a:gridCol>
              </a:tblGrid>
              <a:tr h="1215596">
                <a:tc>
                  <a:txBody>
                    <a:bodyPr/>
                    <a:lstStyle/>
                    <a:p>
                      <a:pPr algn="ctr"/>
                      <a:r>
                        <a:rPr lang="en-US" b="0" dirty="0">
                          <a:solidFill>
                            <a:schemeClr val="accent1"/>
                          </a:solidFill>
                        </a:rPr>
                        <a:t>Balancing Principle 1: SSBCI Are Clear and Understandable </a:t>
                      </a:r>
                    </a:p>
                  </a:txBody>
                  <a:tcPr anchor="ctr">
                    <a:lnB w="12700" cap="flat" cmpd="sng" algn="ctr">
                      <a:solidFill>
                        <a:schemeClr val="accent3"/>
                      </a:solidFill>
                      <a:prstDash val="dot"/>
                      <a:round/>
                      <a:headEnd type="none" w="med" len="med"/>
                      <a:tailEnd type="none" w="med" len="med"/>
                    </a:lnB>
                    <a:noFill/>
                  </a:tcPr>
                </a:tc>
                <a:tc>
                  <a:txBody>
                    <a:bodyPr/>
                    <a:lstStyle/>
                    <a:p>
                      <a:pPr marL="342900" indent="-342900">
                        <a:buFont typeface="Wingdings" panose="05000000000000000000" pitchFamily="2" charset="2"/>
                        <a:buChar char="q"/>
                      </a:pPr>
                      <a:r>
                        <a:rPr lang="en-US" sz="1800" b="0" dirty="0">
                          <a:solidFill>
                            <a:schemeClr val="accent2"/>
                          </a:solidFill>
                        </a:rPr>
                        <a:t>Develop better beneficiary decision tools and information</a:t>
                      </a:r>
                    </a:p>
                    <a:p>
                      <a:pPr marL="342900" indent="-342900">
                        <a:buFont typeface="Wingdings" panose="05000000000000000000" pitchFamily="2" charset="2"/>
                        <a:buChar char="q"/>
                      </a:pPr>
                      <a:r>
                        <a:rPr lang="en-US" sz="1800" b="0" dirty="0">
                          <a:solidFill>
                            <a:schemeClr val="accent2"/>
                          </a:solidFill>
                        </a:rPr>
                        <a:t>Increase beneficiary and family caregiver education </a:t>
                      </a:r>
                    </a:p>
                    <a:p>
                      <a:pPr marL="342900" indent="-342900">
                        <a:buFont typeface="Wingdings" panose="05000000000000000000" pitchFamily="2" charset="2"/>
                        <a:buChar char="q"/>
                      </a:pPr>
                      <a:r>
                        <a:rPr lang="en-US" sz="1800" b="0" dirty="0">
                          <a:solidFill>
                            <a:schemeClr val="accent2"/>
                          </a:solidFill>
                        </a:rPr>
                        <a:t>Raise awareness </a:t>
                      </a:r>
                    </a:p>
                  </a:txBody>
                  <a:tcPr anchor="ctr">
                    <a:lnB w="12700" cap="flat" cmpd="sng" algn="ctr">
                      <a:solidFill>
                        <a:schemeClr val="accent3"/>
                      </a:solidFill>
                      <a:prstDash val="dot"/>
                      <a:round/>
                      <a:headEnd type="none" w="med" len="med"/>
                      <a:tailEnd type="none" w="med" len="med"/>
                    </a:lnB>
                    <a:noFill/>
                  </a:tcPr>
                </a:tc>
                <a:extLst>
                  <a:ext uri="{0D108BD9-81ED-4DB2-BD59-A6C34878D82A}">
                    <a16:rowId xmlns:a16="http://schemas.microsoft.com/office/drawing/2014/main" val="358579098"/>
                  </a:ext>
                </a:extLst>
              </a:tr>
              <a:tr h="1002133">
                <a:tc>
                  <a:txBody>
                    <a:bodyPr/>
                    <a:lstStyle/>
                    <a:p>
                      <a:pPr algn="ctr"/>
                      <a:r>
                        <a:rPr lang="en-US" dirty="0">
                          <a:solidFill>
                            <a:schemeClr val="accent1"/>
                          </a:solidFill>
                        </a:rPr>
                        <a:t>Balancing Principle 2: SSBCI Are Equitable </a:t>
                      </a:r>
                    </a:p>
                  </a:txBody>
                  <a:tcPr anchor="ctr">
                    <a:lnT w="12700" cap="flat" cmpd="sng" algn="ctr">
                      <a:solidFill>
                        <a:schemeClr val="accent3"/>
                      </a:solidFill>
                      <a:prstDash val="dot"/>
                      <a:round/>
                      <a:headEnd type="none" w="med" len="med"/>
                      <a:tailEnd type="none" w="med" len="med"/>
                    </a:lnT>
                    <a:lnB w="12700" cap="flat" cmpd="sng" algn="ctr">
                      <a:solidFill>
                        <a:schemeClr val="accent3"/>
                      </a:solidFill>
                      <a:prstDash val="dot"/>
                      <a:round/>
                      <a:headEnd type="none" w="med" len="med"/>
                      <a:tailEnd type="none" w="med" len="med"/>
                    </a:lnB>
                    <a:noFill/>
                  </a:tcPr>
                </a:tc>
                <a:tc>
                  <a:txBody>
                    <a:bodyPr/>
                    <a:lstStyle/>
                    <a:p>
                      <a:pPr marL="342900" indent="-342900" algn="l" defTabSz="457149" rtl="0" eaLnBrk="1" latinLnBrk="0" hangingPunct="1">
                        <a:buFont typeface="Wingdings" panose="05000000000000000000" pitchFamily="2" charset="2"/>
                        <a:buChar char="q"/>
                      </a:pPr>
                      <a:endParaRPr lang="en-US" sz="1800" b="0" kern="1200" dirty="0">
                        <a:solidFill>
                          <a:schemeClr val="accent2"/>
                        </a:solidFill>
                        <a:latin typeface="+mn-lt"/>
                        <a:ea typeface="+mn-ea"/>
                        <a:cs typeface="+mn-cs"/>
                      </a:endParaRPr>
                    </a:p>
                  </a:txBody>
                  <a:tcPr anchor="ctr">
                    <a:lnT w="12700" cap="flat" cmpd="sng" algn="ctr">
                      <a:solidFill>
                        <a:schemeClr val="accent3"/>
                      </a:solidFill>
                      <a:prstDash val="dot"/>
                      <a:round/>
                      <a:headEnd type="none" w="med" len="med"/>
                      <a:tailEnd type="none" w="med" len="med"/>
                    </a:lnT>
                    <a:lnB w="12700" cap="flat" cmpd="sng" algn="ctr">
                      <a:solidFill>
                        <a:schemeClr val="accent3"/>
                      </a:solidFill>
                      <a:prstDash val="dot"/>
                      <a:round/>
                      <a:headEnd type="none" w="med" len="med"/>
                      <a:tailEnd type="none" w="med" len="med"/>
                    </a:lnB>
                    <a:noFill/>
                  </a:tcPr>
                </a:tc>
                <a:extLst>
                  <a:ext uri="{0D108BD9-81ED-4DB2-BD59-A6C34878D82A}">
                    <a16:rowId xmlns:a16="http://schemas.microsoft.com/office/drawing/2014/main" val="3347700827"/>
                  </a:ext>
                </a:extLst>
              </a:tr>
              <a:tr h="1215596">
                <a:tc>
                  <a:txBody>
                    <a:bodyPr/>
                    <a:lstStyle/>
                    <a:p>
                      <a:pPr algn="ctr"/>
                      <a:r>
                        <a:rPr lang="en-US" dirty="0">
                          <a:solidFill>
                            <a:schemeClr val="accent1"/>
                          </a:solidFill>
                        </a:rPr>
                        <a:t>Balancing Principle 3: SSBCI Are Manageable and Sustainable</a:t>
                      </a:r>
                    </a:p>
                  </a:txBody>
                  <a:tcPr anchor="ctr">
                    <a:lnT w="12700" cap="flat" cmpd="sng" algn="ctr">
                      <a:solidFill>
                        <a:schemeClr val="accent3"/>
                      </a:solidFill>
                      <a:prstDash val="dot"/>
                      <a:round/>
                      <a:headEnd type="none" w="med" len="med"/>
                      <a:tailEnd type="none" w="med" len="med"/>
                    </a:lnT>
                    <a:lnB w="12700" cap="flat" cmpd="sng" algn="ctr">
                      <a:solidFill>
                        <a:schemeClr val="accent3"/>
                      </a:solidFill>
                      <a:prstDash val="dot"/>
                      <a:round/>
                      <a:headEnd type="none" w="med" len="med"/>
                      <a:tailEnd type="none" w="med" len="med"/>
                    </a:lnB>
                    <a:noFill/>
                  </a:tcPr>
                </a:tc>
                <a:tc>
                  <a:txBody>
                    <a:bodyPr/>
                    <a:lstStyle/>
                    <a:p>
                      <a:pPr marL="342900" marR="0" lvl="0" indent="-342900" algn="l" defTabSz="457149"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800" b="0" kern="1200" dirty="0">
                          <a:solidFill>
                            <a:schemeClr val="accent2"/>
                          </a:solidFill>
                          <a:latin typeface="+mn-lt"/>
                          <a:ea typeface="+mn-ea"/>
                          <a:cs typeface="+mn-cs"/>
                        </a:rPr>
                        <a:t>Develop better risk adjustment </a:t>
                      </a:r>
                    </a:p>
                  </a:txBody>
                  <a:tcPr anchor="ctr">
                    <a:lnT w="12700" cap="flat" cmpd="sng" algn="ctr">
                      <a:solidFill>
                        <a:schemeClr val="accent3"/>
                      </a:solidFill>
                      <a:prstDash val="dot"/>
                      <a:round/>
                      <a:headEnd type="none" w="med" len="med"/>
                      <a:tailEnd type="none" w="med" len="med"/>
                    </a:lnT>
                    <a:lnB w="12700" cap="flat" cmpd="sng" algn="ctr">
                      <a:solidFill>
                        <a:schemeClr val="accent3"/>
                      </a:solidFill>
                      <a:prstDash val="dot"/>
                      <a:round/>
                      <a:headEnd type="none" w="med" len="med"/>
                      <a:tailEnd type="none" w="med" len="med"/>
                    </a:lnB>
                    <a:noFill/>
                  </a:tcPr>
                </a:tc>
                <a:extLst>
                  <a:ext uri="{0D108BD9-81ED-4DB2-BD59-A6C34878D82A}">
                    <a16:rowId xmlns:a16="http://schemas.microsoft.com/office/drawing/2014/main" val="2778768980"/>
                  </a:ext>
                </a:extLst>
              </a:tr>
              <a:tr h="1215596">
                <a:tc>
                  <a:txBody>
                    <a:bodyPr/>
                    <a:lstStyle/>
                    <a:p>
                      <a:pPr algn="ctr"/>
                      <a:r>
                        <a:rPr lang="en-US" b="0" dirty="0">
                          <a:solidFill>
                            <a:schemeClr val="accent1"/>
                          </a:solidFill>
                        </a:rPr>
                        <a:t>Balancing Principle 4: SSBCI Evolve with Continuous Learning and Improvement </a:t>
                      </a:r>
                    </a:p>
                  </a:txBody>
                  <a:tcPr anchor="ctr">
                    <a:lnT w="12700" cap="flat" cmpd="sng" algn="ctr">
                      <a:solidFill>
                        <a:schemeClr val="accent3"/>
                      </a:solidFill>
                      <a:prstDash val="dot"/>
                      <a:round/>
                      <a:headEnd type="none" w="med" len="med"/>
                      <a:tailEnd type="none" w="med" len="med"/>
                    </a:lnT>
                    <a:noFill/>
                  </a:tcPr>
                </a:tc>
                <a:tc>
                  <a:txBody>
                    <a:bodyPr/>
                    <a:lstStyle/>
                    <a:p>
                      <a:pPr marL="342900" indent="-342900" algn="l" defTabSz="457149" rtl="0" eaLnBrk="1" latinLnBrk="0" hangingPunct="1">
                        <a:buFont typeface="Wingdings" panose="05000000000000000000" pitchFamily="2" charset="2"/>
                        <a:buChar char="q"/>
                      </a:pPr>
                      <a:r>
                        <a:rPr lang="en-US" sz="1800" b="0" kern="1200" dirty="0">
                          <a:solidFill>
                            <a:schemeClr val="accent2"/>
                          </a:solidFill>
                          <a:latin typeface="+mn-lt"/>
                          <a:ea typeface="+mn-ea"/>
                          <a:cs typeface="+mn-cs"/>
                        </a:rPr>
                        <a:t>Support plan collaboration and learning </a:t>
                      </a:r>
                    </a:p>
                    <a:p>
                      <a:pPr marL="342900" indent="-342900" algn="l" defTabSz="457149" rtl="0" eaLnBrk="1" latinLnBrk="0" hangingPunct="1">
                        <a:buFont typeface="Wingdings" panose="05000000000000000000" pitchFamily="2" charset="2"/>
                        <a:buChar char="q"/>
                      </a:pPr>
                      <a:r>
                        <a:rPr lang="en-US" sz="1800" b="0" kern="1200" dirty="0">
                          <a:solidFill>
                            <a:schemeClr val="accent2"/>
                          </a:solidFill>
                          <a:latin typeface="+mn-lt"/>
                          <a:ea typeface="+mn-ea"/>
                          <a:cs typeface="+mn-cs"/>
                        </a:rPr>
                        <a:t>Build the evidence base </a:t>
                      </a:r>
                    </a:p>
                    <a:p>
                      <a:pPr marL="342900" indent="-342900" algn="l" defTabSz="457149" rtl="0" eaLnBrk="1" latinLnBrk="0" hangingPunct="1">
                        <a:buFont typeface="Wingdings" panose="05000000000000000000" pitchFamily="2" charset="2"/>
                        <a:buChar char="q"/>
                      </a:pPr>
                      <a:r>
                        <a:rPr lang="en-US" sz="1800" b="0" kern="1200" dirty="0">
                          <a:solidFill>
                            <a:schemeClr val="accent2"/>
                          </a:solidFill>
                          <a:latin typeface="+mn-lt"/>
                          <a:ea typeface="+mn-ea"/>
                          <a:cs typeface="+mn-cs"/>
                        </a:rPr>
                        <a:t>Pilot and test ideas </a:t>
                      </a:r>
                    </a:p>
                  </a:txBody>
                  <a:tcPr anchor="ctr">
                    <a:lnT w="12700" cap="flat" cmpd="sng" algn="ctr">
                      <a:solidFill>
                        <a:schemeClr val="accent3"/>
                      </a:solidFill>
                      <a:prstDash val="dot"/>
                      <a:round/>
                      <a:headEnd type="none" w="med" len="med"/>
                      <a:tailEnd type="none" w="med" len="med"/>
                    </a:lnT>
                    <a:noFill/>
                  </a:tcPr>
                </a:tc>
                <a:extLst>
                  <a:ext uri="{0D108BD9-81ED-4DB2-BD59-A6C34878D82A}">
                    <a16:rowId xmlns:a16="http://schemas.microsoft.com/office/drawing/2014/main" val="2894058493"/>
                  </a:ext>
                </a:extLst>
              </a:tr>
            </a:tbl>
          </a:graphicData>
        </a:graphic>
      </p:graphicFrame>
      <p:sp>
        <p:nvSpPr>
          <p:cNvPr id="2" name="Title 1">
            <a:extLst>
              <a:ext uri="{FF2B5EF4-FFF2-40B4-BE49-F238E27FC236}">
                <a16:creationId xmlns:a16="http://schemas.microsoft.com/office/drawing/2014/main" id="{C6DA4B81-BEE1-4B9E-8245-D03085987735}"/>
              </a:ext>
            </a:extLst>
          </p:cNvPr>
          <p:cNvSpPr>
            <a:spLocks noGrp="1"/>
          </p:cNvSpPr>
          <p:nvPr>
            <p:ph type="title"/>
          </p:nvPr>
        </p:nvSpPr>
        <p:spPr/>
        <p:txBody>
          <a:bodyPr/>
          <a:lstStyle/>
          <a:p>
            <a:r>
              <a:rPr lang="en-US" dirty="0"/>
              <a:t>Next Steps for the Guiding Principles</a:t>
            </a:r>
          </a:p>
        </p:txBody>
      </p:sp>
      <p:pic>
        <p:nvPicPr>
          <p:cNvPr id="4" name="Picture 3">
            <a:extLst>
              <a:ext uri="{FF2B5EF4-FFF2-40B4-BE49-F238E27FC236}">
                <a16:creationId xmlns:a16="http://schemas.microsoft.com/office/drawing/2014/main" id="{F908BC1E-8E3E-4455-A8E2-2BBBE0034430}"/>
              </a:ext>
            </a:extLst>
          </p:cNvPr>
          <p:cNvPicPr>
            <a:picLocks noChangeAspect="1"/>
          </p:cNvPicPr>
          <p:nvPr/>
        </p:nvPicPr>
        <p:blipFill>
          <a:blip r:embed="rId2"/>
          <a:stretch>
            <a:fillRect/>
          </a:stretch>
        </p:blipFill>
        <p:spPr>
          <a:xfrm>
            <a:off x="389940" y="1441133"/>
            <a:ext cx="564830" cy="546412"/>
          </a:xfrm>
          <a:prstGeom prst="rect">
            <a:avLst/>
          </a:prstGeom>
        </p:spPr>
      </p:pic>
      <p:pic>
        <p:nvPicPr>
          <p:cNvPr id="5" name="Picture 4">
            <a:extLst>
              <a:ext uri="{FF2B5EF4-FFF2-40B4-BE49-F238E27FC236}">
                <a16:creationId xmlns:a16="http://schemas.microsoft.com/office/drawing/2014/main" id="{9F25CF6D-8035-4A1B-8AC6-DF6593C6FB4D}"/>
              </a:ext>
            </a:extLst>
          </p:cNvPr>
          <p:cNvPicPr>
            <a:picLocks noChangeAspect="1"/>
          </p:cNvPicPr>
          <p:nvPr/>
        </p:nvPicPr>
        <p:blipFill>
          <a:blip r:embed="rId3"/>
          <a:stretch>
            <a:fillRect/>
          </a:stretch>
        </p:blipFill>
        <p:spPr>
          <a:xfrm>
            <a:off x="362313" y="2640254"/>
            <a:ext cx="620085" cy="558690"/>
          </a:xfrm>
          <a:prstGeom prst="rect">
            <a:avLst/>
          </a:prstGeom>
        </p:spPr>
      </p:pic>
      <p:pic>
        <p:nvPicPr>
          <p:cNvPr id="6" name="Picture 5">
            <a:extLst>
              <a:ext uri="{FF2B5EF4-FFF2-40B4-BE49-F238E27FC236}">
                <a16:creationId xmlns:a16="http://schemas.microsoft.com/office/drawing/2014/main" id="{109E452E-6F26-491B-813F-443C1726116B}"/>
              </a:ext>
            </a:extLst>
          </p:cNvPr>
          <p:cNvPicPr>
            <a:picLocks noChangeAspect="1"/>
          </p:cNvPicPr>
          <p:nvPr/>
        </p:nvPicPr>
        <p:blipFill>
          <a:blip r:embed="rId4"/>
          <a:stretch>
            <a:fillRect/>
          </a:stretch>
        </p:blipFill>
        <p:spPr>
          <a:xfrm>
            <a:off x="389940" y="3729268"/>
            <a:ext cx="564830" cy="534133"/>
          </a:xfrm>
          <a:prstGeom prst="rect">
            <a:avLst/>
          </a:prstGeom>
        </p:spPr>
      </p:pic>
      <p:pic>
        <p:nvPicPr>
          <p:cNvPr id="7" name="Picture 6">
            <a:extLst>
              <a:ext uri="{FF2B5EF4-FFF2-40B4-BE49-F238E27FC236}">
                <a16:creationId xmlns:a16="http://schemas.microsoft.com/office/drawing/2014/main" id="{14DF02D5-12FD-45AD-80B6-D75ACAE5E414}"/>
              </a:ext>
            </a:extLst>
          </p:cNvPr>
          <p:cNvPicPr>
            <a:picLocks noChangeAspect="1"/>
          </p:cNvPicPr>
          <p:nvPr/>
        </p:nvPicPr>
        <p:blipFill>
          <a:blip r:embed="rId5"/>
          <a:stretch>
            <a:fillRect/>
          </a:stretch>
        </p:blipFill>
        <p:spPr>
          <a:xfrm>
            <a:off x="389940" y="4911114"/>
            <a:ext cx="564830" cy="564830"/>
          </a:xfrm>
          <a:prstGeom prst="rect">
            <a:avLst/>
          </a:prstGeom>
        </p:spPr>
      </p:pic>
    </p:spTree>
    <p:extLst>
      <p:ext uri="{BB962C8B-B14F-4D97-AF65-F5344CB8AC3E}">
        <p14:creationId xmlns:p14="http://schemas.microsoft.com/office/powerpoint/2010/main" val="1924243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5452" y="2584481"/>
            <a:ext cx="7272799" cy="698739"/>
          </a:xfrm>
        </p:spPr>
        <p:txBody>
          <a:bodyPr/>
          <a:lstStyle/>
          <a:p>
            <a:r>
              <a:rPr lang="en-US" sz="3600" dirty="0">
                <a:solidFill>
                  <a:schemeClr val="accent3"/>
                </a:solidFill>
              </a:rPr>
              <a:t>Implementation of SSBCI</a:t>
            </a:r>
          </a:p>
        </p:txBody>
      </p:sp>
      <p:sp>
        <p:nvSpPr>
          <p:cNvPr id="31" name="Rectangle 30"/>
          <p:cNvSpPr/>
          <p:nvPr/>
        </p:nvSpPr>
        <p:spPr>
          <a:xfrm>
            <a:off x="0" y="6717671"/>
            <a:ext cx="9144000" cy="14033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2D510875-CAD3-4FC6-836E-ADE055A6B69A" descr="7FF5F453-E3B3-4741-B4AC-A9D555F2C39A@socal">
            <a:extLst>
              <a:ext uri="{FF2B5EF4-FFF2-40B4-BE49-F238E27FC236}">
                <a16:creationId xmlns:a16="http://schemas.microsoft.com/office/drawing/2014/main" id="{CB01F952-D4F4-4B99-8294-21FD966D72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42642" y="6126485"/>
            <a:ext cx="1457230" cy="571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descr="A close up of a sign&#10;&#10;Description automatically generated">
            <a:extLst>
              <a:ext uri="{FF2B5EF4-FFF2-40B4-BE49-F238E27FC236}">
                <a16:creationId xmlns:a16="http://schemas.microsoft.com/office/drawing/2014/main" id="{A2E010A6-43DE-471B-A95D-2DE571C3A0AF}"/>
              </a:ext>
            </a:extLst>
          </p:cNvPr>
          <p:cNvPicPr>
            <a:picLocks noChangeAspect="1"/>
          </p:cNvPicPr>
          <p:nvPr/>
        </p:nvPicPr>
        <p:blipFill>
          <a:blip r:embed="rId4"/>
          <a:stretch>
            <a:fillRect/>
          </a:stretch>
        </p:blipFill>
        <p:spPr>
          <a:xfrm>
            <a:off x="4062439" y="6190669"/>
            <a:ext cx="901447" cy="488373"/>
          </a:xfrm>
          <a:prstGeom prst="rect">
            <a:avLst/>
          </a:prstGeom>
        </p:spPr>
      </p:pic>
      <p:grpSp>
        <p:nvGrpSpPr>
          <p:cNvPr id="12" name="Group 11">
            <a:extLst>
              <a:ext uri="{FF2B5EF4-FFF2-40B4-BE49-F238E27FC236}">
                <a16:creationId xmlns:a16="http://schemas.microsoft.com/office/drawing/2014/main" id="{6C5A45F8-9619-4A9F-9EB7-E278B44F51D3}"/>
              </a:ext>
            </a:extLst>
          </p:cNvPr>
          <p:cNvGrpSpPr/>
          <p:nvPr/>
        </p:nvGrpSpPr>
        <p:grpSpPr>
          <a:xfrm>
            <a:off x="141889" y="6242357"/>
            <a:ext cx="1587127" cy="384997"/>
            <a:chOff x="457200" y="6351958"/>
            <a:chExt cx="1587127" cy="384997"/>
          </a:xfrm>
        </p:grpSpPr>
        <p:pic>
          <p:nvPicPr>
            <p:cNvPr id="13" name="Picture 12">
              <a:extLst>
                <a:ext uri="{FF2B5EF4-FFF2-40B4-BE49-F238E27FC236}">
                  <a16:creationId xmlns:a16="http://schemas.microsoft.com/office/drawing/2014/main" id="{9B075C81-F2AF-41D1-BBCE-C19F7BDB83BF}"/>
                </a:ext>
              </a:extLst>
            </p:cNvPr>
            <p:cNvPicPr>
              <a:picLocks noChangeAspect="1"/>
            </p:cNvPicPr>
            <p:nvPr userDrawn="1"/>
          </p:nvPicPr>
          <p:blipFill rotWithShape="1">
            <a:blip r:embed="rId5" cstate="print">
              <a:extLst>
                <a:ext uri="{28A0092B-C50C-407E-A947-70E740481C1C}">
                  <a14:useLocalDpi xmlns:a14="http://schemas.microsoft.com/office/drawing/2010/main"/>
                </a:ext>
              </a:extLst>
            </a:blip>
            <a:srcRect/>
            <a:stretch/>
          </p:blipFill>
          <p:spPr>
            <a:xfrm>
              <a:off x="457200" y="6512942"/>
              <a:ext cx="1587127" cy="224013"/>
            </a:xfrm>
            <a:prstGeom prst="rect">
              <a:avLst/>
            </a:prstGeom>
          </p:spPr>
        </p:pic>
        <p:pic>
          <p:nvPicPr>
            <p:cNvPr id="14" name="Picture 13">
              <a:extLst>
                <a:ext uri="{FF2B5EF4-FFF2-40B4-BE49-F238E27FC236}">
                  <a16:creationId xmlns:a16="http://schemas.microsoft.com/office/drawing/2014/main" id="{A58B0CC9-73BD-47F6-8A6F-25F65C4F5F35}"/>
                </a:ext>
              </a:extLst>
            </p:cNvPr>
            <p:cNvPicPr>
              <a:picLocks noChangeAspect="1"/>
            </p:cNvPicPr>
            <p:nvPr userDrawn="1"/>
          </p:nvPicPr>
          <p:blipFill rotWithShape="1">
            <a:blip r:embed="rId6" cstate="print">
              <a:extLst>
                <a:ext uri="{BEBA8EAE-BF5A-486C-A8C5-ECC9F3942E4B}">
                  <a14:imgProps xmlns:a14="http://schemas.microsoft.com/office/drawing/2010/main">
                    <a14:imgLayer r:embed="rId7">
                      <a14:imgEffect>
                        <a14:sharpenSoften amount="25000"/>
                      </a14:imgEffect>
                      <a14:imgEffect>
                        <a14:brightnessContrast bright="-20000"/>
                      </a14:imgEffect>
                    </a14:imgLayer>
                  </a14:imgProps>
                </a:ext>
                <a:ext uri="{28A0092B-C50C-407E-A947-70E740481C1C}">
                  <a14:useLocalDpi xmlns:a14="http://schemas.microsoft.com/office/drawing/2010/main"/>
                </a:ext>
              </a:extLst>
            </a:blip>
            <a:srcRect/>
            <a:stretch/>
          </p:blipFill>
          <p:spPr>
            <a:xfrm>
              <a:off x="457200" y="6351958"/>
              <a:ext cx="1587127" cy="169610"/>
            </a:xfrm>
            <a:prstGeom prst="rect">
              <a:avLst/>
            </a:prstGeom>
          </p:spPr>
        </p:pic>
      </p:grpSp>
    </p:spTree>
    <p:extLst>
      <p:ext uri="{BB962C8B-B14F-4D97-AF65-F5344CB8AC3E}">
        <p14:creationId xmlns:p14="http://schemas.microsoft.com/office/powerpoint/2010/main" val="20218211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503B1-071D-4EA2-B09A-48B7943D4F8E}"/>
              </a:ext>
            </a:extLst>
          </p:cNvPr>
          <p:cNvSpPr>
            <a:spLocks noGrp="1"/>
          </p:cNvSpPr>
          <p:nvPr>
            <p:ph type="title"/>
          </p:nvPr>
        </p:nvSpPr>
        <p:spPr>
          <a:xfrm>
            <a:off x="362313" y="370159"/>
            <a:ext cx="8419377" cy="544242"/>
          </a:xfrm>
        </p:spPr>
        <p:txBody>
          <a:bodyPr/>
          <a:lstStyle/>
          <a:p>
            <a:r>
              <a:rPr lang="en-US" dirty="0"/>
              <a:t>An Early Look at Calendar Year 2020</a:t>
            </a:r>
          </a:p>
        </p:txBody>
      </p:sp>
      <p:sp>
        <p:nvSpPr>
          <p:cNvPr id="3" name="Content Placeholder 2">
            <a:extLst>
              <a:ext uri="{FF2B5EF4-FFF2-40B4-BE49-F238E27FC236}">
                <a16:creationId xmlns:a16="http://schemas.microsoft.com/office/drawing/2014/main" id="{83260FDD-1263-422A-B033-92351B06810A}"/>
              </a:ext>
            </a:extLst>
          </p:cNvPr>
          <p:cNvSpPr>
            <a:spLocks noGrp="1"/>
          </p:cNvSpPr>
          <p:nvPr>
            <p:ph idx="1"/>
          </p:nvPr>
        </p:nvSpPr>
        <p:spPr/>
        <p:txBody>
          <a:bodyPr/>
          <a:lstStyle/>
          <a:p>
            <a:r>
              <a:rPr lang="en-US" dirty="0"/>
              <a:t>With the help of the SSBCI Guiding Principles Working Group, Anne Tumlinson Innovations (ATI) and the Long-Term Quality Alliance (LTQA) have engaged in work to understand how these innovative benefits are being offered in the coming year.</a:t>
            </a:r>
          </a:p>
          <a:p>
            <a:r>
              <a:rPr lang="en-US" dirty="0"/>
              <a:t>A CMS press release stated that approximately </a:t>
            </a:r>
            <a:r>
              <a:rPr lang="en-US" b="1" dirty="0">
                <a:solidFill>
                  <a:schemeClr val="accent6"/>
                </a:solidFill>
              </a:rPr>
              <a:t>500</a:t>
            </a:r>
            <a:r>
              <a:rPr lang="en-US" b="1" dirty="0"/>
              <a:t> </a:t>
            </a:r>
            <a:r>
              <a:rPr lang="en-US" dirty="0"/>
              <a:t>plans will be offering new primarily health related supplemental benefits and </a:t>
            </a:r>
            <a:r>
              <a:rPr lang="en-US" b="1" dirty="0">
                <a:solidFill>
                  <a:schemeClr val="accent6"/>
                </a:solidFill>
              </a:rPr>
              <a:t>250</a:t>
            </a:r>
            <a:r>
              <a:rPr lang="en-US" b="1" dirty="0">
                <a:solidFill>
                  <a:schemeClr val="accent1"/>
                </a:solidFill>
              </a:rPr>
              <a:t> </a:t>
            </a:r>
            <a:r>
              <a:rPr lang="en-US" dirty="0"/>
              <a:t>plans will be offering SSBCI.</a:t>
            </a:r>
          </a:p>
        </p:txBody>
      </p:sp>
      <p:sp>
        <p:nvSpPr>
          <p:cNvPr id="4" name="Rectangle 3">
            <a:extLst>
              <a:ext uri="{FF2B5EF4-FFF2-40B4-BE49-F238E27FC236}">
                <a16:creationId xmlns:a16="http://schemas.microsoft.com/office/drawing/2014/main" id="{9D4B1EA5-548A-41A3-B4A4-4629785EADCA}"/>
              </a:ext>
            </a:extLst>
          </p:cNvPr>
          <p:cNvSpPr/>
          <p:nvPr/>
        </p:nvSpPr>
        <p:spPr>
          <a:xfrm>
            <a:off x="2390434" y="3181249"/>
            <a:ext cx="1995899" cy="2582677"/>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chemeClr val="accent6"/>
                </a:solidFill>
              </a:rPr>
              <a:t>Plans offering expanded primarily health related supplemental benefits </a:t>
            </a:r>
          </a:p>
          <a:p>
            <a:pPr algn="ctr"/>
            <a:endParaRPr lang="en-US" dirty="0">
              <a:solidFill>
                <a:schemeClr val="accent6"/>
              </a:solidFill>
            </a:endParaRPr>
          </a:p>
        </p:txBody>
      </p:sp>
      <p:sp>
        <p:nvSpPr>
          <p:cNvPr id="5" name="Rectangle 4">
            <a:extLst>
              <a:ext uri="{FF2B5EF4-FFF2-40B4-BE49-F238E27FC236}">
                <a16:creationId xmlns:a16="http://schemas.microsoft.com/office/drawing/2014/main" id="{20CD2FC3-99D3-4E23-983F-C482A4303DCC}"/>
              </a:ext>
            </a:extLst>
          </p:cNvPr>
          <p:cNvSpPr/>
          <p:nvPr/>
        </p:nvSpPr>
        <p:spPr>
          <a:xfrm>
            <a:off x="4705833" y="4473579"/>
            <a:ext cx="1995899" cy="129575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chemeClr val="accent6"/>
                </a:solidFill>
              </a:rPr>
              <a:t>Plans offering brand new nonmedical supplemental benefits </a:t>
            </a:r>
          </a:p>
        </p:txBody>
      </p:sp>
      <p:sp>
        <p:nvSpPr>
          <p:cNvPr id="6" name="TextBox 5">
            <a:extLst>
              <a:ext uri="{FF2B5EF4-FFF2-40B4-BE49-F238E27FC236}">
                <a16:creationId xmlns:a16="http://schemas.microsoft.com/office/drawing/2014/main" id="{6B713597-917D-4E5D-AFC1-8FE3E02B5DA5}"/>
              </a:ext>
            </a:extLst>
          </p:cNvPr>
          <p:cNvSpPr txBox="1"/>
          <p:nvPr/>
        </p:nvSpPr>
        <p:spPr>
          <a:xfrm>
            <a:off x="2390435" y="2811880"/>
            <a:ext cx="1995900" cy="369332"/>
          </a:xfrm>
          <a:prstGeom prst="rect">
            <a:avLst/>
          </a:prstGeom>
          <a:noFill/>
        </p:spPr>
        <p:txBody>
          <a:bodyPr wrap="square" rtlCol="0">
            <a:spAutoFit/>
          </a:bodyPr>
          <a:lstStyle/>
          <a:p>
            <a:pPr algn="ctr"/>
            <a:r>
              <a:rPr lang="en-US" b="1" dirty="0">
                <a:solidFill>
                  <a:schemeClr val="accent6"/>
                </a:solidFill>
              </a:rPr>
              <a:t>500</a:t>
            </a:r>
          </a:p>
        </p:txBody>
      </p:sp>
      <p:sp>
        <p:nvSpPr>
          <p:cNvPr id="7" name="TextBox 6">
            <a:extLst>
              <a:ext uri="{FF2B5EF4-FFF2-40B4-BE49-F238E27FC236}">
                <a16:creationId xmlns:a16="http://schemas.microsoft.com/office/drawing/2014/main" id="{42B57244-992D-478B-8967-773D831CCD53}"/>
              </a:ext>
            </a:extLst>
          </p:cNvPr>
          <p:cNvSpPr txBox="1"/>
          <p:nvPr/>
        </p:nvSpPr>
        <p:spPr>
          <a:xfrm>
            <a:off x="4705833" y="4098839"/>
            <a:ext cx="1995900" cy="369332"/>
          </a:xfrm>
          <a:prstGeom prst="rect">
            <a:avLst/>
          </a:prstGeom>
          <a:noFill/>
        </p:spPr>
        <p:txBody>
          <a:bodyPr wrap="square" rtlCol="0">
            <a:spAutoFit/>
          </a:bodyPr>
          <a:lstStyle/>
          <a:p>
            <a:pPr algn="ctr"/>
            <a:r>
              <a:rPr lang="en-US" b="1" dirty="0">
                <a:solidFill>
                  <a:schemeClr val="accent6"/>
                </a:solidFill>
              </a:rPr>
              <a:t>250</a:t>
            </a:r>
          </a:p>
        </p:txBody>
      </p:sp>
      <p:sp>
        <p:nvSpPr>
          <p:cNvPr id="8" name="Rectangle 7">
            <a:extLst>
              <a:ext uri="{FF2B5EF4-FFF2-40B4-BE49-F238E27FC236}">
                <a16:creationId xmlns:a16="http://schemas.microsoft.com/office/drawing/2014/main" id="{58D3AE2F-3693-4F95-84C7-C7195796C1F2}"/>
              </a:ext>
            </a:extLst>
          </p:cNvPr>
          <p:cNvSpPr/>
          <p:nvPr/>
        </p:nvSpPr>
        <p:spPr>
          <a:xfrm>
            <a:off x="362308" y="5933678"/>
            <a:ext cx="8629291" cy="253916"/>
          </a:xfrm>
          <a:prstGeom prst="rect">
            <a:avLst/>
          </a:prstGeom>
        </p:spPr>
        <p:txBody>
          <a:bodyPr wrap="square">
            <a:spAutoFit/>
          </a:bodyPr>
          <a:lstStyle/>
          <a:p>
            <a:r>
              <a:rPr lang="en-US" sz="1050" dirty="0"/>
              <a:t>Source: CMS’ Press Release, “Trump Administration Drives Down Medicare Advantage and Part D Premiums for Seniors” (September 2019).</a:t>
            </a:r>
          </a:p>
        </p:txBody>
      </p:sp>
    </p:spTree>
    <p:extLst>
      <p:ext uri="{BB962C8B-B14F-4D97-AF65-F5344CB8AC3E}">
        <p14:creationId xmlns:p14="http://schemas.microsoft.com/office/powerpoint/2010/main" val="12735614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503B1-071D-4EA2-B09A-48B7943D4F8E}"/>
              </a:ext>
            </a:extLst>
          </p:cNvPr>
          <p:cNvSpPr>
            <a:spLocks noGrp="1"/>
          </p:cNvSpPr>
          <p:nvPr>
            <p:ph type="title"/>
          </p:nvPr>
        </p:nvSpPr>
        <p:spPr>
          <a:xfrm>
            <a:off x="362313" y="370159"/>
            <a:ext cx="8419377" cy="544242"/>
          </a:xfrm>
        </p:spPr>
        <p:txBody>
          <a:bodyPr/>
          <a:lstStyle/>
          <a:p>
            <a:r>
              <a:rPr lang="en-US" dirty="0"/>
              <a:t>An Early Look of Calendar Year 2020</a:t>
            </a:r>
          </a:p>
        </p:txBody>
      </p:sp>
      <p:sp>
        <p:nvSpPr>
          <p:cNvPr id="3" name="Content Placeholder 2">
            <a:extLst>
              <a:ext uri="{FF2B5EF4-FFF2-40B4-BE49-F238E27FC236}">
                <a16:creationId xmlns:a16="http://schemas.microsoft.com/office/drawing/2014/main" id="{83260FDD-1263-422A-B033-92351B06810A}"/>
              </a:ext>
            </a:extLst>
          </p:cNvPr>
          <p:cNvSpPr>
            <a:spLocks noGrp="1"/>
          </p:cNvSpPr>
          <p:nvPr>
            <p:ph idx="1"/>
          </p:nvPr>
        </p:nvSpPr>
        <p:spPr/>
        <p:txBody>
          <a:bodyPr/>
          <a:lstStyle/>
          <a:p>
            <a:r>
              <a:rPr lang="en-US" dirty="0"/>
              <a:t>Early looks at publicly-available data from CMS indicate that </a:t>
            </a:r>
            <a:r>
              <a:rPr lang="en-US" b="1" dirty="0">
                <a:solidFill>
                  <a:schemeClr val="accent6"/>
                </a:solidFill>
              </a:rPr>
              <a:t>512</a:t>
            </a:r>
            <a:r>
              <a:rPr lang="en-US" b="1" dirty="0"/>
              <a:t> </a:t>
            </a:r>
            <a:r>
              <a:rPr lang="en-US" dirty="0"/>
              <a:t>plans will be offering at least one of the new supplemental benefits below:</a:t>
            </a:r>
          </a:p>
          <a:p>
            <a:pPr lvl="1"/>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Awaiting </a:t>
            </a:r>
            <a:r>
              <a:rPr lang="en-US" b="1" dirty="0">
                <a:solidFill>
                  <a:schemeClr val="accent1"/>
                </a:solidFill>
              </a:rPr>
              <a:t>January</a:t>
            </a:r>
            <a:r>
              <a:rPr lang="en-US" dirty="0"/>
              <a:t> release of publicly-available data showing SSBCI.</a:t>
            </a:r>
          </a:p>
        </p:txBody>
      </p:sp>
      <p:graphicFrame>
        <p:nvGraphicFramePr>
          <p:cNvPr id="4" name="Table 4">
            <a:extLst>
              <a:ext uri="{FF2B5EF4-FFF2-40B4-BE49-F238E27FC236}">
                <a16:creationId xmlns:a16="http://schemas.microsoft.com/office/drawing/2014/main" id="{BE8AA696-D9E8-431A-B6FE-101295A2D54C}"/>
              </a:ext>
            </a:extLst>
          </p:cNvPr>
          <p:cNvGraphicFramePr>
            <a:graphicFrameLocks noGrp="1"/>
          </p:cNvGraphicFramePr>
          <p:nvPr>
            <p:extLst>
              <p:ext uri="{D42A27DB-BD31-4B8C-83A1-F6EECF244321}">
                <p14:modId xmlns:p14="http://schemas.microsoft.com/office/powerpoint/2010/main" val="829929641"/>
              </p:ext>
            </p:extLst>
          </p:nvPr>
        </p:nvGraphicFramePr>
        <p:xfrm>
          <a:off x="1689100" y="1765300"/>
          <a:ext cx="5765800" cy="2433320"/>
        </p:xfrm>
        <a:graphic>
          <a:graphicData uri="http://schemas.openxmlformats.org/drawingml/2006/table">
            <a:tbl>
              <a:tblPr firstRow="1" bandRow="1">
                <a:tableStyleId>{5C22544A-7EE6-4342-B048-85BDC9FD1C3A}</a:tableStyleId>
              </a:tblPr>
              <a:tblGrid>
                <a:gridCol w="3683000">
                  <a:extLst>
                    <a:ext uri="{9D8B030D-6E8A-4147-A177-3AD203B41FA5}">
                      <a16:colId xmlns:a16="http://schemas.microsoft.com/office/drawing/2014/main" val="2609785742"/>
                    </a:ext>
                  </a:extLst>
                </a:gridCol>
                <a:gridCol w="2082800">
                  <a:extLst>
                    <a:ext uri="{9D8B030D-6E8A-4147-A177-3AD203B41FA5}">
                      <a16:colId xmlns:a16="http://schemas.microsoft.com/office/drawing/2014/main" val="1541727509"/>
                    </a:ext>
                  </a:extLst>
                </a:gridCol>
              </a:tblGrid>
              <a:tr h="370840">
                <a:tc>
                  <a:txBody>
                    <a:bodyPr/>
                    <a:lstStyle/>
                    <a:p>
                      <a:r>
                        <a:rPr lang="en-US" sz="1600" dirty="0"/>
                        <a:t>New Supplemental Benefit</a:t>
                      </a:r>
                    </a:p>
                  </a:txBody>
                  <a:tcPr anchor="ctr">
                    <a:solidFill>
                      <a:schemeClr val="accent1"/>
                    </a:solidFill>
                  </a:tcPr>
                </a:tc>
                <a:tc>
                  <a:txBody>
                    <a:bodyPr/>
                    <a:lstStyle/>
                    <a:p>
                      <a:pPr algn="r"/>
                      <a:r>
                        <a:rPr lang="en-US" sz="1600" dirty="0"/>
                        <a:t>Number of Plans Offering:</a:t>
                      </a:r>
                    </a:p>
                  </a:txBody>
                  <a:tcPr anchor="ctr">
                    <a:solidFill>
                      <a:schemeClr val="accent1"/>
                    </a:solidFill>
                  </a:tcPr>
                </a:tc>
                <a:extLst>
                  <a:ext uri="{0D108BD9-81ED-4DB2-BD59-A6C34878D82A}">
                    <a16:rowId xmlns:a16="http://schemas.microsoft.com/office/drawing/2014/main" val="3385478808"/>
                  </a:ext>
                </a:extLst>
              </a:tr>
              <a:tr h="370840">
                <a:tc>
                  <a:txBody>
                    <a:bodyPr/>
                    <a:lstStyle/>
                    <a:p>
                      <a:r>
                        <a:rPr lang="en-US" sz="1600" dirty="0"/>
                        <a:t>Therapeutic Massage </a:t>
                      </a:r>
                    </a:p>
                  </a:txBody>
                  <a:tcPr>
                    <a:lnR w="12700" cap="flat" cmpd="sng" algn="ctr">
                      <a:solidFill>
                        <a:schemeClr val="accent1"/>
                      </a:solidFill>
                      <a:prstDash val="sysDash"/>
                      <a:round/>
                      <a:headEnd type="none" w="med" len="med"/>
                      <a:tailEnd type="none" w="med" len="med"/>
                    </a:lnR>
                    <a:lnB w="12700" cap="flat" cmpd="sng" algn="ctr">
                      <a:solidFill>
                        <a:schemeClr val="accent1"/>
                      </a:solidFill>
                      <a:prstDash val="sysDash"/>
                      <a:round/>
                      <a:headEnd type="none" w="med" len="med"/>
                      <a:tailEnd type="none" w="med" len="med"/>
                    </a:lnB>
                    <a:solidFill>
                      <a:schemeClr val="accent1">
                        <a:lumMod val="20000"/>
                        <a:lumOff val="80000"/>
                      </a:schemeClr>
                    </a:solidFill>
                  </a:tcPr>
                </a:tc>
                <a:tc>
                  <a:txBody>
                    <a:bodyPr/>
                    <a:lstStyle/>
                    <a:p>
                      <a:pPr algn="r"/>
                      <a:r>
                        <a:rPr lang="en-US" sz="1600" dirty="0"/>
                        <a:t>242</a:t>
                      </a:r>
                    </a:p>
                  </a:txBody>
                  <a:tcPr>
                    <a:lnL w="12700" cap="flat" cmpd="sng" algn="ctr">
                      <a:solidFill>
                        <a:schemeClr val="accent1"/>
                      </a:solidFill>
                      <a:prstDash val="sysDash"/>
                      <a:round/>
                      <a:headEnd type="none" w="med" len="med"/>
                      <a:tailEnd type="none" w="med" len="med"/>
                    </a:lnL>
                    <a:lnB w="12700" cap="flat" cmpd="sng" algn="ctr">
                      <a:solidFill>
                        <a:schemeClr val="accent1"/>
                      </a:solidFill>
                      <a:prstDash val="sysDash"/>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33093095"/>
                  </a:ext>
                </a:extLst>
              </a:tr>
              <a:tr h="370840">
                <a:tc>
                  <a:txBody>
                    <a:bodyPr/>
                    <a:lstStyle/>
                    <a:p>
                      <a:r>
                        <a:rPr lang="en-US" sz="1600" dirty="0"/>
                        <a:t>Adult Day Health Services</a:t>
                      </a:r>
                    </a:p>
                  </a:txBody>
                  <a:tcPr>
                    <a:lnR w="12700" cap="flat" cmpd="sng" algn="ctr">
                      <a:solidFill>
                        <a:schemeClr val="accent1"/>
                      </a:solidFill>
                      <a:prstDash val="sysDash"/>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ysDash"/>
                      <a:round/>
                      <a:headEnd type="none" w="med" len="med"/>
                      <a:tailEnd type="none" w="med" len="med"/>
                    </a:lnB>
                    <a:solidFill>
                      <a:schemeClr val="accent1">
                        <a:lumMod val="20000"/>
                        <a:lumOff val="80000"/>
                      </a:schemeClr>
                    </a:solidFill>
                  </a:tcPr>
                </a:tc>
                <a:tc>
                  <a:txBody>
                    <a:bodyPr/>
                    <a:lstStyle/>
                    <a:p>
                      <a:pPr algn="r"/>
                      <a:r>
                        <a:rPr lang="en-US" sz="1600" dirty="0"/>
                        <a:t>85</a:t>
                      </a:r>
                    </a:p>
                  </a:txBody>
                  <a:tcPr>
                    <a:lnL w="12700" cap="flat" cmpd="sng" algn="ctr">
                      <a:solidFill>
                        <a:schemeClr val="accent1"/>
                      </a:solidFill>
                      <a:prstDash val="sysDash"/>
                      <a:round/>
                      <a:headEnd type="none" w="med" len="med"/>
                      <a:tailEnd type="none" w="med" len="med"/>
                    </a:lnL>
                    <a:lnT w="12700" cap="flat" cmpd="sng" algn="ctr">
                      <a:solidFill>
                        <a:schemeClr val="accent1"/>
                      </a:solidFill>
                      <a:prstDash val="sysDash"/>
                      <a:round/>
                      <a:headEnd type="none" w="med" len="med"/>
                      <a:tailEnd type="none" w="med" len="med"/>
                    </a:lnT>
                    <a:lnB w="12700" cap="flat" cmpd="sng" algn="ctr">
                      <a:solidFill>
                        <a:schemeClr val="accent1"/>
                      </a:solidFill>
                      <a:prstDash val="sysDash"/>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94513476"/>
                  </a:ext>
                </a:extLst>
              </a:tr>
              <a:tr h="370840">
                <a:tc>
                  <a:txBody>
                    <a:bodyPr/>
                    <a:lstStyle/>
                    <a:p>
                      <a:r>
                        <a:rPr lang="en-US" sz="1600" dirty="0"/>
                        <a:t>Home-Based Palliative Care</a:t>
                      </a:r>
                    </a:p>
                  </a:txBody>
                  <a:tcPr>
                    <a:lnR w="12700" cap="flat" cmpd="sng" algn="ctr">
                      <a:solidFill>
                        <a:schemeClr val="accent1"/>
                      </a:solidFill>
                      <a:prstDash val="sysDash"/>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ysDash"/>
                      <a:round/>
                      <a:headEnd type="none" w="med" len="med"/>
                      <a:tailEnd type="none" w="med" len="med"/>
                    </a:lnB>
                    <a:solidFill>
                      <a:schemeClr val="accent1">
                        <a:lumMod val="20000"/>
                        <a:lumOff val="80000"/>
                      </a:schemeClr>
                    </a:solidFill>
                  </a:tcPr>
                </a:tc>
                <a:tc>
                  <a:txBody>
                    <a:bodyPr/>
                    <a:lstStyle/>
                    <a:p>
                      <a:pPr algn="r"/>
                      <a:r>
                        <a:rPr lang="en-US" sz="1600" dirty="0"/>
                        <a:t>61</a:t>
                      </a:r>
                    </a:p>
                  </a:txBody>
                  <a:tcPr>
                    <a:lnL w="12700" cap="flat" cmpd="sng" algn="ctr">
                      <a:solidFill>
                        <a:schemeClr val="accent1"/>
                      </a:solidFill>
                      <a:prstDash val="sysDash"/>
                      <a:round/>
                      <a:headEnd type="none" w="med" len="med"/>
                      <a:tailEnd type="none" w="med" len="med"/>
                    </a:lnL>
                    <a:lnT w="12700" cap="flat" cmpd="sng" algn="ctr">
                      <a:solidFill>
                        <a:schemeClr val="accent1"/>
                      </a:solidFill>
                      <a:prstDash val="sysDash"/>
                      <a:round/>
                      <a:headEnd type="none" w="med" len="med"/>
                      <a:tailEnd type="none" w="med" len="med"/>
                    </a:lnT>
                    <a:lnB w="12700" cap="flat" cmpd="sng" algn="ctr">
                      <a:solidFill>
                        <a:schemeClr val="accent1"/>
                      </a:solidFill>
                      <a:prstDash val="sysDash"/>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88375935"/>
                  </a:ext>
                </a:extLst>
              </a:tr>
              <a:tr h="370840">
                <a:tc>
                  <a:txBody>
                    <a:bodyPr/>
                    <a:lstStyle/>
                    <a:p>
                      <a:r>
                        <a:rPr lang="en-US" sz="1600" dirty="0"/>
                        <a:t>In-Home Support Services</a:t>
                      </a:r>
                    </a:p>
                  </a:txBody>
                  <a:tcPr>
                    <a:lnR w="12700" cap="flat" cmpd="sng" algn="ctr">
                      <a:solidFill>
                        <a:schemeClr val="accent1"/>
                      </a:solidFill>
                      <a:prstDash val="sysDash"/>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ysDash"/>
                      <a:round/>
                      <a:headEnd type="none" w="med" len="med"/>
                      <a:tailEnd type="none" w="med" len="med"/>
                    </a:lnB>
                    <a:solidFill>
                      <a:schemeClr val="accent1">
                        <a:lumMod val="20000"/>
                        <a:lumOff val="80000"/>
                      </a:schemeClr>
                    </a:solidFill>
                  </a:tcPr>
                </a:tc>
                <a:tc>
                  <a:txBody>
                    <a:bodyPr/>
                    <a:lstStyle/>
                    <a:p>
                      <a:pPr algn="r"/>
                      <a:r>
                        <a:rPr lang="en-US" sz="1600" dirty="0"/>
                        <a:t>223</a:t>
                      </a:r>
                    </a:p>
                  </a:txBody>
                  <a:tcPr>
                    <a:lnL w="12700" cap="flat" cmpd="sng" algn="ctr">
                      <a:solidFill>
                        <a:schemeClr val="accent1"/>
                      </a:solidFill>
                      <a:prstDash val="sysDash"/>
                      <a:round/>
                      <a:headEnd type="none" w="med" len="med"/>
                      <a:tailEnd type="none" w="med" len="med"/>
                    </a:lnL>
                    <a:lnT w="12700" cap="flat" cmpd="sng" algn="ctr">
                      <a:solidFill>
                        <a:schemeClr val="accent1"/>
                      </a:solidFill>
                      <a:prstDash val="sysDash"/>
                      <a:round/>
                      <a:headEnd type="none" w="med" len="med"/>
                      <a:tailEnd type="none" w="med" len="med"/>
                    </a:lnT>
                    <a:lnB w="12700" cap="flat" cmpd="sng" algn="ctr">
                      <a:solidFill>
                        <a:schemeClr val="accent1"/>
                      </a:solidFill>
                      <a:prstDash val="sysDash"/>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70069750"/>
                  </a:ext>
                </a:extLst>
              </a:tr>
              <a:tr h="370840">
                <a:tc>
                  <a:txBody>
                    <a:bodyPr/>
                    <a:lstStyle/>
                    <a:p>
                      <a:r>
                        <a:rPr lang="en-US" sz="1600" dirty="0"/>
                        <a:t>Support for Caregivers of Enrollees</a:t>
                      </a:r>
                    </a:p>
                  </a:txBody>
                  <a:tcPr>
                    <a:lnR w="12700" cap="flat" cmpd="sng" algn="ctr">
                      <a:solidFill>
                        <a:schemeClr val="accent1"/>
                      </a:solidFill>
                      <a:prstDash val="sysDash"/>
                      <a:round/>
                      <a:headEnd type="none" w="med" len="med"/>
                      <a:tailEnd type="none" w="med" len="med"/>
                    </a:lnR>
                    <a:lnT w="12700" cap="flat" cmpd="sng" algn="ctr">
                      <a:solidFill>
                        <a:schemeClr val="accent1"/>
                      </a:solidFill>
                      <a:prstDash val="sysDash"/>
                      <a:round/>
                      <a:headEnd type="none" w="med" len="med"/>
                      <a:tailEnd type="none" w="med" len="med"/>
                    </a:lnT>
                    <a:solidFill>
                      <a:schemeClr val="accent1">
                        <a:lumMod val="20000"/>
                        <a:lumOff val="80000"/>
                      </a:schemeClr>
                    </a:solidFill>
                  </a:tcPr>
                </a:tc>
                <a:tc>
                  <a:txBody>
                    <a:bodyPr/>
                    <a:lstStyle/>
                    <a:p>
                      <a:pPr algn="r"/>
                      <a:r>
                        <a:rPr lang="en-US" sz="1600" dirty="0"/>
                        <a:t>125</a:t>
                      </a:r>
                    </a:p>
                  </a:txBody>
                  <a:tcPr>
                    <a:lnL w="12700" cap="flat" cmpd="sng" algn="ctr">
                      <a:solidFill>
                        <a:schemeClr val="accent1"/>
                      </a:solidFill>
                      <a:prstDash val="sysDash"/>
                      <a:round/>
                      <a:headEnd type="none" w="med" len="med"/>
                      <a:tailEnd type="none" w="med" len="med"/>
                    </a:lnL>
                    <a:lnT w="12700" cap="flat" cmpd="sng" algn="ctr">
                      <a:solidFill>
                        <a:schemeClr val="accent1"/>
                      </a:solidFill>
                      <a:prstDash val="sysDash"/>
                      <a:round/>
                      <a:headEnd type="none" w="med" len="med"/>
                      <a:tailEnd type="none" w="med" len="med"/>
                    </a:lnT>
                    <a:solidFill>
                      <a:schemeClr val="accent1">
                        <a:lumMod val="20000"/>
                        <a:lumOff val="80000"/>
                      </a:schemeClr>
                    </a:solidFill>
                  </a:tcPr>
                </a:tc>
                <a:extLst>
                  <a:ext uri="{0D108BD9-81ED-4DB2-BD59-A6C34878D82A}">
                    <a16:rowId xmlns:a16="http://schemas.microsoft.com/office/drawing/2014/main" val="2702001129"/>
                  </a:ext>
                </a:extLst>
              </a:tr>
            </a:tbl>
          </a:graphicData>
        </a:graphic>
      </p:graphicFrame>
      <p:sp>
        <p:nvSpPr>
          <p:cNvPr id="6" name="Rectangle 5">
            <a:extLst>
              <a:ext uri="{FF2B5EF4-FFF2-40B4-BE49-F238E27FC236}">
                <a16:creationId xmlns:a16="http://schemas.microsoft.com/office/drawing/2014/main" id="{57E725F9-CE27-498D-907A-A1F33F619656}"/>
              </a:ext>
            </a:extLst>
          </p:cNvPr>
          <p:cNvSpPr/>
          <p:nvPr/>
        </p:nvSpPr>
        <p:spPr>
          <a:xfrm>
            <a:off x="362308" y="5933678"/>
            <a:ext cx="8629291" cy="253916"/>
          </a:xfrm>
          <a:prstGeom prst="rect">
            <a:avLst/>
          </a:prstGeom>
        </p:spPr>
        <p:txBody>
          <a:bodyPr wrap="square">
            <a:spAutoFit/>
          </a:bodyPr>
          <a:lstStyle/>
          <a:p>
            <a:r>
              <a:rPr lang="en-US" sz="1050" dirty="0"/>
              <a:t>Source: Anne Tumlinson Innovations analysis of PBP files.</a:t>
            </a:r>
          </a:p>
        </p:txBody>
      </p:sp>
    </p:spTree>
    <p:extLst>
      <p:ext uri="{BB962C8B-B14F-4D97-AF65-F5344CB8AC3E}">
        <p14:creationId xmlns:p14="http://schemas.microsoft.com/office/powerpoint/2010/main" val="1096746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5600" y="2555906"/>
            <a:ext cx="7272799" cy="698739"/>
          </a:xfrm>
        </p:spPr>
        <p:txBody>
          <a:bodyPr/>
          <a:lstStyle/>
          <a:p>
            <a:r>
              <a:rPr lang="en-US" sz="3600" dirty="0">
                <a:solidFill>
                  <a:schemeClr val="accent3"/>
                </a:solidFill>
              </a:rPr>
              <a:t>Overview of New Flexibility in MA Supplemental Benefits</a:t>
            </a:r>
            <a:br>
              <a:rPr lang="en-US" sz="3600" dirty="0">
                <a:solidFill>
                  <a:schemeClr val="accent3"/>
                </a:solidFill>
              </a:rPr>
            </a:br>
            <a:br>
              <a:rPr lang="en-US" sz="3600" dirty="0"/>
            </a:br>
            <a:endParaRPr lang="en-US" sz="3600" dirty="0">
              <a:solidFill>
                <a:schemeClr val="accent3"/>
              </a:solidFill>
            </a:endParaRPr>
          </a:p>
        </p:txBody>
      </p:sp>
      <p:sp>
        <p:nvSpPr>
          <p:cNvPr id="31" name="Rectangle 30"/>
          <p:cNvSpPr/>
          <p:nvPr/>
        </p:nvSpPr>
        <p:spPr>
          <a:xfrm>
            <a:off x="0" y="6717671"/>
            <a:ext cx="9144000" cy="14033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2D510875-CAD3-4FC6-836E-ADE055A6B69A" descr="7FF5F453-E3B3-4741-B4AC-A9D555F2C39A@socal">
            <a:extLst>
              <a:ext uri="{FF2B5EF4-FFF2-40B4-BE49-F238E27FC236}">
                <a16:creationId xmlns:a16="http://schemas.microsoft.com/office/drawing/2014/main" id="{CB01F952-D4F4-4B99-8294-21FD966D72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42642" y="6126485"/>
            <a:ext cx="1457230" cy="571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descr="A close up of a sign&#10;&#10;Description automatically generated">
            <a:extLst>
              <a:ext uri="{FF2B5EF4-FFF2-40B4-BE49-F238E27FC236}">
                <a16:creationId xmlns:a16="http://schemas.microsoft.com/office/drawing/2014/main" id="{A2E010A6-43DE-471B-A95D-2DE571C3A0AF}"/>
              </a:ext>
            </a:extLst>
          </p:cNvPr>
          <p:cNvPicPr>
            <a:picLocks noChangeAspect="1"/>
          </p:cNvPicPr>
          <p:nvPr/>
        </p:nvPicPr>
        <p:blipFill>
          <a:blip r:embed="rId4"/>
          <a:stretch>
            <a:fillRect/>
          </a:stretch>
        </p:blipFill>
        <p:spPr>
          <a:xfrm>
            <a:off x="4062439" y="6190669"/>
            <a:ext cx="901447" cy="488373"/>
          </a:xfrm>
          <a:prstGeom prst="rect">
            <a:avLst/>
          </a:prstGeom>
        </p:spPr>
      </p:pic>
      <p:grpSp>
        <p:nvGrpSpPr>
          <p:cNvPr id="12" name="Group 11">
            <a:extLst>
              <a:ext uri="{FF2B5EF4-FFF2-40B4-BE49-F238E27FC236}">
                <a16:creationId xmlns:a16="http://schemas.microsoft.com/office/drawing/2014/main" id="{6C5A45F8-9619-4A9F-9EB7-E278B44F51D3}"/>
              </a:ext>
            </a:extLst>
          </p:cNvPr>
          <p:cNvGrpSpPr/>
          <p:nvPr/>
        </p:nvGrpSpPr>
        <p:grpSpPr>
          <a:xfrm>
            <a:off x="141889" y="6242357"/>
            <a:ext cx="1587127" cy="384997"/>
            <a:chOff x="457200" y="6351958"/>
            <a:chExt cx="1587127" cy="384997"/>
          </a:xfrm>
        </p:grpSpPr>
        <p:pic>
          <p:nvPicPr>
            <p:cNvPr id="13" name="Picture 12">
              <a:extLst>
                <a:ext uri="{FF2B5EF4-FFF2-40B4-BE49-F238E27FC236}">
                  <a16:creationId xmlns:a16="http://schemas.microsoft.com/office/drawing/2014/main" id="{9B075C81-F2AF-41D1-BBCE-C19F7BDB83BF}"/>
                </a:ext>
              </a:extLst>
            </p:cNvPr>
            <p:cNvPicPr>
              <a:picLocks noChangeAspect="1"/>
            </p:cNvPicPr>
            <p:nvPr userDrawn="1"/>
          </p:nvPicPr>
          <p:blipFill rotWithShape="1">
            <a:blip r:embed="rId5" cstate="print">
              <a:extLst>
                <a:ext uri="{28A0092B-C50C-407E-A947-70E740481C1C}">
                  <a14:useLocalDpi xmlns:a14="http://schemas.microsoft.com/office/drawing/2010/main"/>
                </a:ext>
              </a:extLst>
            </a:blip>
            <a:srcRect/>
            <a:stretch/>
          </p:blipFill>
          <p:spPr>
            <a:xfrm>
              <a:off x="457200" y="6512942"/>
              <a:ext cx="1587127" cy="224013"/>
            </a:xfrm>
            <a:prstGeom prst="rect">
              <a:avLst/>
            </a:prstGeom>
          </p:spPr>
        </p:pic>
        <p:pic>
          <p:nvPicPr>
            <p:cNvPr id="14" name="Picture 13">
              <a:extLst>
                <a:ext uri="{FF2B5EF4-FFF2-40B4-BE49-F238E27FC236}">
                  <a16:creationId xmlns:a16="http://schemas.microsoft.com/office/drawing/2014/main" id="{A58B0CC9-73BD-47F6-8A6F-25F65C4F5F35}"/>
                </a:ext>
              </a:extLst>
            </p:cNvPr>
            <p:cNvPicPr>
              <a:picLocks noChangeAspect="1"/>
            </p:cNvPicPr>
            <p:nvPr userDrawn="1"/>
          </p:nvPicPr>
          <p:blipFill rotWithShape="1">
            <a:blip r:embed="rId6" cstate="print">
              <a:extLst>
                <a:ext uri="{BEBA8EAE-BF5A-486C-A8C5-ECC9F3942E4B}">
                  <a14:imgProps xmlns:a14="http://schemas.microsoft.com/office/drawing/2010/main">
                    <a14:imgLayer r:embed="rId7">
                      <a14:imgEffect>
                        <a14:sharpenSoften amount="25000"/>
                      </a14:imgEffect>
                      <a14:imgEffect>
                        <a14:brightnessContrast bright="-20000"/>
                      </a14:imgEffect>
                    </a14:imgLayer>
                  </a14:imgProps>
                </a:ext>
                <a:ext uri="{28A0092B-C50C-407E-A947-70E740481C1C}">
                  <a14:useLocalDpi xmlns:a14="http://schemas.microsoft.com/office/drawing/2010/main"/>
                </a:ext>
              </a:extLst>
            </a:blip>
            <a:srcRect/>
            <a:stretch/>
          </p:blipFill>
          <p:spPr>
            <a:xfrm>
              <a:off x="457200" y="6351958"/>
              <a:ext cx="1587127" cy="169610"/>
            </a:xfrm>
            <a:prstGeom prst="rect">
              <a:avLst/>
            </a:prstGeom>
          </p:spPr>
        </p:pic>
      </p:grpSp>
    </p:spTree>
    <p:extLst>
      <p:ext uri="{BB962C8B-B14F-4D97-AF65-F5344CB8AC3E}">
        <p14:creationId xmlns:p14="http://schemas.microsoft.com/office/powerpoint/2010/main" val="489347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81834-EED8-48E3-A297-A2D9C0F8C9C4}"/>
              </a:ext>
            </a:extLst>
          </p:cNvPr>
          <p:cNvSpPr>
            <a:spLocks noGrp="1"/>
          </p:cNvSpPr>
          <p:nvPr>
            <p:ph type="title"/>
          </p:nvPr>
        </p:nvSpPr>
        <p:spPr>
          <a:xfrm>
            <a:off x="362313" y="370159"/>
            <a:ext cx="8419377" cy="544242"/>
          </a:xfrm>
        </p:spPr>
        <p:txBody>
          <a:bodyPr/>
          <a:lstStyle/>
          <a:p>
            <a:r>
              <a:rPr lang="en-US" dirty="0"/>
              <a:t>What are Seniors’ Options in Medicare?</a:t>
            </a:r>
          </a:p>
        </p:txBody>
      </p:sp>
      <p:graphicFrame>
        <p:nvGraphicFramePr>
          <p:cNvPr id="4" name="Table 3">
            <a:extLst>
              <a:ext uri="{FF2B5EF4-FFF2-40B4-BE49-F238E27FC236}">
                <a16:creationId xmlns:a16="http://schemas.microsoft.com/office/drawing/2014/main" id="{C055B0FD-5A34-4FA4-9C81-7848EFD44B7A}"/>
              </a:ext>
            </a:extLst>
          </p:cNvPr>
          <p:cNvGraphicFramePr>
            <a:graphicFrameLocks noGrp="1"/>
          </p:cNvGraphicFramePr>
          <p:nvPr>
            <p:extLst>
              <p:ext uri="{D42A27DB-BD31-4B8C-83A1-F6EECF244321}">
                <p14:modId xmlns:p14="http://schemas.microsoft.com/office/powerpoint/2010/main" val="1601805075"/>
              </p:ext>
            </p:extLst>
          </p:nvPr>
        </p:nvGraphicFramePr>
        <p:xfrm>
          <a:off x="914758" y="1481886"/>
          <a:ext cx="7106139" cy="3894228"/>
        </p:xfrm>
        <a:graphic>
          <a:graphicData uri="http://schemas.openxmlformats.org/drawingml/2006/table">
            <a:tbl>
              <a:tblPr firstRow="1" bandRow="1">
                <a:tableStyleId>{5C22544A-7EE6-4342-B048-85BDC9FD1C3A}</a:tableStyleId>
              </a:tblPr>
              <a:tblGrid>
                <a:gridCol w="3561092">
                  <a:extLst>
                    <a:ext uri="{9D8B030D-6E8A-4147-A177-3AD203B41FA5}">
                      <a16:colId xmlns:a16="http://schemas.microsoft.com/office/drawing/2014/main" val="2672776650"/>
                    </a:ext>
                  </a:extLst>
                </a:gridCol>
                <a:gridCol w="3545047">
                  <a:extLst>
                    <a:ext uri="{9D8B030D-6E8A-4147-A177-3AD203B41FA5}">
                      <a16:colId xmlns:a16="http://schemas.microsoft.com/office/drawing/2014/main" val="2398598734"/>
                    </a:ext>
                  </a:extLst>
                </a:gridCol>
              </a:tblGrid>
              <a:tr h="559885">
                <a:tc>
                  <a:txBody>
                    <a:bodyPr/>
                    <a:lstStyle/>
                    <a:p>
                      <a:pPr algn="ctr"/>
                      <a:r>
                        <a:rPr lang="en-US" sz="1600" b="1" dirty="0">
                          <a:solidFill>
                            <a:schemeClr val="bg1"/>
                          </a:solidFill>
                          <a:latin typeface="+mj-lt"/>
                          <a:cs typeface="Arial" panose="020B0604020202020204" pitchFamily="34" charset="0"/>
                        </a:rPr>
                        <a:t>Medicare Fee-For-Service (FFS)</a:t>
                      </a:r>
                    </a:p>
                    <a:p>
                      <a:pPr algn="ctr"/>
                      <a:r>
                        <a:rPr lang="en-US" sz="1600" b="1" dirty="0">
                          <a:solidFill>
                            <a:schemeClr val="bg1"/>
                          </a:solidFill>
                          <a:latin typeface="+mj-lt"/>
                          <a:cs typeface="Arial" panose="020B0604020202020204" pitchFamily="34" charset="0"/>
                        </a:rPr>
                        <a:t>(“Original” Medicare) </a:t>
                      </a:r>
                    </a:p>
                  </a:txBody>
                  <a:tcPr anchor="ctr">
                    <a:lnL w="12700" cap="flat" cmpd="sng" algn="ctr">
                      <a:noFill/>
                      <a:prstDash val="sysDash"/>
                      <a:round/>
                      <a:headEnd type="none" w="med" len="med"/>
                      <a:tailEnd type="none" w="med" len="med"/>
                    </a:lnL>
                    <a:lnR w="12700" cap="flat" cmpd="sng" algn="ctr">
                      <a:noFill/>
                      <a:prstDash val="sysDash"/>
                      <a:round/>
                      <a:headEnd type="none" w="med" len="med"/>
                      <a:tailEnd type="none" w="med" len="med"/>
                    </a:lnR>
                    <a:lnT w="12700" cap="flat" cmpd="sng" algn="ctr">
                      <a:noFill/>
                      <a:prstDash val="sysDash"/>
                      <a:round/>
                      <a:headEnd type="none" w="med" len="med"/>
                      <a:tailEnd type="none" w="med" len="med"/>
                    </a:lnT>
                    <a:lnB w="12700" cap="flat" cmpd="sng" algn="ctr">
                      <a:noFill/>
                      <a:prstDash val="lgDash"/>
                      <a:round/>
                      <a:headEnd type="none" w="med" len="med"/>
                      <a:tailEnd type="none" w="med" len="med"/>
                    </a:lnB>
                    <a:lnTlToBr w="12700" cmpd="sng">
                      <a:noFill/>
                      <a:prstDash val="solid"/>
                    </a:lnTlToBr>
                    <a:lnBlToTr w="12700" cmpd="sng">
                      <a:noFill/>
                      <a:prstDash val="solid"/>
                    </a:lnBlToTr>
                    <a:solidFill>
                      <a:srgbClr val="2F6698"/>
                    </a:solidFill>
                  </a:tcPr>
                </a:tc>
                <a:tc>
                  <a:txBody>
                    <a:bodyPr/>
                    <a:lstStyle/>
                    <a:p>
                      <a:pPr algn="ctr"/>
                      <a:r>
                        <a:rPr lang="en-US" sz="1600" b="1" dirty="0">
                          <a:solidFill>
                            <a:schemeClr val="bg1"/>
                          </a:solidFill>
                          <a:latin typeface="+mj-lt"/>
                          <a:cs typeface="Arial" panose="020B0604020202020204" pitchFamily="34" charset="0"/>
                        </a:rPr>
                        <a:t>Medicare Advantage  (MA)</a:t>
                      </a:r>
                    </a:p>
                  </a:txBody>
                  <a:tcPr anchor="ctr">
                    <a:lnL w="12700" cap="flat" cmpd="sng" algn="ctr">
                      <a:noFill/>
                      <a:prstDash val="sysDash"/>
                      <a:round/>
                      <a:headEnd type="none" w="med" len="med"/>
                      <a:tailEnd type="none" w="med" len="med"/>
                    </a:lnL>
                    <a:lnR w="12700" cap="flat" cmpd="sng" algn="ctr">
                      <a:noFill/>
                      <a:prstDash val="sysDash"/>
                      <a:round/>
                      <a:headEnd type="none" w="med" len="med"/>
                      <a:tailEnd type="none" w="med" len="med"/>
                    </a:lnR>
                    <a:lnT w="12700" cap="flat" cmpd="sng" algn="ctr">
                      <a:noFill/>
                      <a:prstDash val="sysDash"/>
                      <a:round/>
                      <a:headEnd type="none" w="med" len="med"/>
                      <a:tailEnd type="none" w="med" len="med"/>
                    </a:lnT>
                    <a:lnB w="12700" cap="flat" cmpd="sng" algn="ctr">
                      <a:noFill/>
                      <a:prstDash val="lgDash"/>
                      <a:round/>
                      <a:headEnd type="none" w="med" len="med"/>
                      <a:tailEnd type="none" w="med" len="med"/>
                    </a:lnB>
                    <a:lnTlToBr w="12700" cmpd="sng">
                      <a:noFill/>
                      <a:prstDash val="solid"/>
                    </a:lnTlToBr>
                    <a:lnBlToTr w="12700" cmpd="sng">
                      <a:noFill/>
                      <a:prstDash val="solid"/>
                    </a:lnBlToTr>
                    <a:solidFill>
                      <a:srgbClr val="2F6698"/>
                    </a:solidFill>
                  </a:tcPr>
                </a:tc>
                <a:extLst>
                  <a:ext uri="{0D108BD9-81ED-4DB2-BD59-A6C34878D82A}">
                    <a16:rowId xmlns:a16="http://schemas.microsoft.com/office/drawing/2014/main" val="4038696569"/>
                  </a:ext>
                </a:extLst>
              </a:tr>
              <a:tr h="3315108">
                <a:tc>
                  <a:txBody>
                    <a:bodyPr/>
                    <a:lstStyle/>
                    <a:p>
                      <a:pPr marL="285750" marR="0" lvl="0" indent="-285750" algn="l" defTabSz="457149"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US" sz="1200" dirty="0">
                          <a:latin typeface="+mj-lt"/>
                          <a:cs typeface="Arial" panose="020B0604020202020204" pitchFamily="34" charset="0"/>
                        </a:rPr>
                        <a:t>Federal government pays directly for healthcare costs</a:t>
                      </a:r>
                    </a:p>
                    <a:p>
                      <a:pPr marL="285750" marR="0" lvl="0" indent="-285750" algn="l" defTabSz="457149"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US" sz="1200" dirty="0">
                          <a:solidFill>
                            <a:schemeClr val="tx1"/>
                          </a:solidFill>
                          <a:latin typeface="+mj-lt"/>
                          <a:cs typeface="Arial" panose="020B0604020202020204" pitchFamily="34" charset="0"/>
                        </a:rPr>
                        <a:t>To fill coverage gaps, individuals may choose to buy</a:t>
                      </a:r>
                    </a:p>
                    <a:p>
                      <a:pPr marL="628599" marR="0" lvl="1" indent="-171450" algn="l" defTabSz="457149" rtl="0" eaLnBrk="1" fontAlgn="auto" latinLnBrk="0" hangingPunct="1">
                        <a:lnSpc>
                          <a:spcPct val="100000"/>
                        </a:lnSpc>
                        <a:spcBef>
                          <a:spcPts val="600"/>
                        </a:spcBef>
                        <a:spcAft>
                          <a:spcPts val="600"/>
                        </a:spcAft>
                        <a:buClrTx/>
                        <a:buSzTx/>
                        <a:buFont typeface="Wingdings" panose="05000000000000000000" pitchFamily="2" charset="2"/>
                        <a:buChar char="Ø"/>
                        <a:tabLst/>
                        <a:defRPr/>
                      </a:pPr>
                      <a:r>
                        <a:rPr lang="en-US" sz="1200" dirty="0">
                          <a:solidFill>
                            <a:schemeClr val="tx1"/>
                          </a:solidFill>
                          <a:latin typeface="+mj-lt"/>
                          <a:cs typeface="Arial" panose="020B0604020202020204" pitchFamily="34" charset="0"/>
                        </a:rPr>
                        <a:t>Supplemental Insurance: Covers co-pays, deductibles, and other non-covered benefits under Medicare</a:t>
                      </a:r>
                    </a:p>
                  </a:txBody>
                  <a:tcPr marL="365760" marR="182880">
                    <a:lnL w="12700" cap="flat" cmpd="sng" algn="ctr">
                      <a:solidFill>
                        <a:schemeClr val="accent1"/>
                      </a:solidFill>
                      <a:prstDash val="lgDash"/>
                      <a:round/>
                      <a:headEnd type="none" w="med" len="med"/>
                      <a:tailEnd type="none" w="med" len="med"/>
                    </a:lnL>
                    <a:lnR w="12700" cap="flat" cmpd="sng" algn="ctr">
                      <a:solidFill>
                        <a:schemeClr val="accent1"/>
                      </a:solidFill>
                      <a:prstDash val="lgDash"/>
                      <a:round/>
                      <a:headEnd type="none" w="med" len="med"/>
                      <a:tailEnd type="none" w="med" len="med"/>
                    </a:lnR>
                    <a:lnT w="12700" cap="flat" cmpd="sng" algn="ctr">
                      <a:noFill/>
                      <a:prstDash val="lgDash"/>
                      <a:round/>
                      <a:headEnd type="none" w="med" len="med"/>
                      <a:tailEnd type="none" w="med" len="med"/>
                    </a:lnT>
                    <a:lnB w="12700" cap="flat" cmpd="sng" algn="ctr">
                      <a:solidFill>
                        <a:schemeClr val="accent1"/>
                      </a:solidFill>
                      <a:prstDash val="lgDash"/>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285750" indent="-285750">
                        <a:spcBef>
                          <a:spcPts val="600"/>
                        </a:spcBef>
                        <a:buFont typeface="Arial" panose="020B0604020202020204" pitchFamily="34" charset="0"/>
                        <a:buChar char="•"/>
                      </a:pPr>
                      <a:r>
                        <a:rPr lang="en-US" sz="1200" dirty="0">
                          <a:latin typeface="+mj-lt"/>
                          <a:cs typeface="Arial" panose="020B0604020202020204" pitchFamily="34" charset="0"/>
                        </a:rPr>
                        <a:t>Private insurance companies (HMOs) contract with the federal government to offer “Medicare plans” to older adults</a:t>
                      </a:r>
                    </a:p>
                    <a:p>
                      <a:pPr marL="285750" indent="-285750">
                        <a:spcBef>
                          <a:spcPts val="600"/>
                        </a:spcBef>
                        <a:buFont typeface="Arial" panose="020B0604020202020204" pitchFamily="34" charset="0"/>
                        <a:buChar char="•"/>
                      </a:pPr>
                      <a:r>
                        <a:rPr lang="en-US" sz="1200" dirty="0">
                          <a:latin typeface="+mj-lt"/>
                          <a:cs typeface="Arial" panose="020B0604020202020204" pitchFamily="34" charset="0"/>
                        </a:rPr>
                        <a:t>In exchange for a flat monthly fee, insurance companies are responsible for all healthcare costs (as provided in plan documents) for people who enroll in their plan</a:t>
                      </a:r>
                    </a:p>
                    <a:p>
                      <a:pPr marL="285750" indent="-285750">
                        <a:spcBef>
                          <a:spcPts val="600"/>
                        </a:spcBef>
                        <a:buFont typeface="Arial" panose="020B0604020202020204" pitchFamily="34" charset="0"/>
                        <a:buChar char="•"/>
                      </a:pPr>
                      <a:r>
                        <a:rPr lang="en-US" sz="1200" dirty="0">
                          <a:latin typeface="+mj-lt"/>
                          <a:cs typeface="Arial" panose="020B0604020202020204" pitchFamily="34" charset="0"/>
                        </a:rPr>
                        <a:t>Medicare Advantage plans have authority to provide additional supplemental benefits, such as:</a:t>
                      </a:r>
                    </a:p>
                    <a:p>
                      <a:pPr lvl="1">
                        <a:buFont typeface="Wingdings" panose="05000000000000000000" pitchFamily="2" charset="2"/>
                        <a:buChar char="q"/>
                      </a:pPr>
                      <a:r>
                        <a:rPr lang="en-US" sz="1200" dirty="0"/>
                        <a:t> Preventative care</a:t>
                      </a:r>
                    </a:p>
                    <a:p>
                      <a:pPr lvl="1">
                        <a:buFont typeface="Wingdings" panose="05000000000000000000" pitchFamily="2" charset="2"/>
                        <a:buChar char="q"/>
                      </a:pPr>
                      <a:r>
                        <a:rPr lang="en-US" sz="1200" dirty="0"/>
                        <a:t> Dental</a:t>
                      </a:r>
                    </a:p>
                    <a:p>
                      <a:pPr lvl="1">
                        <a:buFont typeface="Wingdings" panose="05000000000000000000" pitchFamily="2" charset="2"/>
                        <a:buChar char="q"/>
                      </a:pPr>
                      <a:r>
                        <a:rPr lang="en-US" sz="1200" dirty="0"/>
                        <a:t> Vision</a:t>
                      </a:r>
                    </a:p>
                    <a:p>
                      <a:pPr lvl="1">
                        <a:buFont typeface="Wingdings" panose="05000000000000000000" pitchFamily="2" charset="2"/>
                        <a:buChar char="q"/>
                      </a:pPr>
                      <a:r>
                        <a:rPr lang="en-US" sz="1200" dirty="0"/>
                        <a:t> Podiatry</a:t>
                      </a:r>
                    </a:p>
                    <a:p>
                      <a:pPr lvl="1">
                        <a:buFont typeface="Wingdings" panose="05000000000000000000" pitchFamily="2" charset="2"/>
                        <a:buChar char="q"/>
                      </a:pPr>
                      <a:r>
                        <a:rPr lang="en-US" sz="1200" dirty="0"/>
                        <a:t> Hearing exams and aides</a:t>
                      </a:r>
                    </a:p>
                  </a:txBody>
                  <a:tcPr marL="365760" marR="182880">
                    <a:lnL w="12700" cap="flat" cmpd="sng" algn="ctr">
                      <a:solidFill>
                        <a:schemeClr val="accent1"/>
                      </a:solidFill>
                      <a:prstDash val="lgDash"/>
                      <a:round/>
                      <a:headEnd type="none" w="med" len="med"/>
                      <a:tailEnd type="none" w="med" len="med"/>
                    </a:lnL>
                    <a:lnR w="12700" cap="flat" cmpd="sng" algn="ctr">
                      <a:solidFill>
                        <a:schemeClr val="accent1"/>
                      </a:solidFill>
                      <a:prstDash val="lgDash"/>
                      <a:round/>
                      <a:headEnd type="none" w="med" len="med"/>
                      <a:tailEnd type="none" w="med" len="med"/>
                    </a:lnR>
                    <a:lnT w="12700" cap="flat" cmpd="sng" algn="ctr">
                      <a:noFill/>
                      <a:prstDash val="lgDash"/>
                      <a:round/>
                      <a:headEnd type="none" w="med" len="med"/>
                      <a:tailEnd type="none" w="med" len="med"/>
                    </a:lnT>
                    <a:lnB w="12700" cap="flat" cmpd="sng" algn="ctr">
                      <a:solidFill>
                        <a:schemeClr val="accent1"/>
                      </a:solidFill>
                      <a:prstDash val="lgDash"/>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833657999"/>
                  </a:ext>
                </a:extLst>
              </a:tr>
            </a:tbl>
          </a:graphicData>
        </a:graphic>
      </p:graphicFrame>
    </p:spTree>
    <p:extLst>
      <p:ext uri="{BB962C8B-B14F-4D97-AF65-F5344CB8AC3E}">
        <p14:creationId xmlns:p14="http://schemas.microsoft.com/office/powerpoint/2010/main" val="2169304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19D78379-AA20-448E-90B5-F54FA3EFC6EB}"/>
              </a:ext>
            </a:extLst>
          </p:cNvPr>
          <p:cNvGraphicFramePr>
            <a:graphicFrameLocks noGrp="1"/>
          </p:cNvGraphicFramePr>
          <p:nvPr>
            <p:extLst>
              <p:ext uri="{D42A27DB-BD31-4B8C-83A1-F6EECF244321}">
                <p14:modId xmlns:p14="http://schemas.microsoft.com/office/powerpoint/2010/main" val="1145678281"/>
              </p:ext>
            </p:extLst>
          </p:nvPr>
        </p:nvGraphicFramePr>
        <p:xfrm>
          <a:off x="1554480" y="3047566"/>
          <a:ext cx="6035040" cy="3052853"/>
        </p:xfrm>
        <a:graphic>
          <a:graphicData uri="http://schemas.openxmlformats.org/drawingml/2006/table">
            <a:tbl>
              <a:tblPr firstRow="1" bandRow="1">
                <a:tableStyleId>{5C22544A-7EE6-4342-B048-85BDC9FD1C3A}</a:tableStyleId>
              </a:tblPr>
              <a:tblGrid>
                <a:gridCol w="731520">
                  <a:extLst>
                    <a:ext uri="{9D8B030D-6E8A-4147-A177-3AD203B41FA5}">
                      <a16:colId xmlns:a16="http://schemas.microsoft.com/office/drawing/2014/main" val="965431106"/>
                    </a:ext>
                  </a:extLst>
                </a:gridCol>
                <a:gridCol w="2286000">
                  <a:extLst>
                    <a:ext uri="{9D8B030D-6E8A-4147-A177-3AD203B41FA5}">
                      <a16:colId xmlns:a16="http://schemas.microsoft.com/office/drawing/2014/main" val="3085172527"/>
                    </a:ext>
                  </a:extLst>
                </a:gridCol>
                <a:gridCol w="731520">
                  <a:extLst>
                    <a:ext uri="{9D8B030D-6E8A-4147-A177-3AD203B41FA5}">
                      <a16:colId xmlns:a16="http://schemas.microsoft.com/office/drawing/2014/main" val="3347735443"/>
                    </a:ext>
                  </a:extLst>
                </a:gridCol>
                <a:gridCol w="2286000">
                  <a:extLst>
                    <a:ext uri="{9D8B030D-6E8A-4147-A177-3AD203B41FA5}">
                      <a16:colId xmlns:a16="http://schemas.microsoft.com/office/drawing/2014/main" val="1446742210"/>
                    </a:ext>
                  </a:extLst>
                </a:gridCol>
              </a:tblGrid>
              <a:tr h="309653">
                <a:tc>
                  <a:txBody>
                    <a:bodyPr/>
                    <a:lstStyle/>
                    <a:p>
                      <a:endParaRPr lang="en-US" sz="1400" dirty="0"/>
                    </a:p>
                  </a:txBody>
                  <a:tcPr>
                    <a:noFill/>
                  </a:tcPr>
                </a:tc>
                <a:tc>
                  <a:txBody>
                    <a:bodyPr/>
                    <a:lstStyle/>
                    <a:p>
                      <a:endParaRPr lang="en-US" sz="1400" dirty="0"/>
                    </a:p>
                  </a:txBody>
                  <a:tcPr>
                    <a:noFill/>
                  </a:tcPr>
                </a:tc>
                <a:tc>
                  <a:txBody>
                    <a:bodyPr/>
                    <a:lstStyle/>
                    <a:p>
                      <a:endParaRPr lang="en-US" sz="1400" dirty="0"/>
                    </a:p>
                  </a:txBody>
                  <a:tcPr>
                    <a:noFill/>
                  </a:tcPr>
                </a:tc>
                <a:tc>
                  <a:txBody>
                    <a:bodyPr/>
                    <a:lstStyle/>
                    <a:p>
                      <a:endParaRPr lang="en-US" sz="1400" dirty="0"/>
                    </a:p>
                  </a:txBody>
                  <a:tcPr>
                    <a:noFill/>
                  </a:tcPr>
                </a:tc>
                <a:extLst>
                  <a:ext uri="{0D108BD9-81ED-4DB2-BD59-A6C34878D82A}">
                    <a16:rowId xmlns:a16="http://schemas.microsoft.com/office/drawing/2014/main" val="3454131441"/>
                  </a:ext>
                </a:extLst>
              </a:tr>
              <a:tr h="548640">
                <a:tc>
                  <a:txBody>
                    <a:bodyPr/>
                    <a:lstStyle/>
                    <a:p>
                      <a:endParaRPr lang="en-US" sz="1400" dirty="0">
                        <a:solidFill>
                          <a:schemeClr val="accent1"/>
                        </a:solidFill>
                      </a:endParaRPr>
                    </a:p>
                  </a:txBody>
                  <a:tcPr anchor="ctr">
                    <a:noFill/>
                  </a:tcPr>
                </a:tc>
                <a:tc>
                  <a:txBody>
                    <a:bodyPr/>
                    <a:lstStyle/>
                    <a:p>
                      <a:r>
                        <a:rPr lang="en-US" sz="1400" dirty="0">
                          <a:solidFill>
                            <a:schemeClr val="accent1"/>
                          </a:solidFill>
                        </a:rPr>
                        <a:t>Meals (beyond a limited basis)</a:t>
                      </a:r>
                    </a:p>
                  </a:txBody>
                  <a:tcPr anchor="ctr">
                    <a:noFill/>
                  </a:tcPr>
                </a:tc>
                <a:tc>
                  <a:txBody>
                    <a:bodyPr/>
                    <a:lstStyle/>
                    <a:p>
                      <a:endParaRPr lang="en-US" sz="1400" dirty="0">
                        <a:solidFill>
                          <a:schemeClr val="accent1"/>
                        </a:solidFill>
                      </a:endParaRPr>
                    </a:p>
                  </a:txBody>
                  <a:tcPr anchor="ctr">
                    <a:noFill/>
                  </a:tcPr>
                </a:tc>
                <a:tc>
                  <a:txBody>
                    <a:bodyPr/>
                    <a:lstStyle/>
                    <a:p>
                      <a:r>
                        <a:rPr lang="en-US" sz="1400" dirty="0">
                          <a:solidFill>
                            <a:schemeClr val="accent1"/>
                          </a:solidFill>
                        </a:rPr>
                        <a:t>Social Needs Benefits</a:t>
                      </a:r>
                    </a:p>
                  </a:txBody>
                  <a:tcPr anchor="ctr">
                    <a:noFill/>
                  </a:tcPr>
                </a:tc>
                <a:extLst>
                  <a:ext uri="{0D108BD9-81ED-4DB2-BD59-A6C34878D82A}">
                    <a16:rowId xmlns:a16="http://schemas.microsoft.com/office/drawing/2014/main" val="3352831087"/>
                  </a:ext>
                </a:extLst>
              </a:tr>
              <a:tr h="548640">
                <a:tc>
                  <a:txBody>
                    <a:bodyPr/>
                    <a:lstStyle/>
                    <a:p>
                      <a:endParaRPr lang="en-US" sz="1400">
                        <a:solidFill>
                          <a:schemeClr val="accent1"/>
                        </a:solidFill>
                      </a:endParaRPr>
                    </a:p>
                  </a:txBody>
                  <a:tcPr anchor="ctr">
                    <a:noFill/>
                  </a:tcPr>
                </a:tc>
                <a:tc>
                  <a:txBody>
                    <a:bodyPr/>
                    <a:lstStyle/>
                    <a:p>
                      <a:r>
                        <a:rPr lang="en-US" sz="1400" dirty="0">
                          <a:solidFill>
                            <a:schemeClr val="accent1"/>
                          </a:solidFill>
                        </a:rPr>
                        <a:t>Food and Produce</a:t>
                      </a:r>
                    </a:p>
                  </a:txBody>
                  <a:tcPr anchor="ctr">
                    <a:noFill/>
                  </a:tcPr>
                </a:tc>
                <a:tc>
                  <a:txBody>
                    <a:bodyPr/>
                    <a:lstStyle/>
                    <a:p>
                      <a:endParaRPr lang="en-US" sz="1400" dirty="0">
                        <a:solidFill>
                          <a:schemeClr val="accent1"/>
                        </a:solidFill>
                      </a:endParaRPr>
                    </a:p>
                  </a:txBody>
                  <a:tcPr anchor="ctr">
                    <a:noFill/>
                  </a:tcPr>
                </a:tc>
                <a:tc>
                  <a:txBody>
                    <a:bodyPr/>
                    <a:lstStyle/>
                    <a:p>
                      <a:r>
                        <a:rPr lang="en-US" sz="1400" dirty="0">
                          <a:solidFill>
                            <a:schemeClr val="accent1"/>
                          </a:solidFill>
                        </a:rPr>
                        <a:t>Complementary Therapies</a:t>
                      </a:r>
                    </a:p>
                  </a:txBody>
                  <a:tcPr anchor="ctr">
                    <a:noFill/>
                  </a:tcPr>
                </a:tc>
                <a:extLst>
                  <a:ext uri="{0D108BD9-81ED-4DB2-BD59-A6C34878D82A}">
                    <a16:rowId xmlns:a16="http://schemas.microsoft.com/office/drawing/2014/main" val="2396989713"/>
                  </a:ext>
                </a:extLst>
              </a:tr>
              <a:tr h="548640">
                <a:tc>
                  <a:txBody>
                    <a:bodyPr/>
                    <a:lstStyle/>
                    <a:p>
                      <a:endParaRPr lang="en-US" sz="1400" dirty="0">
                        <a:solidFill>
                          <a:schemeClr val="accent1"/>
                        </a:solidFill>
                      </a:endParaRPr>
                    </a:p>
                  </a:txBody>
                  <a:tcPr anchor="ctr">
                    <a:noFill/>
                  </a:tcPr>
                </a:tc>
                <a:tc>
                  <a:txBody>
                    <a:bodyPr/>
                    <a:lstStyle/>
                    <a:p>
                      <a:r>
                        <a:rPr lang="en-US" sz="1400" dirty="0">
                          <a:solidFill>
                            <a:schemeClr val="accent1"/>
                          </a:solidFill>
                        </a:rPr>
                        <a:t>Transportation for Non-Medical Needs</a:t>
                      </a:r>
                    </a:p>
                  </a:txBody>
                  <a:tcPr anchor="ctr">
                    <a:noFill/>
                  </a:tcPr>
                </a:tc>
                <a:tc>
                  <a:txBody>
                    <a:bodyPr/>
                    <a:lstStyle/>
                    <a:p>
                      <a:endParaRPr lang="en-US" sz="1400" dirty="0">
                        <a:solidFill>
                          <a:schemeClr val="accent1"/>
                        </a:solidFill>
                      </a:endParaRPr>
                    </a:p>
                  </a:txBody>
                  <a:tcPr anchor="ctr">
                    <a:noFill/>
                  </a:tcPr>
                </a:tc>
                <a:tc>
                  <a:txBody>
                    <a:bodyPr/>
                    <a:lstStyle/>
                    <a:p>
                      <a:r>
                        <a:rPr lang="en-US" sz="1400" dirty="0">
                          <a:solidFill>
                            <a:schemeClr val="accent1"/>
                          </a:solidFill>
                        </a:rPr>
                        <a:t>Services Supporting Self-Direction</a:t>
                      </a:r>
                    </a:p>
                  </a:txBody>
                  <a:tcPr anchor="ctr">
                    <a:noFill/>
                  </a:tcPr>
                </a:tc>
                <a:extLst>
                  <a:ext uri="{0D108BD9-81ED-4DB2-BD59-A6C34878D82A}">
                    <a16:rowId xmlns:a16="http://schemas.microsoft.com/office/drawing/2014/main" val="1791854728"/>
                  </a:ext>
                </a:extLst>
              </a:tr>
              <a:tr h="548640">
                <a:tc>
                  <a:txBody>
                    <a:bodyPr/>
                    <a:lstStyle/>
                    <a:p>
                      <a:endParaRPr lang="en-US" sz="1400">
                        <a:solidFill>
                          <a:schemeClr val="accent1"/>
                        </a:solidFill>
                      </a:endParaRPr>
                    </a:p>
                  </a:txBody>
                  <a:tcPr anchor="ctr">
                    <a:noFill/>
                  </a:tcPr>
                </a:tc>
                <a:tc>
                  <a:txBody>
                    <a:bodyPr/>
                    <a:lstStyle/>
                    <a:p>
                      <a:r>
                        <a:rPr lang="en-US" sz="1400" dirty="0">
                          <a:solidFill>
                            <a:schemeClr val="accent1"/>
                          </a:solidFill>
                        </a:rPr>
                        <a:t>Pest Control</a:t>
                      </a:r>
                    </a:p>
                  </a:txBody>
                  <a:tcPr anchor="ctr">
                    <a:noFill/>
                  </a:tcPr>
                </a:tc>
                <a:tc>
                  <a:txBody>
                    <a:bodyPr/>
                    <a:lstStyle/>
                    <a:p>
                      <a:endParaRPr lang="en-US" sz="1400" dirty="0">
                        <a:solidFill>
                          <a:schemeClr val="accent1"/>
                        </a:solidFill>
                      </a:endParaRPr>
                    </a:p>
                  </a:txBody>
                  <a:tcPr anchor="ctr">
                    <a:noFill/>
                  </a:tcPr>
                </a:tc>
                <a:tc>
                  <a:txBody>
                    <a:bodyPr/>
                    <a:lstStyle/>
                    <a:p>
                      <a:r>
                        <a:rPr lang="en-US" sz="1400" dirty="0">
                          <a:solidFill>
                            <a:schemeClr val="accent1"/>
                          </a:solidFill>
                        </a:rPr>
                        <a:t>Structural Home Modifications</a:t>
                      </a:r>
                    </a:p>
                  </a:txBody>
                  <a:tcPr anchor="ctr">
                    <a:noFill/>
                  </a:tcPr>
                </a:tc>
                <a:extLst>
                  <a:ext uri="{0D108BD9-81ED-4DB2-BD59-A6C34878D82A}">
                    <a16:rowId xmlns:a16="http://schemas.microsoft.com/office/drawing/2014/main" val="1879685812"/>
                  </a:ext>
                </a:extLst>
              </a:tr>
              <a:tr h="548640">
                <a:tc>
                  <a:txBody>
                    <a:bodyPr/>
                    <a:lstStyle/>
                    <a:p>
                      <a:endParaRPr lang="en-US" sz="1400" dirty="0">
                        <a:solidFill>
                          <a:schemeClr val="accent1"/>
                        </a:solidFill>
                      </a:endParaRPr>
                    </a:p>
                  </a:txBody>
                  <a:tcPr anchor="ctr">
                    <a:noFill/>
                  </a:tcPr>
                </a:tc>
                <a:tc>
                  <a:txBody>
                    <a:bodyPr/>
                    <a:lstStyle/>
                    <a:p>
                      <a:r>
                        <a:rPr lang="en-US" sz="1400" dirty="0">
                          <a:solidFill>
                            <a:schemeClr val="accent1"/>
                          </a:solidFill>
                        </a:rPr>
                        <a:t>Indoor Air Quality Equipment and Services</a:t>
                      </a:r>
                    </a:p>
                  </a:txBody>
                  <a:tcPr anchor="ctr">
                    <a:noFill/>
                  </a:tcPr>
                </a:tc>
                <a:tc>
                  <a:txBody>
                    <a:bodyPr/>
                    <a:lstStyle/>
                    <a:p>
                      <a:endParaRPr lang="en-US" sz="1400" dirty="0">
                        <a:solidFill>
                          <a:schemeClr val="accent1"/>
                        </a:solidFill>
                      </a:endParaRPr>
                    </a:p>
                  </a:txBody>
                  <a:tcPr anchor="ctr">
                    <a:noFill/>
                  </a:tcPr>
                </a:tc>
                <a:tc>
                  <a:txBody>
                    <a:bodyPr/>
                    <a:lstStyle/>
                    <a:p>
                      <a:r>
                        <a:rPr lang="en-US" sz="1400" dirty="0">
                          <a:solidFill>
                            <a:schemeClr val="accent1"/>
                          </a:solidFill>
                        </a:rPr>
                        <a:t>General Supports for Living</a:t>
                      </a:r>
                    </a:p>
                  </a:txBody>
                  <a:tcPr anchor="ctr">
                    <a:noFill/>
                  </a:tcPr>
                </a:tc>
                <a:extLst>
                  <a:ext uri="{0D108BD9-81ED-4DB2-BD59-A6C34878D82A}">
                    <a16:rowId xmlns:a16="http://schemas.microsoft.com/office/drawing/2014/main" val="4148946199"/>
                  </a:ext>
                </a:extLst>
              </a:tr>
            </a:tbl>
          </a:graphicData>
        </a:graphic>
      </p:graphicFrame>
      <p:sp>
        <p:nvSpPr>
          <p:cNvPr id="2" name="Title 1">
            <a:extLst>
              <a:ext uri="{FF2B5EF4-FFF2-40B4-BE49-F238E27FC236}">
                <a16:creationId xmlns:a16="http://schemas.microsoft.com/office/drawing/2014/main" id="{0B28CD39-CD1C-4555-8490-E6B3C88539A3}"/>
              </a:ext>
            </a:extLst>
          </p:cNvPr>
          <p:cNvSpPr>
            <a:spLocks noGrp="1"/>
          </p:cNvSpPr>
          <p:nvPr>
            <p:ph type="title"/>
          </p:nvPr>
        </p:nvSpPr>
        <p:spPr>
          <a:xfrm>
            <a:off x="362313" y="370159"/>
            <a:ext cx="8781687" cy="544242"/>
          </a:xfrm>
        </p:spPr>
        <p:txBody>
          <a:bodyPr/>
          <a:lstStyle/>
          <a:p>
            <a:r>
              <a:rPr lang="en-US" dirty="0"/>
              <a:t>Implementation of the </a:t>
            </a:r>
            <a:r>
              <a:rPr lang="en-US" i="1" dirty="0"/>
              <a:t>CHRONIC </a:t>
            </a:r>
            <a:r>
              <a:rPr lang="en-US" dirty="0"/>
              <a:t>Care Act</a:t>
            </a:r>
          </a:p>
        </p:txBody>
      </p:sp>
      <p:sp>
        <p:nvSpPr>
          <p:cNvPr id="3" name="Content Placeholder 2">
            <a:extLst>
              <a:ext uri="{FF2B5EF4-FFF2-40B4-BE49-F238E27FC236}">
                <a16:creationId xmlns:a16="http://schemas.microsoft.com/office/drawing/2014/main" id="{01309CDB-2A0A-49FA-B505-4FE9A4100F6E}"/>
              </a:ext>
            </a:extLst>
          </p:cNvPr>
          <p:cNvSpPr>
            <a:spLocks noGrp="1"/>
          </p:cNvSpPr>
          <p:nvPr>
            <p:ph idx="1"/>
          </p:nvPr>
        </p:nvSpPr>
        <p:spPr/>
        <p:txBody>
          <a:bodyPr/>
          <a:lstStyle/>
          <a:p>
            <a:r>
              <a:rPr lang="en-US" b="1" dirty="0">
                <a:solidFill>
                  <a:schemeClr val="accent1"/>
                </a:solidFill>
              </a:rPr>
              <a:t>Special Supplemental Benefits for the Chronically Ill (SSBCI) </a:t>
            </a:r>
            <a:r>
              <a:rPr lang="en-US" dirty="0"/>
              <a:t>were introduced through the </a:t>
            </a:r>
            <a:r>
              <a:rPr lang="en-US" i="1" dirty="0"/>
              <a:t>CHRONIC</a:t>
            </a:r>
            <a:r>
              <a:rPr lang="en-US" dirty="0"/>
              <a:t> Care Act, authorized by Section 50322 of the </a:t>
            </a:r>
            <a:r>
              <a:rPr lang="en-US" b="1" dirty="0">
                <a:solidFill>
                  <a:schemeClr val="accent1"/>
                </a:solidFill>
              </a:rPr>
              <a:t>Bipartisan Budget Act of 2018 </a:t>
            </a:r>
          </a:p>
          <a:p>
            <a:r>
              <a:rPr lang="en-US" dirty="0"/>
              <a:t>The Act allows “…an MA plan [to] provide supplemental benefits to a chronically ill enrollee, that have a reasonable expectation of improving or maintaining the health or overall function of the chronically ill enrollee.”</a:t>
            </a:r>
          </a:p>
          <a:p>
            <a:r>
              <a:rPr lang="en-US" dirty="0"/>
              <a:t>For the first time in Medicare history, Medicare Advantage plans can now offer nonmedical benefits such as:</a:t>
            </a:r>
          </a:p>
          <a:p>
            <a:endParaRPr lang="en-US" dirty="0"/>
          </a:p>
          <a:p>
            <a:endParaRPr lang="en-US" dirty="0"/>
          </a:p>
          <a:p>
            <a:pPr lvl="1"/>
            <a:endParaRPr lang="en-US" dirty="0"/>
          </a:p>
        </p:txBody>
      </p:sp>
      <p:pic>
        <p:nvPicPr>
          <p:cNvPr id="8" name="Graphic 7" descr="Fruit bowl">
            <a:extLst>
              <a:ext uri="{FF2B5EF4-FFF2-40B4-BE49-F238E27FC236}">
                <a16:creationId xmlns:a16="http://schemas.microsoft.com/office/drawing/2014/main" id="{8C2A1B64-E985-4F29-9E4B-029FFE715EC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13507" y="3961731"/>
            <a:ext cx="457200" cy="457200"/>
          </a:xfrm>
          <a:prstGeom prst="rect">
            <a:avLst/>
          </a:prstGeom>
        </p:spPr>
      </p:pic>
      <p:pic>
        <p:nvPicPr>
          <p:cNvPr id="10" name="Graphic 9" descr="Table setting">
            <a:extLst>
              <a:ext uri="{FF2B5EF4-FFF2-40B4-BE49-F238E27FC236}">
                <a16:creationId xmlns:a16="http://schemas.microsoft.com/office/drawing/2014/main" id="{015BE54A-690E-4006-A231-50B7C60A9E4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713507" y="3429000"/>
            <a:ext cx="457200" cy="457200"/>
          </a:xfrm>
          <a:prstGeom prst="rect">
            <a:avLst/>
          </a:prstGeom>
        </p:spPr>
      </p:pic>
      <p:pic>
        <p:nvPicPr>
          <p:cNvPr id="12" name="Graphic 11" descr="Rat">
            <a:extLst>
              <a:ext uri="{FF2B5EF4-FFF2-40B4-BE49-F238E27FC236}">
                <a16:creationId xmlns:a16="http://schemas.microsoft.com/office/drawing/2014/main" id="{D3CB506B-D237-429C-A8C0-5E60DE40CA1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713507" y="5060234"/>
            <a:ext cx="457201" cy="457201"/>
          </a:xfrm>
          <a:prstGeom prst="rect">
            <a:avLst/>
          </a:prstGeom>
        </p:spPr>
      </p:pic>
      <p:pic>
        <p:nvPicPr>
          <p:cNvPr id="14" name="Graphic 13" descr="Taxi">
            <a:extLst>
              <a:ext uri="{FF2B5EF4-FFF2-40B4-BE49-F238E27FC236}">
                <a16:creationId xmlns:a16="http://schemas.microsoft.com/office/drawing/2014/main" id="{58260B01-8E26-40AC-A41B-A89F1E9E821C}"/>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713507" y="4510983"/>
            <a:ext cx="457200" cy="457200"/>
          </a:xfrm>
          <a:prstGeom prst="rect">
            <a:avLst/>
          </a:prstGeom>
        </p:spPr>
      </p:pic>
      <p:pic>
        <p:nvPicPr>
          <p:cNvPr id="16" name="Graphic 15" descr="Gauge">
            <a:extLst>
              <a:ext uri="{FF2B5EF4-FFF2-40B4-BE49-F238E27FC236}">
                <a16:creationId xmlns:a16="http://schemas.microsoft.com/office/drawing/2014/main" id="{4DC6318D-E2B8-4E11-B126-FB0D85FDAD5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713506" y="5592965"/>
            <a:ext cx="457201" cy="457201"/>
          </a:xfrm>
          <a:prstGeom prst="rect">
            <a:avLst/>
          </a:prstGeom>
        </p:spPr>
      </p:pic>
      <p:pic>
        <p:nvPicPr>
          <p:cNvPr id="18" name="Graphic 17" descr="Group of women">
            <a:extLst>
              <a:ext uri="{FF2B5EF4-FFF2-40B4-BE49-F238E27FC236}">
                <a16:creationId xmlns:a16="http://schemas.microsoft.com/office/drawing/2014/main" id="{5C29FE5E-2ADE-436A-A956-C6CD9F7E7902}"/>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4714121" y="3429000"/>
            <a:ext cx="457200" cy="457200"/>
          </a:xfrm>
          <a:prstGeom prst="rect">
            <a:avLst/>
          </a:prstGeom>
        </p:spPr>
      </p:pic>
      <p:pic>
        <p:nvPicPr>
          <p:cNvPr id="20" name="Graphic 19" descr="Hammer">
            <a:extLst>
              <a:ext uri="{FF2B5EF4-FFF2-40B4-BE49-F238E27FC236}">
                <a16:creationId xmlns:a16="http://schemas.microsoft.com/office/drawing/2014/main" id="{A596EA4C-62DD-43EE-8B17-60404397E0F9}"/>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4721465" y="5065486"/>
            <a:ext cx="457201" cy="457201"/>
          </a:xfrm>
          <a:prstGeom prst="rect">
            <a:avLst/>
          </a:prstGeom>
        </p:spPr>
      </p:pic>
      <p:pic>
        <p:nvPicPr>
          <p:cNvPr id="22" name="Graphic 21" descr="Open hand">
            <a:extLst>
              <a:ext uri="{FF2B5EF4-FFF2-40B4-BE49-F238E27FC236}">
                <a16:creationId xmlns:a16="http://schemas.microsoft.com/office/drawing/2014/main" id="{93D1EC48-0873-4EBF-99F7-F174D8958DC3}"/>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4714122" y="3961731"/>
            <a:ext cx="457200" cy="457200"/>
          </a:xfrm>
          <a:prstGeom prst="rect">
            <a:avLst/>
          </a:prstGeom>
        </p:spPr>
      </p:pic>
      <p:pic>
        <p:nvPicPr>
          <p:cNvPr id="24" name="Graphic 23" descr="Cheers">
            <a:extLst>
              <a:ext uri="{FF2B5EF4-FFF2-40B4-BE49-F238E27FC236}">
                <a16:creationId xmlns:a16="http://schemas.microsoft.com/office/drawing/2014/main" id="{8B3FAD2E-6C0E-40C2-8283-9302F0441EF2}"/>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4714122" y="4510983"/>
            <a:ext cx="457200" cy="457200"/>
          </a:xfrm>
          <a:prstGeom prst="rect">
            <a:avLst/>
          </a:prstGeom>
        </p:spPr>
      </p:pic>
      <p:pic>
        <p:nvPicPr>
          <p:cNvPr id="26" name="Graphic 25" descr="Bed">
            <a:extLst>
              <a:ext uri="{FF2B5EF4-FFF2-40B4-BE49-F238E27FC236}">
                <a16:creationId xmlns:a16="http://schemas.microsoft.com/office/drawing/2014/main" id="{384E0364-5234-4563-8333-EB8E3FC47E50}"/>
              </a:ext>
            </a:extLst>
          </p:cNvPr>
          <p:cNvPicPr>
            <a:picLocks noChangeAspect="1"/>
          </p:cNvPicPr>
          <p:nvPr/>
        </p:nvPicPr>
        <p:blipFill>
          <a:blip r:embed="rId20">
            <a:extLst>
              <a:ext uri="{96DAC541-7B7A-43D3-8B79-37D633B846F1}">
                <asvg:svgBlip xmlns:asvg="http://schemas.microsoft.com/office/drawing/2016/SVG/main" r:embed="rId21"/>
              </a:ext>
            </a:extLst>
          </a:blip>
          <a:stretch>
            <a:fillRect/>
          </a:stretch>
        </p:blipFill>
        <p:spPr>
          <a:xfrm>
            <a:off x="4714121" y="5587081"/>
            <a:ext cx="457201" cy="457201"/>
          </a:xfrm>
          <a:prstGeom prst="rect">
            <a:avLst/>
          </a:prstGeom>
        </p:spPr>
      </p:pic>
    </p:spTree>
    <p:extLst>
      <p:ext uri="{BB962C8B-B14F-4D97-AF65-F5344CB8AC3E}">
        <p14:creationId xmlns:p14="http://schemas.microsoft.com/office/powerpoint/2010/main" val="3111772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3DC7B-5A1A-4A2A-949F-B60FA26D6AF7}"/>
              </a:ext>
            </a:extLst>
          </p:cNvPr>
          <p:cNvSpPr>
            <a:spLocks noGrp="1"/>
          </p:cNvSpPr>
          <p:nvPr>
            <p:ph type="title"/>
          </p:nvPr>
        </p:nvSpPr>
        <p:spPr>
          <a:xfrm>
            <a:off x="362313" y="370159"/>
            <a:ext cx="8419377" cy="544242"/>
          </a:xfrm>
        </p:spPr>
        <p:txBody>
          <a:bodyPr/>
          <a:lstStyle/>
          <a:p>
            <a:r>
              <a:rPr lang="en-US" dirty="0"/>
              <a:t>MA Plans Can Offer Other Supplemental Benefits</a:t>
            </a:r>
          </a:p>
        </p:txBody>
      </p:sp>
      <p:sp>
        <p:nvSpPr>
          <p:cNvPr id="3" name="Content Placeholder 2">
            <a:extLst>
              <a:ext uri="{FF2B5EF4-FFF2-40B4-BE49-F238E27FC236}">
                <a16:creationId xmlns:a16="http://schemas.microsoft.com/office/drawing/2014/main" id="{204E34A7-5A23-4075-9BE3-6431280AB72C}"/>
              </a:ext>
            </a:extLst>
          </p:cNvPr>
          <p:cNvSpPr>
            <a:spLocks noGrp="1"/>
          </p:cNvSpPr>
          <p:nvPr>
            <p:ph idx="1"/>
          </p:nvPr>
        </p:nvSpPr>
        <p:spPr>
          <a:xfrm>
            <a:off x="362314" y="911189"/>
            <a:ext cx="8419377" cy="4407351"/>
          </a:xfrm>
        </p:spPr>
        <p:txBody>
          <a:bodyPr/>
          <a:lstStyle/>
          <a:p>
            <a:pPr marL="0" indent="0">
              <a:buNone/>
            </a:pPr>
            <a:r>
              <a:rPr lang="en-US" dirty="0"/>
              <a:t>In addition to SSBCI, the Centers for Medicare and Medicaid Services (CMS) also recently expanded the definition of the types of supplemental benefits Medicare Advantage plans can offer.</a:t>
            </a:r>
          </a:p>
        </p:txBody>
      </p:sp>
      <p:graphicFrame>
        <p:nvGraphicFramePr>
          <p:cNvPr id="4" name="Table 4">
            <a:extLst>
              <a:ext uri="{FF2B5EF4-FFF2-40B4-BE49-F238E27FC236}">
                <a16:creationId xmlns:a16="http://schemas.microsoft.com/office/drawing/2014/main" id="{7C7DB617-4EFD-418B-B99B-89E26660BFA5}"/>
              </a:ext>
            </a:extLst>
          </p:cNvPr>
          <p:cNvGraphicFramePr>
            <a:graphicFrameLocks noGrp="1"/>
          </p:cNvGraphicFramePr>
          <p:nvPr>
            <p:extLst>
              <p:ext uri="{D42A27DB-BD31-4B8C-83A1-F6EECF244321}">
                <p14:modId xmlns:p14="http://schemas.microsoft.com/office/powerpoint/2010/main" val="1836457851"/>
              </p:ext>
            </p:extLst>
          </p:nvPr>
        </p:nvGraphicFramePr>
        <p:xfrm>
          <a:off x="362309" y="1926775"/>
          <a:ext cx="8419376" cy="3775232"/>
        </p:xfrm>
        <a:graphic>
          <a:graphicData uri="http://schemas.openxmlformats.org/drawingml/2006/table">
            <a:tbl>
              <a:tblPr firstRow="1" bandRow="1">
                <a:tableStyleId>{5C22544A-7EE6-4342-B048-85BDC9FD1C3A}</a:tableStyleId>
              </a:tblPr>
              <a:tblGrid>
                <a:gridCol w="2312363">
                  <a:extLst>
                    <a:ext uri="{9D8B030D-6E8A-4147-A177-3AD203B41FA5}">
                      <a16:colId xmlns:a16="http://schemas.microsoft.com/office/drawing/2014/main" val="270271162"/>
                    </a:ext>
                  </a:extLst>
                </a:gridCol>
                <a:gridCol w="3300555">
                  <a:extLst>
                    <a:ext uri="{9D8B030D-6E8A-4147-A177-3AD203B41FA5}">
                      <a16:colId xmlns:a16="http://schemas.microsoft.com/office/drawing/2014/main" val="1545457880"/>
                    </a:ext>
                  </a:extLst>
                </a:gridCol>
                <a:gridCol w="2806458">
                  <a:extLst>
                    <a:ext uri="{9D8B030D-6E8A-4147-A177-3AD203B41FA5}">
                      <a16:colId xmlns:a16="http://schemas.microsoft.com/office/drawing/2014/main" val="137084566"/>
                    </a:ext>
                  </a:extLst>
                </a:gridCol>
              </a:tblGrid>
              <a:tr h="548640">
                <a:tc>
                  <a:txBody>
                    <a:bodyPr/>
                    <a:lstStyle/>
                    <a:p>
                      <a:endParaRPr lang="en-US" sz="1100" dirty="0"/>
                    </a:p>
                  </a:txBody>
                  <a:tcPr anchor="ctr">
                    <a:lnB w="38100" cmpd="sng">
                      <a:noFill/>
                    </a:lnB>
                    <a:noFill/>
                  </a:tcPr>
                </a:tc>
                <a:tc>
                  <a:txBody>
                    <a:bodyPr/>
                    <a:lstStyle/>
                    <a:p>
                      <a:pPr algn="ctr"/>
                      <a:r>
                        <a:rPr lang="en-US" sz="1200" dirty="0"/>
                        <a:t>Expansion of Definition of ‘Primarily Health Related’ Supplemental Benefits</a:t>
                      </a:r>
                    </a:p>
                  </a:txBody>
                  <a:tcPr anchor="ctr">
                    <a:lnB w="38100" cmpd="sng">
                      <a:noFill/>
                    </a:lnB>
                    <a:solidFill>
                      <a:schemeClr val="accent1"/>
                    </a:solidFill>
                  </a:tcPr>
                </a:tc>
                <a:tc>
                  <a:txBody>
                    <a:bodyPr/>
                    <a:lstStyle/>
                    <a:p>
                      <a:pPr algn="ctr"/>
                      <a:r>
                        <a:rPr lang="en-US" sz="1200" dirty="0"/>
                        <a:t>Special Supplemental Benefits for the Chronically Ill (SSBCI)</a:t>
                      </a:r>
                    </a:p>
                  </a:txBody>
                  <a:tcPr anchor="ctr">
                    <a:lnB w="38100" cmpd="sng">
                      <a:noFill/>
                    </a:lnB>
                    <a:solidFill>
                      <a:schemeClr val="accent1"/>
                    </a:solidFill>
                  </a:tcPr>
                </a:tc>
                <a:extLst>
                  <a:ext uri="{0D108BD9-81ED-4DB2-BD59-A6C34878D82A}">
                    <a16:rowId xmlns:a16="http://schemas.microsoft.com/office/drawing/2014/main" val="2556207716"/>
                  </a:ext>
                </a:extLst>
              </a:tr>
              <a:tr h="405096">
                <a:tc>
                  <a:txBody>
                    <a:bodyPr/>
                    <a:lstStyle/>
                    <a:p>
                      <a:r>
                        <a:rPr lang="en-US" sz="1100" b="1" dirty="0">
                          <a:solidFill>
                            <a:schemeClr val="accent1">
                              <a:lumMod val="75000"/>
                            </a:schemeClr>
                          </a:solidFill>
                        </a:rPr>
                        <a:t>Must be health related?</a:t>
                      </a:r>
                    </a:p>
                  </a:txBody>
                  <a:tcPr anchor="ctr">
                    <a:lnL w="12700" cmpd="sng">
                      <a:noFill/>
                    </a:lnL>
                    <a:lnR w="12700" cap="flat" cmpd="sng" algn="ctr">
                      <a:solidFill>
                        <a:schemeClr val="accent1"/>
                      </a:solidFill>
                      <a:prstDash val="lgDash"/>
                      <a:round/>
                      <a:headEnd type="none" w="med" len="med"/>
                      <a:tailEnd type="none" w="med" len="med"/>
                    </a:lnR>
                    <a:lnT w="38100" cmpd="sng">
                      <a:noFill/>
                    </a:lnT>
                    <a:lnB w="12700" cap="flat" cmpd="sng" algn="ctr">
                      <a:solidFill>
                        <a:schemeClr val="accent1"/>
                      </a:solidFill>
                      <a:prstDash val="lgDash"/>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100" dirty="0"/>
                        <a:t>Yes</a:t>
                      </a:r>
                    </a:p>
                  </a:txBody>
                  <a:tcPr anchor="ctr">
                    <a:lnL w="12700" cap="flat" cmpd="sng" algn="ctr">
                      <a:solidFill>
                        <a:schemeClr val="accent1"/>
                      </a:solidFill>
                      <a:prstDash val="lgDash"/>
                      <a:round/>
                      <a:headEnd type="none" w="med" len="med"/>
                      <a:tailEnd type="none" w="med" len="med"/>
                    </a:lnL>
                    <a:lnR w="12700" cap="flat" cmpd="sng" algn="ctr">
                      <a:solidFill>
                        <a:schemeClr val="accent1"/>
                      </a:solidFill>
                      <a:prstDash val="lgDash"/>
                      <a:round/>
                      <a:headEnd type="none" w="med" len="med"/>
                      <a:tailEnd type="none" w="med" len="med"/>
                    </a:lnR>
                    <a:lnT w="38100" cmpd="sng">
                      <a:noFill/>
                    </a:lnT>
                    <a:lnB w="12700" cap="flat" cmpd="sng" algn="ctr">
                      <a:solidFill>
                        <a:schemeClr val="accent1"/>
                      </a:solidFill>
                      <a:prstDash val="lgDash"/>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100" dirty="0"/>
                        <a:t>No</a:t>
                      </a:r>
                    </a:p>
                  </a:txBody>
                  <a:tcPr anchor="ctr">
                    <a:lnL w="12700" cap="flat" cmpd="sng" algn="ctr">
                      <a:solidFill>
                        <a:schemeClr val="accent1"/>
                      </a:solidFill>
                      <a:prstDash val="lgDash"/>
                      <a:round/>
                      <a:headEnd type="none" w="med" len="med"/>
                      <a:tailEnd type="none" w="med" len="med"/>
                    </a:lnL>
                    <a:lnR w="12700" cmpd="sng">
                      <a:noFill/>
                    </a:lnR>
                    <a:lnT w="38100" cmpd="sng">
                      <a:noFill/>
                    </a:lnT>
                    <a:lnB w="12700" cap="flat" cmpd="sng" algn="ctr">
                      <a:solidFill>
                        <a:schemeClr val="accent1"/>
                      </a:solidFill>
                      <a:prstDash val="lgDash"/>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8791533"/>
                  </a:ext>
                </a:extLst>
              </a:tr>
              <a:tr h="1922336">
                <a:tc>
                  <a:txBody>
                    <a:bodyPr/>
                    <a:lstStyle/>
                    <a:p>
                      <a:r>
                        <a:rPr lang="en-US" sz="1100" b="1" dirty="0">
                          <a:solidFill>
                            <a:schemeClr val="accent1">
                              <a:lumMod val="75000"/>
                            </a:schemeClr>
                          </a:solidFill>
                        </a:rPr>
                        <a:t>Examples of Benefits:</a:t>
                      </a:r>
                    </a:p>
                  </a:txBody>
                  <a:tcPr anchor="ctr">
                    <a:lnL w="12700" cmpd="sng">
                      <a:noFill/>
                    </a:lnL>
                    <a:lnR w="12700" cap="flat" cmpd="sng" algn="ctr">
                      <a:solidFill>
                        <a:schemeClr val="accent1"/>
                      </a:solidFill>
                      <a:prstDash val="lgDash"/>
                      <a:round/>
                      <a:headEnd type="none" w="med" len="med"/>
                      <a:tailEnd type="none" w="med" len="med"/>
                    </a:lnR>
                    <a:lnT w="12700" cap="flat" cmpd="sng" algn="ctr">
                      <a:solidFill>
                        <a:schemeClr val="accent1"/>
                      </a:solidFill>
                      <a:prstDash val="lgDash"/>
                      <a:round/>
                      <a:headEnd type="none" w="med" len="med"/>
                      <a:tailEnd type="none" w="med" len="med"/>
                    </a:lnT>
                    <a:lnB w="12700" cap="flat" cmpd="sng" algn="ctr">
                      <a:solidFill>
                        <a:schemeClr val="accent1"/>
                      </a:solidFill>
                      <a:prstDash val="lgDash"/>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50" dirty="0"/>
                        <a:t>• Adult Day Care Services </a:t>
                      </a:r>
                    </a:p>
                    <a:p>
                      <a:r>
                        <a:rPr lang="en-US" sz="1050" dirty="0"/>
                        <a:t>• Home-Based Palliative Care </a:t>
                      </a:r>
                    </a:p>
                    <a:p>
                      <a:r>
                        <a:rPr lang="en-US" sz="1050" dirty="0"/>
                        <a:t>• In-Home Support Services </a:t>
                      </a:r>
                    </a:p>
                    <a:p>
                      <a:r>
                        <a:rPr lang="en-US" sz="1050" dirty="0"/>
                        <a:t>• Support for Caregivers of Enrollees </a:t>
                      </a:r>
                    </a:p>
                    <a:p>
                      <a:r>
                        <a:rPr lang="en-US" sz="1050" dirty="0"/>
                        <a:t>• Medically-Non-Opioid Pain Management </a:t>
                      </a:r>
                    </a:p>
                    <a:p>
                      <a:r>
                        <a:rPr lang="en-US" sz="1050" dirty="0"/>
                        <a:t>• Stand-alone Memory Fitness Benefit </a:t>
                      </a:r>
                    </a:p>
                    <a:p>
                      <a:r>
                        <a:rPr lang="en-US" sz="1050" dirty="0"/>
                        <a:t>• “Home &amp; Bathroom Safety Devices &amp; Modifications” </a:t>
                      </a:r>
                    </a:p>
                    <a:p>
                      <a:r>
                        <a:rPr lang="en-US" sz="1050" dirty="0"/>
                        <a:t>• Transportation </a:t>
                      </a:r>
                    </a:p>
                    <a:p>
                      <a:r>
                        <a:rPr lang="en-US" sz="1050" dirty="0"/>
                        <a:t>• Over-the-Counter Benefits </a:t>
                      </a:r>
                    </a:p>
                  </a:txBody>
                  <a:tcPr anchor="ctr">
                    <a:lnL w="12700" cap="flat" cmpd="sng" algn="ctr">
                      <a:solidFill>
                        <a:schemeClr val="accent1"/>
                      </a:solidFill>
                      <a:prstDash val="lgDash"/>
                      <a:round/>
                      <a:headEnd type="none" w="med" len="med"/>
                      <a:tailEnd type="none" w="med" len="med"/>
                    </a:lnL>
                    <a:lnR w="12700" cap="flat" cmpd="sng" algn="ctr">
                      <a:solidFill>
                        <a:schemeClr val="accent1"/>
                      </a:solidFill>
                      <a:prstDash val="lgDash"/>
                      <a:round/>
                      <a:headEnd type="none" w="med" len="med"/>
                      <a:tailEnd type="none" w="med" len="med"/>
                    </a:lnR>
                    <a:lnT w="12700" cap="flat" cmpd="sng" algn="ctr">
                      <a:solidFill>
                        <a:schemeClr val="accent1"/>
                      </a:solidFill>
                      <a:prstDash val="lgDash"/>
                      <a:round/>
                      <a:headEnd type="none" w="med" len="med"/>
                      <a:tailEnd type="none" w="med" len="med"/>
                    </a:lnT>
                    <a:lnB w="12700" cap="flat" cmpd="sng" algn="ctr">
                      <a:solidFill>
                        <a:schemeClr val="accent1"/>
                      </a:solidFill>
                      <a:prstDash val="lgDash"/>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50" dirty="0"/>
                        <a:t>• Meals </a:t>
                      </a:r>
                    </a:p>
                    <a:p>
                      <a:r>
                        <a:rPr lang="en-US" sz="1050" dirty="0"/>
                        <a:t>• Food and Produce</a:t>
                      </a:r>
                    </a:p>
                    <a:p>
                      <a:r>
                        <a:rPr lang="en-US" sz="1050" dirty="0"/>
                        <a:t>• Transportation for Nonmedical Needs</a:t>
                      </a:r>
                    </a:p>
                    <a:p>
                      <a:r>
                        <a:rPr lang="en-US" sz="1050" dirty="0"/>
                        <a:t>• Pest Control</a:t>
                      </a:r>
                    </a:p>
                    <a:p>
                      <a:r>
                        <a:rPr lang="en-US" sz="1050" dirty="0"/>
                        <a:t>• Indoor Air Quality Equipment and Services</a:t>
                      </a:r>
                    </a:p>
                    <a:p>
                      <a:r>
                        <a:rPr lang="en-US" sz="1050" dirty="0"/>
                        <a:t>• Social Needs Benefits</a:t>
                      </a:r>
                    </a:p>
                    <a:p>
                      <a:r>
                        <a:rPr lang="en-US" sz="1050" dirty="0"/>
                        <a:t>• Complementary Therapies</a:t>
                      </a:r>
                    </a:p>
                    <a:p>
                      <a:r>
                        <a:rPr lang="en-US" sz="1050" dirty="0"/>
                        <a:t>• Services Supporting Self-Direction </a:t>
                      </a:r>
                    </a:p>
                    <a:p>
                      <a:r>
                        <a:rPr lang="en-US" sz="1050" dirty="0"/>
                        <a:t>• Structural Home Modifications</a:t>
                      </a:r>
                    </a:p>
                    <a:p>
                      <a:r>
                        <a:rPr lang="en-US" sz="1050" dirty="0"/>
                        <a:t>• General Supports for Living</a:t>
                      </a:r>
                    </a:p>
                  </a:txBody>
                  <a:tcPr anchor="ctr">
                    <a:lnL w="12700" cap="flat" cmpd="sng" algn="ctr">
                      <a:solidFill>
                        <a:schemeClr val="accent1"/>
                      </a:solidFill>
                      <a:prstDash val="lgDash"/>
                      <a:round/>
                      <a:headEnd type="none" w="med" len="med"/>
                      <a:tailEnd type="none" w="med" len="med"/>
                    </a:lnL>
                    <a:lnR w="12700" cmpd="sng">
                      <a:noFill/>
                    </a:lnR>
                    <a:lnT w="12700" cap="flat" cmpd="sng" algn="ctr">
                      <a:solidFill>
                        <a:schemeClr val="accent1"/>
                      </a:solidFill>
                      <a:prstDash val="lgDash"/>
                      <a:round/>
                      <a:headEnd type="none" w="med" len="med"/>
                      <a:tailEnd type="none" w="med" len="med"/>
                    </a:lnT>
                    <a:lnB w="12700" cap="flat" cmpd="sng" algn="ctr">
                      <a:solidFill>
                        <a:schemeClr val="accent1"/>
                      </a:solidFill>
                      <a:prstDash val="lgDash"/>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756821728"/>
                  </a:ext>
                </a:extLst>
              </a:tr>
              <a:tr h="822960">
                <a:tc>
                  <a:txBody>
                    <a:bodyPr/>
                    <a:lstStyle/>
                    <a:p>
                      <a:r>
                        <a:rPr lang="en-US" sz="1100" b="1" dirty="0">
                          <a:solidFill>
                            <a:schemeClr val="accent1">
                              <a:lumMod val="75000"/>
                            </a:schemeClr>
                          </a:solidFill>
                        </a:rPr>
                        <a:t>How many Medicare Advantage plans are offering these benefits in Calendar Year 2020?</a:t>
                      </a:r>
                    </a:p>
                    <a:p>
                      <a:r>
                        <a:rPr lang="en-US" sz="900" b="1" dirty="0">
                          <a:solidFill>
                            <a:schemeClr val="accent1">
                              <a:lumMod val="75000"/>
                            </a:schemeClr>
                          </a:solidFill>
                        </a:rPr>
                        <a:t>(According to CMS </a:t>
                      </a:r>
                      <a:r>
                        <a:rPr lang="en-US" sz="900" b="1" dirty="0">
                          <a:solidFill>
                            <a:schemeClr val="accent1">
                              <a:lumMod val="75000"/>
                            </a:schemeClr>
                          </a:solidFill>
                          <a:hlinkClick r:id="rId2">
                            <a:extLst>
                              <a:ext uri="{A12FA001-AC4F-418D-AE19-62706E023703}">
                                <ahyp:hlinkClr xmlns:ahyp="http://schemas.microsoft.com/office/drawing/2018/hyperlinkcolor" val="tx"/>
                              </a:ext>
                            </a:extLst>
                          </a:hlinkClick>
                        </a:rPr>
                        <a:t>press release</a:t>
                      </a:r>
                      <a:r>
                        <a:rPr lang="en-US" sz="900" b="1" dirty="0">
                          <a:solidFill>
                            <a:schemeClr val="accent1">
                              <a:lumMod val="75000"/>
                            </a:schemeClr>
                          </a:solidFill>
                        </a:rPr>
                        <a:t>)</a:t>
                      </a:r>
                    </a:p>
                  </a:txBody>
                  <a:tcPr anchor="ctr">
                    <a:lnL w="12700" cmpd="sng">
                      <a:noFill/>
                    </a:lnL>
                    <a:lnR w="12700" cap="flat" cmpd="sng" algn="ctr">
                      <a:solidFill>
                        <a:schemeClr val="accent1"/>
                      </a:solidFill>
                      <a:prstDash val="lgDash"/>
                      <a:round/>
                      <a:headEnd type="none" w="med" len="med"/>
                      <a:tailEnd type="none" w="med" len="med"/>
                    </a:lnR>
                    <a:lnT w="12700" cap="flat" cmpd="sng" algn="ctr">
                      <a:solidFill>
                        <a:schemeClr val="accent1"/>
                      </a:solidFill>
                      <a:prstDash val="lgDash"/>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100" dirty="0"/>
                        <a:t>Approximately 500</a:t>
                      </a:r>
                    </a:p>
                  </a:txBody>
                  <a:tcPr anchor="ctr">
                    <a:lnL w="12700" cap="flat" cmpd="sng" algn="ctr">
                      <a:solidFill>
                        <a:schemeClr val="accent1"/>
                      </a:solidFill>
                      <a:prstDash val="lgDash"/>
                      <a:round/>
                      <a:headEnd type="none" w="med" len="med"/>
                      <a:tailEnd type="none" w="med" len="med"/>
                    </a:lnL>
                    <a:lnR w="12700" cap="flat" cmpd="sng" algn="ctr">
                      <a:solidFill>
                        <a:schemeClr val="accent1"/>
                      </a:solidFill>
                      <a:prstDash val="lgDash"/>
                      <a:round/>
                      <a:headEnd type="none" w="med" len="med"/>
                      <a:tailEnd type="none" w="med" len="med"/>
                    </a:lnR>
                    <a:lnT w="12700" cap="flat" cmpd="sng" algn="ctr">
                      <a:solidFill>
                        <a:schemeClr val="accent1"/>
                      </a:solidFill>
                      <a:prstDash val="lgDash"/>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100" dirty="0"/>
                        <a:t>Approximately 250</a:t>
                      </a:r>
                    </a:p>
                  </a:txBody>
                  <a:tcPr anchor="ctr">
                    <a:lnL w="12700" cap="flat" cmpd="sng" algn="ctr">
                      <a:solidFill>
                        <a:schemeClr val="accent1"/>
                      </a:solidFill>
                      <a:prstDash val="lgDash"/>
                      <a:round/>
                      <a:headEnd type="none" w="med" len="med"/>
                      <a:tailEnd type="none" w="med" len="med"/>
                    </a:lnL>
                    <a:lnR w="12700" cmpd="sng">
                      <a:noFill/>
                    </a:lnR>
                    <a:lnT w="12700" cap="flat" cmpd="sng" algn="ctr">
                      <a:solidFill>
                        <a:schemeClr val="accent1"/>
                      </a:solidFill>
                      <a:prstDash val="lgDash"/>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064221504"/>
                  </a:ext>
                </a:extLst>
              </a:tr>
            </a:tbl>
          </a:graphicData>
        </a:graphic>
      </p:graphicFrame>
      <p:sp>
        <p:nvSpPr>
          <p:cNvPr id="7" name="Rectangle 6">
            <a:extLst>
              <a:ext uri="{FF2B5EF4-FFF2-40B4-BE49-F238E27FC236}">
                <a16:creationId xmlns:a16="http://schemas.microsoft.com/office/drawing/2014/main" id="{D9BCABCD-90D6-44CB-AFE2-616CC4B18433}"/>
              </a:ext>
            </a:extLst>
          </p:cNvPr>
          <p:cNvSpPr/>
          <p:nvPr/>
        </p:nvSpPr>
        <p:spPr>
          <a:xfrm>
            <a:off x="362309" y="5717844"/>
            <a:ext cx="7486650" cy="430887"/>
          </a:xfrm>
          <a:prstGeom prst="rect">
            <a:avLst/>
          </a:prstGeom>
        </p:spPr>
        <p:txBody>
          <a:bodyPr wrap="square">
            <a:spAutoFit/>
          </a:bodyPr>
          <a:lstStyle/>
          <a:p>
            <a:r>
              <a:rPr lang="en-US" sz="1050" dirty="0"/>
              <a:t>Sources: CMS’ </a:t>
            </a:r>
            <a:r>
              <a:rPr lang="en-US" sz="1050" dirty="0">
                <a:hlinkClick r:id="rId3"/>
              </a:rPr>
              <a:t>Memo</a:t>
            </a:r>
            <a:r>
              <a:rPr lang="en-US" sz="1050" dirty="0"/>
              <a:t> ‘Reinterpretation of “Primarily Health Related” for Supplemental Benefits’ (April 2018) and CMS’ </a:t>
            </a:r>
            <a:r>
              <a:rPr lang="en-US" sz="1050" dirty="0">
                <a:hlinkClick r:id="rId4"/>
              </a:rPr>
              <a:t>Memo</a:t>
            </a:r>
            <a:r>
              <a:rPr lang="en-US" sz="1050" dirty="0"/>
              <a:t> ‘Implementing Supplemental Benefits for Chronically Ill Enrollees’ (April 2019)</a:t>
            </a:r>
          </a:p>
        </p:txBody>
      </p:sp>
    </p:spTree>
    <p:extLst>
      <p:ext uri="{BB962C8B-B14F-4D97-AF65-F5344CB8AC3E}">
        <p14:creationId xmlns:p14="http://schemas.microsoft.com/office/powerpoint/2010/main" val="3782339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371600"/>
            <a:ext cx="8382000" cy="4876800"/>
          </a:xfrm>
        </p:spPr>
        <p:txBody>
          <a:bodyPr>
            <a:normAutofit/>
          </a:bodyPr>
          <a:lstStyle/>
          <a:p>
            <a:pPr marL="0" indent="0">
              <a:buNone/>
            </a:pPr>
            <a:endParaRPr lang="en-US" sz="2200" dirty="0"/>
          </a:p>
          <a:p>
            <a:r>
              <a:rPr lang="en-US" sz="2200" dirty="0"/>
              <a:t>Limited amount of money:</a:t>
            </a:r>
          </a:p>
          <a:p>
            <a:pPr lvl="1"/>
            <a:r>
              <a:rPr lang="en-US" sz="2000" dirty="0"/>
              <a:t>Rebate dollars (amount by which the plan bid is less than the CMS benchmark)</a:t>
            </a:r>
          </a:p>
          <a:p>
            <a:pPr lvl="1"/>
            <a:r>
              <a:rPr lang="en-US" sz="2000" dirty="0"/>
              <a:t>A function of the plan’s quality “star rating” (which adjusts the rebate amount)</a:t>
            </a:r>
          </a:p>
          <a:p>
            <a:pPr lvl="1"/>
            <a:r>
              <a:rPr lang="en-US" sz="2000" dirty="0"/>
              <a:t>The need to offer universal supplemental benefits (e.g., vision, dental) that have a broad appeal for marketing</a:t>
            </a:r>
          </a:p>
          <a:p>
            <a:pPr lvl="1"/>
            <a:endParaRPr lang="en-US" sz="2000" dirty="0"/>
          </a:p>
          <a:p>
            <a:r>
              <a:rPr lang="en-US" sz="2200" dirty="0"/>
              <a:t>Lack of continuity -- supplemental benefits can vary from year-to-year</a:t>
            </a:r>
          </a:p>
          <a:p>
            <a:endParaRPr lang="en-US" sz="2200" dirty="0"/>
          </a:p>
          <a:p>
            <a:endParaRPr lang="en-US" sz="2200" dirty="0"/>
          </a:p>
        </p:txBody>
      </p:sp>
      <p:sp>
        <p:nvSpPr>
          <p:cNvPr id="3" name="Title 2"/>
          <p:cNvSpPr>
            <a:spLocks noGrp="1"/>
          </p:cNvSpPr>
          <p:nvPr>
            <p:ph type="title"/>
          </p:nvPr>
        </p:nvSpPr>
        <p:spPr>
          <a:xfrm>
            <a:off x="457200" y="838200"/>
            <a:ext cx="8229600" cy="533400"/>
          </a:xfrm>
        </p:spPr>
        <p:txBody>
          <a:bodyPr>
            <a:normAutofit/>
          </a:bodyPr>
          <a:lstStyle/>
          <a:p>
            <a:r>
              <a:rPr lang="en-US" sz="2400" dirty="0"/>
              <a:t>Limitations of Using Supplemental Benefits </a:t>
            </a:r>
          </a:p>
        </p:txBody>
      </p:sp>
    </p:spTree>
    <p:extLst>
      <p:ext uri="{BB962C8B-B14F-4D97-AF65-F5344CB8AC3E}">
        <p14:creationId xmlns:p14="http://schemas.microsoft.com/office/powerpoint/2010/main" val="1738676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74157"/>
            <a:ext cx="8458200" cy="4902843"/>
          </a:xfrm>
        </p:spPr>
        <p:txBody>
          <a:bodyPr>
            <a:normAutofit fontScale="92500" lnSpcReduction="20000"/>
          </a:bodyPr>
          <a:lstStyle/>
          <a:p>
            <a:r>
              <a:rPr lang="en-US" sz="2200" dirty="0"/>
              <a:t>Limited flexibility to build into a care plan</a:t>
            </a:r>
          </a:p>
          <a:p>
            <a:pPr marL="0" indent="0">
              <a:buNone/>
            </a:pPr>
            <a:r>
              <a:rPr lang="en-US" sz="2200" dirty="0"/>
              <a:t> </a:t>
            </a:r>
          </a:p>
          <a:p>
            <a:r>
              <a:rPr lang="en-US" sz="2200" dirty="0"/>
              <a:t> A “benefit” is less flexible than a “clinical program” </a:t>
            </a:r>
            <a:r>
              <a:rPr lang="mr-IN" sz="2200" dirty="0"/>
              <a:t>–</a:t>
            </a:r>
            <a:r>
              <a:rPr lang="en-US" sz="2200" dirty="0"/>
              <a:t> has to be universally available to target population</a:t>
            </a:r>
          </a:p>
          <a:p>
            <a:pPr marL="0" indent="0">
              <a:buNone/>
            </a:pPr>
            <a:endParaRPr lang="en-US" sz="2200" dirty="0"/>
          </a:p>
          <a:p>
            <a:r>
              <a:rPr lang="en-US" sz="2200" dirty="0"/>
              <a:t>Need to define eligibility and establish a way to determine eligibility</a:t>
            </a:r>
          </a:p>
          <a:p>
            <a:pPr marL="0" indent="0">
              <a:buNone/>
            </a:pPr>
            <a:endParaRPr lang="en-US" sz="2200" dirty="0"/>
          </a:p>
          <a:p>
            <a:r>
              <a:rPr lang="en-US" sz="2200" dirty="0"/>
              <a:t>Need to contract for with provider organizations with capacity to serve the service area (lack of prior experience in MA plans)</a:t>
            </a:r>
          </a:p>
          <a:p>
            <a:endParaRPr lang="en-US" sz="2200" dirty="0"/>
          </a:p>
          <a:p>
            <a:r>
              <a:rPr lang="en-US" sz="2200" dirty="0"/>
              <a:t>Challenges in marketing/communicating a targeted benefit.</a:t>
            </a:r>
          </a:p>
          <a:p>
            <a:pPr lvl="1"/>
            <a:r>
              <a:rPr lang="en-US" sz="2000" dirty="0"/>
              <a:t>Difficult to communicate the eligibility or benefit limits in </a:t>
            </a:r>
            <a:r>
              <a:rPr lang="en-US" sz="2000" dirty="0" err="1"/>
              <a:t>PlanFinder</a:t>
            </a:r>
            <a:r>
              <a:rPr lang="en-US" sz="2000" dirty="0"/>
              <a:t> or plan materials</a:t>
            </a:r>
          </a:p>
          <a:p>
            <a:pPr lvl="1"/>
            <a:r>
              <a:rPr lang="en-US" sz="2000" dirty="0"/>
              <a:t>Risk of misleading and attracting people to the plan who would not qualify for the benefit</a:t>
            </a:r>
          </a:p>
          <a:p>
            <a:pPr marL="301943" lvl="1" indent="0">
              <a:buNone/>
            </a:pPr>
            <a:r>
              <a:rPr lang="en-US" sz="2000" dirty="0"/>
              <a:t> </a:t>
            </a:r>
          </a:p>
        </p:txBody>
      </p:sp>
      <p:sp>
        <p:nvSpPr>
          <p:cNvPr id="3" name="Title 2"/>
          <p:cNvSpPr>
            <a:spLocks noGrp="1"/>
          </p:cNvSpPr>
          <p:nvPr>
            <p:ph type="title"/>
          </p:nvPr>
        </p:nvSpPr>
        <p:spPr>
          <a:xfrm>
            <a:off x="457200" y="838200"/>
            <a:ext cx="8229600" cy="381000"/>
          </a:xfrm>
        </p:spPr>
        <p:txBody>
          <a:bodyPr>
            <a:noAutofit/>
          </a:bodyPr>
          <a:lstStyle/>
          <a:p>
            <a:r>
              <a:rPr lang="en-US" sz="2400" dirty="0"/>
              <a:t>Challenges of Using Supplemental Benefits</a:t>
            </a:r>
          </a:p>
        </p:txBody>
      </p:sp>
    </p:spTree>
    <p:extLst>
      <p:ext uri="{BB962C8B-B14F-4D97-AF65-F5344CB8AC3E}">
        <p14:creationId xmlns:p14="http://schemas.microsoft.com/office/powerpoint/2010/main" val="2754989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5452" y="2584481"/>
            <a:ext cx="7272799" cy="698739"/>
          </a:xfrm>
        </p:spPr>
        <p:txBody>
          <a:bodyPr/>
          <a:lstStyle/>
          <a:p>
            <a:r>
              <a:rPr lang="en-US" sz="3600" dirty="0">
                <a:solidFill>
                  <a:schemeClr val="accent3"/>
                </a:solidFill>
              </a:rPr>
              <a:t>Guiding Principles for New Flexibility Under SSBCI</a:t>
            </a:r>
          </a:p>
        </p:txBody>
      </p:sp>
      <p:sp>
        <p:nvSpPr>
          <p:cNvPr id="31" name="Rectangle 30"/>
          <p:cNvSpPr/>
          <p:nvPr/>
        </p:nvSpPr>
        <p:spPr>
          <a:xfrm>
            <a:off x="0" y="6717671"/>
            <a:ext cx="9144000" cy="14033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2D510875-CAD3-4FC6-836E-ADE055A6B69A" descr="7FF5F453-E3B3-4741-B4AC-A9D555F2C39A@socal">
            <a:extLst>
              <a:ext uri="{FF2B5EF4-FFF2-40B4-BE49-F238E27FC236}">
                <a16:creationId xmlns:a16="http://schemas.microsoft.com/office/drawing/2014/main" id="{CB01F952-D4F4-4B99-8294-21FD966D72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42642" y="6126485"/>
            <a:ext cx="1457230" cy="571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descr="A close up of a sign&#10;&#10;Description automatically generated">
            <a:extLst>
              <a:ext uri="{FF2B5EF4-FFF2-40B4-BE49-F238E27FC236}">
                <a16:creationId xmlns:a16="http://schemas.microsoft.com/office/drawing/2014/main" id="{A2E010A6-43DE-471B-A95D-2DE571C3A0AF}"/>
              </a:ext>
            </a:extLst>
          </p:cNvPr>
          <p:cNvPicPr>
            <a:picLocks noChangeAspect="1"/>
          </p:cNvPicPr>
          <p:nvPr/>
        </p:nvPicPr>
        <p:blipFill>
          <a:blip r:embed="rId4"/>
          <a:stretch>
            <a:fillRect/>
          </a:stretch>
        </p:blipFill>
        <p:spPr>
          <a:xfrm>
            <a:off x="4062439" y="6190669"/>
            <a:ext cx="901447" cy="488373"/>
          </a:xfrm>
          <a:prstGeom prst="rect">
            <a:avLst/>
          </a:prstGeom>
        </p:spPr>
      </p:pic>
      <p:grpSp>
        <p:nvGrpSpPr>
          <p:cNvPr id="12" name="Group 11">
            <a:extLst>
              <a:ext uri="{FF2B5EF4-FFF2-40B4-BE49-F238E27FC236}">
                <a16:creationId xmlns:a16="http://schemas.microsoft.com/office/drawing/2014/main" id="{6C5A45F8-9619-4A9F-9EB7-E278B44F51D3}"/>
              </a:ext>
            </a:extLst>
          </p:cNvPr>
          <p:cNvGrpSpPr/>
          <p:nvPr/>
        </p:nvGrpSpPr>
        <p:grpSpPr>
          <a:xfrm>
            <a:off x="141889" y="6242357"/>
            <a:ext cx="1587127" cy="384997"/>
            <a:chOff x="457200" y="6351958"/>
            <a:chExt cx="1587127" cy="384997"/>
          </a:xfrm>
        </p:grpSpPr>
        <p:pic>
          <p:nvPicPr>
            <p:cNvPr id="13" name="Picture 12">
              <a:extLst>
                <a:ext uri="{FF2B5EF4-FFF2-40B4-BE49-F238E27FC236}">
                  <a16:creationId xmlns:a16="http://schemas.microsoft.com/office/drawing/2014/main" id="{9B075C81-F2AF-41D1-BBCE-C19F7BDB83BF}"/>
                </a:ext>
              </a:extLst>
            </p:cNvPr>
            <p:cNvPicPr>
              <a:picLocks noChangeAspect="1"/>
            </p:cNvPicPr>
            <p:nvPr userDrawn="1"/>
          </p:nvPicPr>
          <p:blipFill rotWithShape="1">
            <a:blip r:embed="rId5" cstate="print">
              <a:extLst>
                <a:ext uri="{28A0092B-C50C-407E-A947-70E740481C1C}">
                  <a14:useLocalDpi xmlns:a14="http://schemas.microsoft.com/office/drawing/2010/main"/>
                </a:ext>
              </a:extLst>
            </a:blip>
            <a:srcRect/>
            <a:stretch/>
          </p:blipFill>
          <p:spPr>
            <a:xfrm>
              <a:off x="457200" y="6512942"/>
              <a:ext cx="1587127" cy="224013"/>
            </a:xfrm>
            <a:prstGeom prst="rect">
              <a:avLst/>
            </a:prstGeom>
          </p:spPr>
        </p:pic>
        <p:pic>
          <p:nvPicPr>
            <p:cNvPr id="14" name="Picture 13">
              <a:extLst>
                <a:ext uri="{FF2B5EF4-FFF2-40B4-BE49-F238E27FC236}">
                  <a16:creationId xmlns:a16="http://schemas.microsoft.com/office/drawing/2014/main" id="{A58B0CC9-73BD-47F6-8A6F-25F65C4F5F35}"/>
                </a:ext>
              </a:extLst>
            </p:cNvPr>
            <p:cNvPicPr>
              <a:picLocks noChangeAspect="1"/>
            </p:cNvPicPr>
            <p:nvPr userDrawn="1"/>
          </p:nvPicPr>
          <p:blipFill rotWithShape="1">
            <a:blip r:embed="rId6" cstate="print">
              <a:extLst>
                <a:ext uri="{BEBA8EAE-BF5A-486C-A8C5-ECC9F3942E4B}">
                  <a14:imgProps xmlns:a14="http://schemas.microsoft.com/office/drawing/2010/main">
                    <a14:imgLayer r:embed="rId7">
                      <a14:imgEffect>
                        <a14:sharpenSoften amount="25000"/>
                      </a14:imgEffect>
                      <a14:imgEffect>
                        <a14:brightnessContrast bright="-20000"/>
                      </a14:imgEffect>
                    </a14:imgLayer>
                  </a14:imgProps>
                </a:ext>
                <a:ext uri="{28A0092B-C50C-407E-A947-70E740481C1C}">
                  <a14:useLocalDpi xmlns:a14="http://schemas.microsoft.com/office/drawing/2010/main"/>
                </a:ext>
              </a:extLst>
            </a:blip>
            <a:srcRect/>
            <a:stretch/>
          </p:blipFill>
          <p:spPr>
            <a:xfrm>
              <a:off x="457200" y="6351958"/>
              <a:ext cx="1587127" cy="169610"/>
            </a:xfrm>
            <a:prstGeom prst="rect">
              <a:avLst/>
            </a:prstGeom>
          </p:spPr>
        </p:pic>
      </p:grpSp>
    </p:spTree>
    <p:extLst>
      <p:ext uri="{BB962C8B-B14F-4D97-AF65-F5344CB8AC3E}">
        <p14:creationId xmlns:p14="http://schemas.microsoft.com/office/powerpoint/2010/main" val="1746136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Was Involved in Designing These Principles?</a:t>
            </a:r>
          </a:p>
        </p:txBody>
      </p:sp>
      <p:sp>
        <p:nvSpPr>
          <p:cNvPr id="3" name="Content Placeholder 2"/>
          <p:cNvSpPr>
            <a:spLocks noGrp="1"/>
          </p:cNvSpPr>
          <p:nvPr>
            <p:ph idx="1"/>
          </p:nvPr>
        </p:nvSpPr>
        <p:spPr>
          <a:xfrm>
            <a:off x="362313" y="978796"/>
            <a:ext cx="8419377" cy="1236504"/>
          </a:xfrm>
        </p:spPr>
        <p:txBody>
          <a:bodyPr/>
          <a:lstStyle/>
          <a:p>
            <a:pPr marL="0" indent="0">
              <a:buNone/>
            </a:pPr>
            <a:r>
              <a:rPr lang="en-US" sz="1600" dirty="0"/>
              <a:t>In response to the introduction of these benefits, Anne Tumlinson Innovations (ATI) and the Long-Term Quality Alliance (LTQA), supported by a grant from The SCAN Foundation, convened a working group comprised of a diverse array of national experts on Medicare Advantage and long-term services and supports. The working group consisted of:</a:t>
            </a:r>
          </a:p>
          <a:p>
            <a:endParaRPr lang="en-US" dirty="0"/>
          </a:p>
          <a:p>
            <a:pPr marL="284163" lvl="1" indent="0">
              <a:buNone/>
            </a:pPr>
            <a:endParaRPr lang="en-US" dirty="0"/>
          </a:p>
          <a:p>
            <a:pPr lvl="1"/>
            <a:endParaRPr lang="en-US" dirty="0"/>
          </a:p>
          <a:p>
            <a:endParaRPr lang="en-US" dirty="0"/>
          </a:p>
          <a:p>
            <a:endParaRPr lang="en-US" dirty="0"/>
          </a:p>
        </p:txBody>
      </p:sp>
      <p:sp>
        <p:nvSpPr>
          <p:cNvPr id="4" name="Content Placeholder 2">
            <a:extLst>
              <a:ext uri="{FF2B5EF4-FFF2-40B4-BE49-F238E27FC236}">
                <a16:creationId xmlns:a16="http://schemas.microsoft.com/office/drawing/2014/main" id="{6C5EFBE0-1B3C-4389-8201-83BF6A1FDB42}"/>
              </a:ext>
            </a:extLst>
          </p:cNvPr>
          <p:cNvSpPr txBox="1">
            <a:spLocks/>
          </p:cNvSpPr>
          <p:nvPr/>
        </p:nvSpPr>
        <p:spPr>
          <a:xfrm>
            <a:off x="362313" y="2219969"/>
            <a:ext cx="8419377" cy="3591655"/>
          </a:xfrm>
          <a:prstGeom prst="rect">
            <a:avLst/>
          </a:prstGeom>
        </p:spPr>
        <p:txBody>
          <a:bodyPr vert="horz" lIns="91430" tIns="45715" rIns="91430" bIns="45715" numCol="4" rtlCol="0">
            <a:noAutofit/>
          </a:bodyPr>
          <a:lstStyle>
            <a:lvl1pPr marL="233363" indent="-233363" algn="l" defTabSz="457149" rtl="0" eaLnBrk="1" latinLnBrk="0" hangingPunct="1">
              <a:spcBef>
                <a:spcPts val="0"/>
              </a:spcBef>
              <a:spcAft>
                <a:spcPts val="600"/>
              </a:spcAft>
              <a:buClr>
                <a:schemeClr val="accent1"/>
              </a:buClr>
              <a:buFont typeface="Arial"/>
              <a:buChar char="•"/>
              <a:defRPr lang="en-US" sz="1800" kern="1200">
                <a:solidFill>
                  <a:schemeClr val="tx1"/>
                </a:solidFill>
                <a:latin typeface="+mn-lt"/>
                <a:ea typeface="+mn-ea"/>
                <a:cs typeface="Arial"/>
              </a:defRPr>
            </a:lvl1pPr>
            <a:lvl2pPr marL="569913" indent="-285750" algn="l" defTabSz="457149" rtl="0" eaLnBrk="1" latinLnBrk="0" hangingPunct="1">
              <a:spcBef>
                <a:spcPts val="0"/>
              </a:spcBef>
              <a:spcAft>
                <a:spcPts val="600"/>
              </a:spcAft>
              <a:buFont typeface="Arial"/>
              <a:buChar char="–"/>
              <a:defRPr lang="en-US" sz="1800" kern="1200">
                <a:solidFill>
                  <a:schemeClr val="tx1"/>
                </a:solidFill>
                <a:latin typeface="+mn-lt"/>
                <a:ea typeface="+mn-ea"/>
                <a:cs typeface="Arial"/>
              </a:defRPr>
            </a:lvl2pPr>
            <a:lvl3pPr marL="854075" indent="-223838" algn="l" defTabSz="457149" rtl="0" eaLnBrk="1" latinLnBrk="0" hangingPunct="1">
              <a:spcBef>
                <a:spcPts val="0"/>
              </a:spcBef>
              <a:spcAft>
                <a:spcPts val="600"/>
              </a:spcAft>
              <a:buClr>
                <a:schemeClr val="accent3"/>
              </a:buClr>
              <a:buFont typeface="Arial"/>
              <a:buChar char="•"/>
              <a:defRPr lang="en-US" sz="1800" kern="1200">
                <a:solidFill>
                  <a:schemeClr val="tx1"/>
                </a:solidFill>
                <a:latin typeface="+mn-lt"/>
                <a:ea typeface="+mn-ea"/>
                <a:cs typeface="Arial"/>
              </a:defRPr>
            </a:lvl3pPr>
            <a:lvl4pPr marL="1147763" indent="-233363" algn="l" defTabSz="457149" rtl="0" eaLnBrk="1" latinLnBrk="0" hangingPunct="1">
              <a:spcBef>
                <a:spcPts val="0"/>
              </a:spcBef>
              <a:spcAft>
                <a:spcPts val="600"/>
              </a:spcAft>
              <a:buClr>
                <a:schemeClr val="tx1"/>
              </a:buClr>
              <a:buFont typeface="Arial" panose="020B0604020202020204" pitchFamily="34" charset="0"/>
              <a:buChar char="▫"/>
              <a:defRPr lang="en-US" sz="1800" kern="1200">
                <a:solidFill>
                  <a:schemeClr val="tx1"/>
                </a:solidFill>
                <a:latin typeface="+mn-lt"/>
                <a:ea typeface="+mn-ea"/>
                <a:cs typeface="Arial"/>
              </a:defRPr>
            </a:lvl4pPr>
            <a:lvl5pPr marL="2057174" indent="-228575" algn="l" defTabSz="457149" rtl="0" eaLnBrk="1" latinLnBrk="0" hangingPunct="1">
              <a:spcBef>
                <a:spcPct val="20000"/>
              </a:spcBef>
              <a:buFont typeface="Arial"/>
              <a:buChar char="»"/>
              <a:defRPr lang="en-US" sz="2000" kern="1200" dirty="0">
                <a:solidFill>
                  <a:schemeClr val="tx1"/>
                </a:solidFill>
                <a:latin typeface="+mn-lt"/>
                <a:ea typeface="+mn-ea"/>
                <a:cs typeface="Arial"/>
              </a:defRPr>
            </a:lvl5pPr>
            <a:lvl6pPr marL="2514323" indent="-228575" algn="l" defTabSz="457149" rtl="0" eaLnBrk="1" latinLnBrk="0" hangingPunct="1">
              <a:spcBef>
                <a:spcPct val="20000"/>
              </a:spcBef>
              <a:buFont typeface="Arial"/>
              <a:buChar char="•"/>
              <a:defRPr sz="2000" kern="1200">
                <a:solidFill>
                  <a:schemeClr val="tx1"/>
                </a:solidFill>
                <a:latin typeface="+mn-lt"/>
                <a:ea typeface="+mn-ea"/>
                <a:cs typeface="+mn-cs"/>
              </a:defRPr>
            </a:lvl6pPr>
            <a:lvl7pPr marL="2971474" indent="-228575" algn="l" defTabSz="457149" rtl="0" eaLnBrk="1" latinLnBrk="0" hangingPunct="1">
              <a:spcBef>
                <a:spcPct val="20000"/>
              </a:spcBef>
              <a:buFont typeface="Arial"/>
              <a:buChar char="•"/>
              <a:defRPr sz="2000" kern="1200">
                <a:solidFill>
                  <a:schemeClr val="tx1"/>
                </a:solidFill>
                <a:latin typeface="+mn-lt"/>
                <a:ea typeface="+mn-ea"/>
                <a:cs typeface="+mn-cs"/>
              </a:defRPr>
            </a:lvl7pPr>
            <a:lvl8pPr marL="3428623" indent="-228575" algn="l" defTabSz="457149" rtl="0" eaLnBrk="1" latinLnBrk="0" hangingPunct="1">
              <a:spcBef>
                <a:spcPct val="20000"/>
              </a:spcBef>
              <a:buFont typeface="Arial"/>
              <a:buChar char="•"/>
              <a:defRPr sz="2000" kern="1200">
                <a:solidFill>
                  <a:schemeClr val="tx1"/>
                </a:solidFill>
                <a:latin typeface="+mn-lt"/>
                <a:ea typeface="+mn-ea"/>
                <a:cs typeface="+mn-cs"/>
              </a:defRPr>
            </a:lvl8pPr>
            <a:lvl9pPr marL="3885773" indent="-228575" algn="l" defTabSz="457149"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Aft>
                <a:spcPts val="0"/>
              </a:spcAft>
              <a:buNone/>
            </a:pPr>
            <a:r>
              <a:rPr lang="en-US" sz="800" b="1" dirty="0">
                <a:solidFill>
                  <a:srgbClr val="2F6485"/>
                </a:solidFill>
              </a:rPr>
              <a:t>Melinda Abrams</a:t>
            </a:r>
          </a:p>
          <a:p>
            <a:pPr marL="0" indent="0">
              <a:spcAft>
                <a:spcPts val="0"/>
              </a:spcAft>
              <a:buNone/>
            </a:pPr>
            <a:r>
              <a:rPr lang="en-US" sz="800" dirty="0"/>
              <a:t>Senior Vice President, Delivery System Reform, The Commonwealth Fund</a:t>
            </a:r>
          </a:p>
          <a:p>
            <a:pPr marL="0" indent="0">
              <a:spcAft>
                <a:spcPts val="0"/>
              </a:spcAft>
              <a:buNone/>
            </a:pPr>
            <a:endParaRPr lang="en-US" sz="800" dirty="0"/>
          </a:p>
          <a:p>
            <a:pPr marL="0" indent="0">
              <a:spcAft>
                <a:spcPts val="0"/>
              </a:spcAft>
              <a:buNone/>
            </a:pPr>
            <a:r>
              <a:rPr lang="en-US" sz="800" b="1" dirty="0">
                <a:solidFill>
                  <a:srgbClr val="2F6485"/>
                </a:solidFill>
              </a:rPr>
              <a:t>Gretchen Alkema</a:t>
            </a:r>
          </a:p>
          <a:p>
            <a:pPr marL="0" indent="0">
              <a:spcAft>
                <a:spcPts val="0"/>
              </a:spcAft>
              <a:buNone/>
            </a:pPr>
            <a:r>
              <a:rPr lang="en-US" sz="800" dirty="0"/>
              <a:t>Vice President of Policy and Communications, The SCAN Foundation</a:t>
            </a:r>
          </a:p>
          <a:p>
            <a:pPr marL="0" indent="0">
              <a:spcAft>
                <a:spcPts val="0"/>
              </a:spcAft>
              <a:buNone/>
            </a:pPr>
            <a:endParaRPr lang="en-US" sz="800" dirty="0"/>
          </a:p>
          <a:p>
            <a:pPr marL="0" indent="0">
              <a:spcAft>
                <a:spcPts val="0"/>
              </a:spcAft>
              <a:buNone/>
            </a:pPr>
            <a:r>
              <a:rPr lang="en-US" sz="800" b="1" dirty="0">
                <a:solidFill>
                  <a:srgbClr val="2F6485"/>
                </a:solidFill>
              </a:rPr>
              <a:t>Larry Atkins</a:t>
            </a:r>
          </a:p>
          <a:p>
            <a:pPr marL="0" indent="0">
              <a:spcAft>
                <a:spcPts val="0"/>
              </a:spcAft>
              <a:buNone/>
            </a:pPr>
            <a:r>
              <a:rPr lang="en-US" sz="800" dirty="0"/>
              <a:t>Executive Director, National MLTSS Health Plan Association</a:t>
            </a:r>
          </a:p>
          <a:p>
            <a:pPr marL="0" indent="0">
              <a:spcAft>
                <a:spcPts val="0"/>
              </a:spcAft>
              <a:buNone/>
            </a:pPr>
            <a:endParaRPr lang="en-US" sz="800" dirty="0"/>
          </a:p>
          <a:p>
            <a:pPr marL="0" indent="0">
              <a:spcAft>
                <a:spcPts val="0"/>
              </a:spcAft>
              <a:buNone/>
            </a:pPr>
            <a:r>
              <a:rPr lang="en-US" sz="800" b="1" dirty="0">
                <a:solidFill>
                  <a:srgbClr val="2F6485"/>
                </a:solidFill>
              </a:rPr>
              <a:t>Howard Bedlin</a:t>
            </a:r>
          </a:p>
          <a:p>
            <a:pPr marL="0" indent="0">
              <a:spcAft>
                <a:spcPts val="0"/>
              </a:spcAft>
              <a:buNone/>
            </a:pPr>
            <a:r>
              <a:rPr lang="en-US" sz="800" dirty="0"/>
              <a:t>Vice President, Public Policy and Advocacy, National Council on Aging</a:t>
            </a:r>
          </a:p>
          <a:p>
            <a:pPr marL="0" indent="0">
              <a:spcAft>
                <a:spcPts val="0"/>
              </a:spcAft>
              <a:buNone/>
            </a:pPr>
            <a:endParaRPr lang="en-US" sz="800" dirty="0"/>
          </a:p>
          <a:p>
            <a:pPr marL="0" indent="0">
              <a:spcAft>
                <a:spcPts val="0"/>
              </a:spcAft>
              <a:buNone/>
            </a:pPr>
            <a:r>
              <a:rPr lang="en-US" sz="800" b="1" dirty="0">
                <a:solidFill>
                  <a:srgbClr val="2F6485"/>
                </a:solidFill>
              </a:rPr>
              <a:t>Laura Chaise</a:t>
            </a:r>
          </a:p>
          <a:p>
            <a:pPr marL="0" indent="0">
              <a:spcAft>
                <a:spcPts val="0"/>
              </a:spcAft>
              <a:buNone/>
            </a:pPr>
            <a:r>
              <a:rPr lang="en-US" sz="800" dirty="0"/>
              <a:t>Vice President, Long Term Services and Supports and Medicare-Medicaid Plans, Centene</a:t>
            </a:r>
          </a:p>
          <a:p>
            <a:pPr marL="0" indent="0">
              <a:spcAft>
                <a:spcPts val="0"/>
              </a:spcAft>
              <a:buNone/>
            </a:pPr>
            <a:endParaRPr lang="en-US" sz="800" dirty="0"/>
          </a:p>
          <a:p>
            <a:pPr marL="0" indent="0">
              <a:spcAft>
                <a:spcPts val="0"/>
              </a:spcAft>
              <a:buNone/>
            </a:pPr>
            <a:r>
              <a:rPr lang="en-US" sz="800" b="1" dirty="0">
                <a:solidFill>
                  <a:srgbClr val="2F6485"/>
                </a:solidFill>
              </a:rPr>
              <a:t>Henry Claypool</a:t>
            </a:r>
          </a:p>
          <a:p>
            <a:pPr marL="0" indent="0">
              <a:spcAft>
                <a:spcPts val="0"/>
              </a:spcAft>
              <a:buNone/>
            </a:pPr>
            <a:r>
              <a:rPr lang="en-US" sz="800" dirty="0"/>
              <a:t>Policy Director, Community Living Center, UCSF</a:t>
            </a:r>
          </a:p>
          <a:p>
            <a:pPr marL="0" indent="0">
              <a:spcAft>
                <a:spcPts val="0"/>
              </a:spcAft>
              <a:buNone/>
            </a:pPr>
            <a:endParaRPr lang="en-US" sz="800" dirty="0"/>
          </a:p>
          <a:p>
            <a:pPr marL="0" indent="0">
              <a:spcAft>
                <a:spcPts val="0"/>
              </a:spcAft>
              <a:buNone/>
            </a:pPr>
            <a:r>
              <a:rPr lang="en-US" sz="800" b="1" dirty="0">
                <a:solidFill>
                  <a:srgbClr val="2F6485"/>
                </a:solidFill>
              </a:rPr>
              <a:t>Marc Cohen</a:t>
            </a:r>
          </a:p>
          <a:p>
            <a:pPr marL="0" indent="0">
              <a:spcAft>
                <a:spcPts val="0"/>
              </a:spcAft>
              <a:buNone/>
            </a:pPr>
            <a:r>
              <a:rPr lang="en-US" sz="800" dirty="0"/>
              <a:t>Co-Director, LeadingAge LTSS Center @</a:t>
            </a:r>
            <a:r>
              <a:rPr lang="en-US" sz="800" dirty="0" err="1"/>
              <a:t>Umass</a:t>
            </a:r>
            <a:r>
              <a:rPr lang="en-US" sz="800" dirty="0"/>
              <a:t> Boston and Research Director, Center for Consumer Engagement in Health Innovation</a:t>
            </a:r>
          </a:p>
          <a:p>
            <a:pPr marL="0" indent="0">
              <a:spcAft>
                <a:spcPts val="0"/>
              </a:spcAft>
              <a:buNone/>
            </a:pPr>
            <a:r>
              <a:rPr lang="en-US" sz="600" i="1" dirty="0"/>
              <a:t>* This member joined in their individual capacity </a:t>
            </a:r>
          </a:p>
          <a:p>
            <a:pPr marL="0" indent="0">
              <a:spcAft>
                <a:spcPts val="0"/>
              </a:spcAft>
              <a:buNone/>
            </a:pPr>
            <a:r>
              <a:rPr lang="en-US" sz="800" b="1" dirty="0">
                <a:solidFill>
                  <a:srgbClr val="2F6485"/>
                </a:solidFill>
              </a:rPr>
              <a:t>Lindsey Copeland </a:t>
            </a:r>
          </a:p>
          <a:p>
            <a:pPr marL="0" indent="0">
              <a:spcAft>
                <a:spcPts val="0"/>
              </a:spcAft>
              <a:buNone/>
            </a:pPr>
            <a:r>
              <a:rPr lang="en-US" sz="800" dirty="0"/>
              <a:t>Federal Policy Director, Medicare Rights Center</a:t>
            </a:r>
          </a:p>
          <a:p>
            <a:pPr marL="0" indent="0">
              <a:spcAft>
                <a:spcPts val="0"/>
              </a:spcAft>
              <a:buNone/>
            </a:pPr>
            <a:endParaRPr lang="en-US" sz="800" dirty="0"/>
          </a:p>
          <a:p>
            <a:pPr marL="0" indent="0">
              <a:spcAft>
                <a:spcPts val="0"/>
              </a:spcAft>
              <a:buNone/>
            </a:pPr>
            <a:r>
              <a:rPr lang="en-US" sz="800" b="1" dirty="0">
                <a:solidFill>
                  <a:srgbClr val="2F6485"/>
                </a:solidFill>
              </a:rPr>
              <a:t>Nicole Fallon</a:t>
            </a:r>
          </a:p>
          <a:p>
            <a:pPr marL="0" indent="0">
              <a:spcAft>
                <a:spcPts val="0"/>
              </a:spcAft>
              <a:buNone/>
            </a:pPr>
            <a:r>
              <a:rPr lang="en-US" sz="800" dirty="0"/>
              <a:t>Vice President, Health Policy and Integrated Services, LeadingAge</a:t>
            </a:r>
          </a:p>
          <a:p>
            <a:pPr marL="0" indent="0">
              <a:spcAft>
                <a:spcPts val="0"/>
              </a:spcAft>
              <a:buNone/>
            </a:pPr>
            <a:endParaRPr lang="en-US" sz="800" dirty="0"/>
          </a:p>
          <a:p>
            <a:pPr marL="0" indent="0">
              <a:spcAft>
                <a:spcPts val="0"/>
              </a:spcAft>
              <a:buNone/>
            </a:pPr>
            <a:r>
              <a:rPr lang="en-US" sz="800" b="1" dirty="0">
                <a:solidFill>
                  <a:srgbClr val="2F6485"/>
                </a:solidFill>
              </a:rPr>
              <a:t>Marty Ford</a:t>
            </a:r>
          </a:p>
          <a:p>
            <a:pPr marL="0" indent="0">
              <a:spcAft>
                <a:spcPts val="0"/>
              </a:spcAft>
              <a:buNone/>
            </a:pPr>
            <a:r>
              <a:rPr lang="en-US" sz="800" dirty="0"/>
              <a:t>Senior Advisor, The Arc of the United States</a:t>
            </a:r>
          </a:p>
          <a:p>
            <a:pPr marL="0" indent="0">
              <a:spcAft>
                <a:spcPts val="0"/>
              </a:spcAft>
              <a:buNone/>
            </a:pPr>
            <a:endParaRPr lang="en-US" sz="800" dirty="0"/>
          </a:p>
          <a:p>
            <a:pPr marL="0" indent="0">
              <a:spcAft>
                <a:spcPts val="0"/>
              </a:spcAft>
              <a:buNone/>
            </a:pPr>
            <a:r>
              <a:rPr lang="en-US" sz="800" b="1" dirty="0">
                <a:solidFill>
                  <a:srgbClr val="2F6485"/>
                </a:solidFill>
              </a:rPr>
              <a:t>Wendy Fox-</a:t>
            </a:r>
            <a:r>
              <a:rPr lang="en-US" sz="800" b="1" dirty="0" err="1">
                <a:solidFill>
                  <a:srgbClr val="2F6485"/>
                </a:solidFill>
              </a:rPr>
              <a:t>Grage</a:t>
            </a:r>
            <a:r>
              <a:rPr lang="en-US" sz="800" b="1" dirty="0">
                <a:solidFill>
                  <a:srgbClr val="2F6485"/>
                </a:solidFill>
              </a:rPr>
              <a:t>*</a:t>
            </a:r>
          </a:p>
          <a:p>
            <a:pPr marL="0" indent="0">
              <a:spcAft>
                <a:spcPts val="0"/>
              </a:spcAft>
              <a:buNone/>
            </a:pPr>
            <a:r>
              <a:rPr lang="en-US" sz="800" dirty="0"/>
              <a:t>Senior Strategic Policy Advisor, AARP Public Policy Institute</a:t>
            </a:r>
          </a:p>
          <a:p>
            <a:pPr marL="0" indent="0">
              <a:spcAft>
                <a:spcPts val="0"/>
              </a:spcAft>
              <a:buNone/>
            </a:pPr>
            <a:endParaRPr lang="en-US" sz="800" dirty="0"/>
          </a:p>
          <a:p>
            <a:pPr marL="0" indent="0">
              <a:spcAft>
                <a:spcPts val="0"/>
              </a:spcAft>
              <a:buNone/>
            </a:pPr>
            <a:r>
              <a:rPr lang="en-US" sz="800" b="1" dirty="0">
                <a:solidFill>
                  <a:srgbClr val="2F6485"/>
                </a:solidFill>
              </a:rPr>
              <a:t>Danielle Garrett</a:t>
            </a:r>
          </a:p>
          <a:p>
            <a:pPr marL="0" indent="0">
              <a:spcAft>
                <a:spcPts val="0"/>
              </a:spcAft>
              <a:buNone/>
            </a:pPr>
            <a:r>
              <a:rPr lang="en-US" sz="800" dirty="0"/>
              <a:t>Strategic Policy Manager, Community Catalyst</a:t>
            </a:r>
          </a:p>
          <a:p>
            <a:pPr marL="0" indent="0">
              <a:spcAft>
                <a:spcPts val="0"/>
              </a:spcAft>
              <a:buNone/>
            </a:pPr>
            <a:endParaRPr lang="en-US" sz="800" dirty="0"/>
          </a:p>
          <a:p>
            <a:pPr marL="0" indent="0">
              <a:spcAft>
                <a:spcPts val="0"/>
              </a:spcAft>
              <a:buNone/>
            </a:pPr>
            <a:r>
              <a:rPr lang="en-US" sz="800" b="1" dirty="0">
                <a:solidFill>
                  <a:srgbClr val="2F6485"/>
                </a:solidFill>
              </a:rPr>
              <a:t>Howard </a:t>
            </a:r>
            <a:r>
              <a:rPr lang="en-US" sz="800" b="1" dirty="0" err="1">
                <a:solidFill>
                  <a:srgbClr val="2F6485"/>
                </a:solidFill>
              </a:rPr>
              <a:t>Gleckman</a:t>
            </a:r>
            <a:r>
              <a:rPr lang="en-US" sz="800" b="1" dirty="0">
                <a:solidFill>
                  <a:srgbClr val="2F6485"/>
                </a:solidFill>
              </a:rPr>
              <a:t>*</a:t>
            </a:r>
          </a:p>
          <a:p>
            <a:pPr marL="0" indent="0">
              <a:spcAft>
                <a:spcPts val="0"/>
              </a:spcAft>
              <a:buNone/>
            </a:pPr>
            <a:r>
              <a:rPr lang="en-US" sz="800" dirty="0"/>
              <a:t>Senior Fellow, Urban Institute</a:t>
            </a:r>
          </a:p>
          <a:p>
            <a:pPr marL="0" indent="0">
              <a:spcAft>
                <a:spcPts val="0"/>
              </a:spcAft>
              <a:buNone/>
            </a:pPr>
            <a:endParaRPr lang="en-US" sz="800" dirty="0"/>
          </a:p>
          <a:p>
            <a:pPr marL="0" indent="0">
              <a:spcAft>
                <a:spcPts val="0"/>
              </a:spcAft>
              <a:buNone/>
            </a:pPr>
            <a:r>
              <a:rPr lang="en-US" sz="800" b="1" dirty="0">
                <a:solidFill>
                  <a:srgbClr val="2F6485"/>
                </a:solidFill>
              </a:rPr>
              <a:t>Jennifer Goldberg</a:t>
            </a:r>
          </a:p>
          <a:p>
            <a:pPr marL="0" indent="0">
              <a:spcAft>
                <a:spcPts val="0"/>
              </a:spcAft>
              <a:buNone/>
            </a:pPr>
            <a:r>
              <a:rPr lang="en-US" sz="800" dirty="0"/>
              <a:t>Deputy Director, Justice in Aging</a:t>
            </a:r>
          </a:p>
          <a:p>
            <a:pPr marL="0" indent="0">
              <a:spcAft>
                <a:spcPts val="0"/>
              </a:spcAft>
              <a:buNone/>
            </a:pPr>
            <a:endParaRPr lang="en-US" sz="800" dirty="0"/>
          </a:p>
          <a:p>
            <a:pPr marL="0" indent="0">
              <a:spcAft>
                <a:spcPts val="0"/>
              </a:spcAft>
              <a:buNone/>
            </a:pPr>
            <a:r>
              <a:rPr lang="en-US" sz="800" b="1" dirty="0">
                <a:solidFill>
                  <a:srgbClr val="2F6485"/>
                </a:solidFill>
              </a:rPr>
              <a:t>Katherine Hayes</a:t>
            </a:r>
          </a:p>
          <a:p>
            <a:pPr marL="0" indent="0">
              <a:spcAft>
                <a:spcPts val="0"/>
              </a:spcAft>
              <a:buNone/>
            </a:pPr>
            <a:r>
              <a:rPr lang="en-US" sz="800" dirty="0"/>
              <a:t>Director of Health Policy, Bipartisan Policy Center </a:t>
            </a:r>
          </a:p>
          <a:p>
            <a:pPr marL="0" indent="0">
              <a:spcAft>
                <a:spcPts val="0"/>
              </a:spcAft>
              <a:buNone/>
            </a:pPr>
            <a:endParaRPr lang="en-US" sz="800" dirty="0"/>
          </a:p>
          <a:p>
            <a:pPr marL="0" indent="0">
              <a:spcAft>
                <a:spcPts val="0"/>
              </a:spcAft>
              <a:buNone/>
            </a:pPr>
            <a:endParaRPr lang="en-US" sz="800" dirty="0"/>
          </a:p>
          <a:p>
            <a:pPr marL="0" indent="0">
              <a:spcAft>
                <a:spcPts val="0"/>
              </a:spcAft>
              <a:buNone/>
            </a:pPr>
            <a:endParaRPr lang="en-US" sz="800" dirty="0"/>
          </a:p>
          <a:p>
            <a:pPr marL="0" indent="0">
              <a:spcAft>
                <a:spcPts val="0"/>
              </a:spcAft>
              <a:buNone/>
            </a:pPr>
            <a:r>
              <a:rPr lang="en-US" sz="800" b="1" dirty="0">
                <a:solidFill>
                  <a:srgbClr val="2F6485"/>
                </a:solidFill>
              </a:rPr>
              <a:t>Kathy Hempstead</a:t>
            </a:r>
          </a:p>
          <a:p>
            <a:pPr marL="0" indent="0">
              <a:spcAft>
                <a:spcPts val="0"/>
              </a:spcAft>
              <a:buNone/>
            </a:pPr>
            <a:r>
              <a:rPr lang="en-US" sz="800" dirty="0"/>
              <a:t>Senior Policy Adviser, Robert Wood Johnson Foundation</a:t>
            </a:r>
          </a:p>
          <a:p>
            <a:pPr marL="0" indent="0">
              <a:spcAft>
                <a:spcPts val="0"/>
              </a:spcAft>
              <a:buNone/>
            </a:pPr>
            <a:endParaRPr lang="en-US" sz="800" dirty="0"/>
          </a:p>
          <a:p>
            <a:pPr marL="0" indent="0">
              <a:spcAft>
                <a:spcPts val="0"/>
              </a:spcAft>
              <a:buNone/>
            </a:pPr>
            <a:r>
              <a:rPr lang="en-US" sz="800" b="1" dirty="0">
                <a:solidFill>
                  <a:srgbClr val="2F6485"/>
                </a:solidFill>
              </a:rPr>
              <a:t>Greg Jones</a:t>
            </a:r>
          </a:p>
          <a:p>
            <a:pPr marL="0" indent="0">
              <a:spcAft>
                <a:spcPts val="0"/>
              </a:spcAft>
              <a:buNone/>
            </a:pPr>
            <a:r>
              <a:rPr lang="en-US" sz="800" dirty="0"/>
              <a:t>Senior Director, Public Policy, CVS Health, Aetna</a:t>
            </a:r>
          </a:p>
          <a:p>
            <a:pPr marL="0" indent="0">
              <a:spcAft>
                <a:spcPts val="0"/>
              </a:spcAft>
              <a:buNone/>
            </a:pPr>
            <a:endParaRPr lang="en-US" sz="800" dirty="0"/>
          </a:p>
          <a:p>
            <a:pPr marL="0" indent="0">
              <a:spcAft>
                <a:spcPts val="0"/>
              </a:spcAft>
              <a:buNone/>
            </a:pPr>
            <a:r>
              <a:rPr lang="en-US" sz="800" b="1" dirty="0" err="1">
                <a:solidFill>
                  <a:srgbClr val="2F6485"/>
                </a:solidFill>
              </a:rPr>
              <a:t>Keavney</a:t>
            </a:r>
            <a:r>
              <a:rPr lang="en-US" sz="800" b="1" dirty="0">
                <a:solidFill>
                  <a:srgbClr val="2F6485"/>
                </a:solidFill>
              </a:rPr>
              <a:t> Klein</a:t>
            </a:r>
          </a:p>
          <a:p>
            <a:pPr marL="0" indent="0">
              <a:spcAft>
                <a:spcPts val="0"/>
              </a:spcAft>
              <a:buNone/>
            </a:pPr>
            <a:r>
              <a:rPr lang="en-US" sz="800" dirty="0"/>
              <a:t>Senior Counsel, Government Relations, Kaiser Permanente</a:t>
            </a:r>
          </a:p>
          <a:p>
            <a:pPr marL="0" indent="0">
              <a:spcAft>
                <a:spcPts val="0"/>
              </a:spcAft>
              <a:buNone/>
            </a:pPr>
            <a:endParaRPr lang="en-US" sz="800" dirty="0"/>
          </a:p>
          <a:p>
            <a:pPr marL="0" indent="0">
              <a:spcAft>
                <a:spcPts val="0"/>
              </a:spcAft>
              <a:buNone/>
            </a:pPr>
            <a:r>
              <a:rPr lang="en-US" sz="800" b="1" dirty="0">
                <a:solidFill>
                  <a:srgbClr val="2F6485"/>
                </a:solidFill>
              </a:rPr>
              <a:t>Tom Kornfield </a:t>
            </a:r>
          </a:p>
          <a:p>
            <a:pPr marL="0" indent="0">
              <a:spcAft>
                <a:spcPts val="0"/>
              </a:spcAft>
              <a:buNone/>
            </a:pPr>
            <a:r>
              <a:rPr lang="en-US" sz="800" dirty="0"/>
              <a:t>Vice President, Medicare Policy, AHIP</a:t>
            </a:r>
          </a:p>
          <a:p>
            <a:pPr marL="0" indent="0">
              <a:spcAft>
                <a:spcPts val="0"/>
              </a:spcAft>
              <a:buNone/>
            </a:pPr>
            <a:endParaRPr lang="en-US" sz="800" dirty="0"/>
          </a:p>
          <a:p>
            <a:pPr marL="0" indent="0">
              <a:spcAft>
                <a:spcPts val="0"/>
              </a:spcAft>
              <a:buNone/>
            </a:pPr>
            <a:r>
              <a:rPr lang="en-US" sz="800" b="1" dirty="0">
                <a:solidFill>
                  <a:srgbClr val="2F6485"/>
                </a:solidFill>
              </a:rPr>
              <a:t>Jennifer Kowalski</a:t>
            </a:r>
          </a:p>
          <a:p>
            <a:pPr marL="0" indent="0">
              <a:spcAft>
                <a:spcPts val="0"/>
              </a:spcAft>
              <a:buNone/>
            </a:pPr>
            <a:r>
              <a:rPr lang="en-US" sz="800" dirty="0"/>
              <a:t>Vice President, Public Policy Institute, Anthem</a:t>
            </a:r>
          </a:p>
          <a:p>
            <a:pPr marL="0" indent="0">
              <a:spcAft>
                <a:spcPts val="0"/>
              </a:spcAft>
              <a:buNone/>
            </a:pPr>
            <a:endParaRPr lang="en-US" sz="800" dirty="0"/>
          </a:p>
          <a:p>
            <a:pPr marL="0" indent="0">
              <a:spcAft>
                <a:spcPts val="0"/>
              </a:spcAft>
              <a:buNone/>
            </a:pPr>
            <a:r>
              <a:rPr lang="en-US" sz="800" b="1" dirty="0">
                <a:solidFill>
                  <a:srgbClr val="2F6485"/>
                </a:solidFill>
              </a:rPr>
              <a:t>Christine Aguiar Lynch</a:t>
            </a:r>
          </a:p>
          <a:p>
            <a:pPr marL="0" indent="0">
              <a:spcAft>
                <a:spcPts val="0"/>
              </a:spcAft>
              <a:buNone/>
            </a:pPr>
            <a:r>
              <a:rPr lang="en-US" sz="800" dirty="0"/>
              <a:t>Vice President, Medicare and MLTSS Policy, Association for Community Affiliated Plans</a:t>
            </a:r>
          </a:p>
          <a:p>
            <a:pPr marL="0" indent="0">
              <a:spcAft>
                <a:spcPts val="0"/>
              </a:spcAft>
              <a:buNone/>
            </a:pPr>
            <a:endParaRPr lang="en-US" sz="800" dirty="0"/>
          </a:p>
          <a:p>
            <a:pPr marL="0" indent="0">
              <a:spcAft>
                <a:spcPts val="0"/>
              </a:spcAft>
              <a:buNone/>
            </a:pPr>
            <a:r>
              <a:rPr lang="en-US" sz="800" b="1" dirty="0" err="1">
                <a:solidFill>
                  <a:srgbClr val="2F6485"/>
                </a:solidFill>
              </a:rPr>
              <a:t>Kedar</a:t>
            </a:r>
            <a:r>
              <a:rPr lang="en-US" sz="800" b="1" dirty="0">
                <a:solidFill>
                  <a:srgbClr val="2F6485"/>
                </a:solidFill>
              </a:rPr>
              <a:t> Mate</a:t>
            </a:r>
          </a:p>
          <a:p>
            <a:pPr marL="0" indent="0">
              <a:spcAft>
                <a:spcPts val="0"/>
              </a:spcAft>
              <a:buNone/>
            </a:pPr>
            <a:r>
              <a:rPr lang="en-US" sz="800" dirty="0"/>
              <a:t>Chief Innovation and Education Officer, Institute for Healthcare Improvement</a:t>
            </a:r>
          </a:p>
          <a:p>
            <a:pPr marL="0" indent="0">
              <a:spcAft>
                <a:spcPts val="0"/>
              </a:spcAft>
              <a:buNone/>
            </a:pPr>
            <a:endParaRPr lang="en-US" sz="800" dirty="0"/>
          </a:p>
          <a:p>
            <a:pPr marL="0" indent="0">
              <a:spcAft>
                <a:spcPts val="0"/>
              </a:spcAft>
              <a:buNone/>
            </a:pPr>
            <a:r>
              <a:rPr lang="en-US" sz="800" b="1" dirty="0">
                <a:solidFill>
                  <a:srgbClr val="2F6485"/>
                </a:solidFill>
              </a:rPr>
              <a:t>James Michel</a:t>
            </a:r>
          </a:p>
          <a:p>
            <a:pPr marL="0" indent="0">
              <a:spcAft>
                <a:spcPts val="0"/>
              </a:spcAft>
              <a:buNone/>
            </a:pPr>
            <a:r>
              <a:rPr lang="en-US" sz="800" dirty="0"/>
              <a:t>Director, Policy and Research, Better Medicare Alliance</a:t>
            </a:r>
          </a:p>
          <a:p>
            <a:pPr marL="0" indent="0">
              <a:spcAft>
                <a:spcPts val="0"/>
              </a:spcAft>
              <a:buNone/>
            </a:pPr>
            <a:endParaRPr lang="en-US" sz="800" dirty="0"/>
          </a:p>
          <a:p>
            <a:pPr marL="0" indent="0">
              <a:spcAft>
                <a:spcPts val="0"/>
              </a:spcAft>
              <a:buNone/>
            </a:pPr>
            <a:r>
              <a:rPr lang="en-US" sz="800" b="1" dirty="0">
                <a:solidFill>
                  <a:srgbClr val="2F6485"/>
                </a:solidFill>
              </a:rPr>
              <a:t>Cheryl Phillips</a:t>
            </a:r>
          </a:p>
          <a:p>
            <a:pPr marL="0" indent="0">
              <a:spcAft>
                <a:spcPts val="0"/>
              </a:spcAft>
              <a:buNone/>
            </a:pPr>
            <a:r>
              <a:rPr lang="en-US" sz="800" dirty="0"/>
              <a:t>President and CEO, SNP Alliance</a:t>
            </a:r>
          </a:p>
          <a:p>
            <a:pPr marL="0" indent="0">
              <a:spcAft>
                <a:spcPts val="0"/>
              </a:spcAft>
              <a:buNone/>
            </a:pPr>
            <a:endParaRPr lang="en-US" sz="800" dirty="0"/>
          </a:p>
          <a:p>
            <a:pPr marL="0" indent="0">
              <a:spcAft>
                <a:spcPts val="0"/>
              </a:spcAft>
              <a:buNone/>
            </a:pPr>
            <a:r>
              <a:rPr lang="en-US" sz="800" b="1" dirty="0">
                <a:solidFill>
                  <a:srgbClr val="2F6485"/>
                </a:solidFill>
              </a:rPr>
              <a:t>Ken </a:t>
            </a:r>
            <a:r>
              <a:rPr lang="en-US" sz="800" b="1" dirty="0" err="1">
                <a:solidFill>
                  <a:srgbClr val="2F6485"/>
                </a:solidFill>
              </a:rPr>
              <a:t>Preede</a:t>
            </a:r>
            <a:endParaRPr lang="en-US" sz="800" b="1" dirty="0">
              <a:solidFill>
                <a:srgbClr val="2F6485"/>
              </a:solidFill>
            </a:endParaRPr>
          </a:p>
          <a:p>
            <a:pPr marL="0" indent="0">
              <a:spcAft>
                <a:spcPts val="0"/>
              </a:spcAft>
              <a:buNone/>
            </a:pPr>
            <a:r>
              <a:rPr lang="en-US" sz="800" dirty="0"/>
              <a:t>Vice President, Government Relations, Commonwealth Care Alliance</a:t>
            </a:r>
          </a:p>
          <a:p>
            <a:pPr marL="0" indent="0">
              <a:spcAft>
                <a:spcPts val="0"/>
              </a:spcAft>
              <a:buNone/>
            </a:pPr>
            <a:endParaRPr lang="en-US" sz="800" dirty="0"/>
          </a:p>
          <a:p>
            <a:pPr marL="0" indent="0">
              <a:spcAft>
                <a:spcPts val="0"/>
              </a:spcAft>
              <a:buNone/>
            </a:pPr>
            <a:r>
              <a:rPr lang="en-US" sz="800" b="1" dirty="0">
                <a:solidFill>
                  <a:srgbClr val="2F6485"/>
                </a:solidFill>
              </a:rPr>
              <a:t>Sarah Snyder </a:t>
            </a:r>
            <a:r>
              <a:rPr lang="en-US" sz="800" b="1" dirty="0" err="1">
                <a:solidFill>
                  <a:srgbClr val="2F6485"/>
                </a:solidFill>
              </a:rPr>
              <a:t>Rayel</a:t>
            </a:r>
            <a:endParaRPr lang="en-US" sz="800" b="1" dirty="0">
              <a:solidFill>
                <a:srgbClr val="2F6485"/>
              </a:solidFill>
            </a:endParaRPr>
          </a:p>
          <a:p>
            <a:pPr marL="0" indent="0">
              <a:spcAft>
                <a:spcPts val="0"/>
              </a:spcAft>
              <a:buNone/>
            </a:pPr>
            <a:r>
              <a:rPr lang="en-US" sz="800" dirty="0"/>
              <a:t>Director, Medicare Policy, Blue Cross </a:t>
            </a:r>
            <a:br>
              <a:rPr lang="en-US" sz="800" dirty="0"/>
            </a:br>
            <a:r>
              <a:rPr lang="en-US" sz="800" dirty="0"/>
              <a:t>Blue Shield Association</a:t>
            </a:r>
          </a:p>
          <a:p>
            <a:pPr marL="0" indent="0">
              <a:spcAft>
                <a:spcPts val="0"/>
              </a:spcAft>
              <a:buNone/>
            </a:pPr>
            <a:endParaRPr lang="en-US" sz="800" dirty="0"/>
          </a:p>
          <a:p>
            <a:pPr marL="0" indent="0">
              <a:spcAft>
                <a:spcPts val="0"/>
              </a:spcAft>
              <a:buNone/>
            </a:pPr>
            <a:r>
              <a:rPr lang="en-US" sz="800" b="1" dirty="0">
                <a:solidFill>
                  <a:srgbClr val="2F6485"/>
                </a:solidFill>
              </a:rPr>
              <a:t>Allison </a:t>
            </a:r>
            <a:r>
              <a:rPr lang="en-US" sz="800" b="1" dirty="0" err="1">
                <a:solidFill>
                  <a:srgbClr val="2F6485"/>
                </a:solidFill>
              </a:rPr>
              <a:t>Rizer</a:t>
            </a:r>
            <a:endParaRPr lang="en-US" sz="800" b="1" dirty="0">
              <a:solidFill>
                <a:srgbClr val="2F6485"/>
              </a:solidFill>
            </a:endParaRPr>
          </a:p>
          <a:p>
            <a:pPr marL="0" indent="0">
              <a:spcAft>
                <a:spcPts val="0"/>
              </a:spcAft>
              <a:buNone/>
            </a:pPr>
            <a:r>
              <a:rPr lang="en-US" sz="800" dirty="0"/>
              <a:t>Vice President, Policy and Strategy, UnitedHealthcare Community &amp; State</a:t>
            </a:r>
          </a:p>
          <a:p>
            <a:pPr marL="0" indent="0">
              <a:spcAft>
                <a:spcPts val="0"/>
              </a:spcAft>
              <a:buNone/>
            </a:pPr>
            <a:endParaRPr lang="en-US" sz="800" dirty="0"/>
          </a:p>
          <a:p>
            <a:pPr marL="0" indent="0">
              <a:spcAft>
                <a:spcPts val="0"/>
              </a:spcAft>
              <a:buNone/>
            </a:pPr>
            <a:r>
              <a:rPr lang="en-US" sz="800" b="1" dirty="0">
                <a:solidFill>
                  <a:srgbClr val="2F6485"/>
                </a:solidFill>
              </a:rPr>
              <a:t>Marisa Scala-Foley</a:t>
            </a:r>
          </a:p>
          <a:p>
            <a:pPr marL="0" indent="0">
              <a:spcAft>
                <a:spcPts val="0"/>
              </a:spcAft>
              <a:buNone/>
            </a:pPr>
            <a:r>
              <a:rPr lang="en-US" sz="800" dirty="0"/>
              <a:t>Director, Aging and Disability Business Institute, National Association of Area Agencies on Aging</a:t>
            </a:r>
          </a:p>
          <a:p>
            <a:pPr marL="0" indent="0">
              <a:spcAft>
                <a:spcPts val="0"/>
              </a:spcAft>
              <a:buNone/>
            </a:pPr>
            <a:endParaRPr lang="en-US" sz="800" dirty="0"/>
          </a:p>
          <a:p>
            <a:pPr marL="0" indent="0">
              <a:spcAft>
                <a:spcPts val="0"/>
              </a:spcAft>
              <a:buNone/>
            </a:pPr>
            <a:r>
              <a:rPr lang="en-US" sz="800" b="1" dirty="0">
                <a:solidFill>
                  <a:srgbClr val="2F6485"/>
                </a:solidFill>
              </a:rPr>
              <a:t>Nora Super</a:t>
            </a:r>
          </a:p>
          <a:p>
            <a:pPr marL="0" indent="0">
              <a:spcAft>
                <a:spcPts val="0"/>
              </a:spcAft>
              <a:buNone/>
            </a:pPr>
            <a:r>
              <a:rPr lang="en-US" sz="800" dirty="0"/>
              <a:t>Senior Director, Center for the Future of Aging, Milken Institute</a:t>
            </a:r>
          </a:p>
          <a:p>
            <a:pPr marL="0" indent="0">
              <a:spcAft>
                <a:spcPts val="0"/>
              </a:spcAft>
              <a:buNone/>
            </a:pPr>
            <a:endParaRPr lang="en-US" sz="800" dirty="0"/>
          </a:p>
          <a:p>
            <a:pPr marL="0" indent="0">
              <a:spcAft>
                <a:spcPts val="0"/>
              </a:spcAft>
              <a:buNone/>
            </a:pPr>
            <a:r>
              <a:rPr lang="en-US" sz="800" b="1" dirty="0">
                <a:solidFill>
                  <a:srgbClr val="2F6485"/>
                </a:solidFill>
              </a:rPr>
              <a:t>Lucy </a:t>
            </a:r>
            <a:r>
              <a:rPr lang="en-US" sz="800" b="1" dirty="0" err="1">
                <a:solidFill>
                  <a:srgbClr val="2F6485"/>
                </a:solidFill>
              </a:rPr>
              <a:t>Theilheimer</a:t>
            </a:r>
            <a:endParaRPr lang="en-US" sz="800" b="1" dirty="0">
              <a:solidFill>
                <a:srgbClr val="2F6485"/>
              </a:solidFill>
            </a:endParaRPr>
          </a:p>
          <a:p>
            <a:pPr marL="0" indent="0">
              <a:spcAft>
                <a:spcPts val="0"/>
              </a:spcAft>
              <a:buNone/>
            </a:pPr>
            <a:r>
              <a:rPr lang="en-US" sz="800" dirty="0"/>
              <a:t>Chief Strategy and Impact Officer, Meals on Wheels America</a:t>
            </a:r>
          </a:p>
          <a:p>
            <a:pPr lvl="1">
              <a:spcAft>
                <a:spcPts val="0"/>
              </a:spcAft>
            </a:pPr>
            <a:endParaRPr lang="en-US" sz="800" dirty="0"/>
          </a:p>
          <a:p>
            <a:pPr lvl="1">
              <a:spcAft>
                <a:spcPts val="0"/>
              </a:spcAft>
            </a:pPr>
            <a:endParaRPr lang="en-US" sz="800" dirty="0"/>
          </a:p>
          <a:p>
            <a:pPr>
              <a:spcAft>
                <a:spcPts val="0"/>
              </a:spcAft>
            </a:pPr>
            <a:endParaRPr lang="en-US" sz="800" dirty="0"/>
          </a:p>
          <a:p>
            <a:pPr>
              <a:spcAft>
                <a:spcPts val="0"/>
              </a:spcAft>
            </a:pPr>
            <a:endParaRPr lang="en-US" sz="800" dirty="0"/>
          </a:p>
        </p:txBody>
      </p:sp>
    </p:spTree>
    <p:extLst>
      <p:ext uri="{BB962C8B-B14F-4D97-AF65-F5344CB8AC3E}">
        <p14:creationId xmlns:p14="http://schemas.microsoft.com/office/powerpoint/2010/main" val="1120784763"/>
      </p:ext>
    </p:extLst>
  </p:cSld>
  <p:clrMapOvr>
    <a:masterClrMapping/>
  </p:clrMapOvr>
</p:sld>
</file>

<file path=ppt/theme/theme1.xml><?xml version="1.0" encoding="utf-8"?>
<a:theme xmlns:a="http://schemas.openxmlformats.org/drawingml/2006/main" name="ATI theme">
  <a:themeElements>
    <a:clrScheme name="Custom 210">
      <a:dk1>
        <a:srgbClr val="343434"/>
      </a:dk1>
      <a:lt1>
        <a:sysClr val="window" lastClr="FFFFFF"/>
      </a:lt1>
      <a:dk2>
        <a:srgbClr val="24526E"/>
      </a:dk2>
      <a:lt2>
        <a:srgbClr val="D8D8D8"/>
      </a:lt2>
      <a:accent1>
        <a:srgbClr val="2F6485"/>
      </a:accent1>
      <a:accent2>
        <a:srgbClr val="218F85"/>
      </a:accent2>
      <a:accent3>
        <a:srgbClr val="6B6B6B"/>
      </a:accent3>
      <a:accent4>
        <a:srgbClr val="799DB5"/>
      </a:accent4>
      <a:accent5>
        <a:srgbClr val="58BCB2"/>
      </a:accent5>
      <a:accent6>
        <a:srgbClr val="EE6251"/>
      </a:accent6>
      <a:hlink>
        <a:srgbClr val="3E5D7A"/>
      </a:hlink>
      <a:folHlink>
        <a:srgbClr val="799DB5"/>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owerpoint Template.pptx" id="{7AB1E460-DA3D-4F89-99FD-9EA83BED9E53}" vid="{BF73F0EE-60F7-4E5A-BF5B-2BDE38CF984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C8862F1220164BBA3D527BEFD50FBB" ma:contentTypeVersion="11" ma:contentTypeDescription="Create a new document." ma:contentTypeScope="" ma:versionID="4c045d60a16dbb13a4d58e214cdc6671">
  <xsd:schema xmlns:xsd="http://www.w3.org/2001/XMLSchema" xmlns:xs="http://www.w3.org/2001/XMLSchema" xmlns:p="http://schemas.microsoft.com/office/2006/metadata/properties" xmlns:ns2="ff96cb13-d0c0-4104-a8ce-6f8b8d4d9939" xmlns:ns3="c3dba2e5-09e0-4981-b43b-727fd8617fbc" targetNamespace="http://schemas.microsoft.com/office/2006/metadata/properties" ma:root="true" ma:fieldsID="3fed2b5da54a01f823bf29766a2b7b44" ns2:_="" ns3:_="">
    <xsd:import namespace="ff96cb13-d0c0-4104-a8ce-6f8b8d4d9939"/>
    <xsd:import namespace="c3dba2e5-09e0-4981-b43b-727fd8617fbc"/>
    <xsd:element name="properties">
      <xsd:complexType>
        <xsd:sequence>
          <xsd:element name="documentManagement">
            <xsd:complexType>
              <xsd:all>
                <xsd:element ref="ns2:MediaServiceMetadata" minOccurs="0"/>
                <xsd:element ref="ns2:MediaServiceFastMetadata" minOccurs="0"/>
                <xsd:element ref="ns2:MediaServiceAutoTags" minOccurs="0"/>
                <xsd:element ref="ns3:SharedWithUsers" minOccurs="0"/>
                <xsd:element ref="ns3:SharedWithDetails" minOccurs="0"/>
                <xsd:element ref="ns2:MediaServiceOCR" minOccurs="0"/>
                <xsd:element ref="ns2:MediaServiceEventHashCode" minOccurs="0"/>
                <xsd:element ref="ns2:MediaServiceGenerationTime"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f96cb13-d0c0-4104-a8ce-6f8b8d4d9939"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3dba2e5-09e0-4981-b43b-727fd8617fbc"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DD5CFA2-D1DA-4F98-9B51-D733E04743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f96cb13-d0c0-4104-a8ce-6f8b8d4d9939"/>
    <ds:schemaRef ds:uri="c3dba2e5-09e0-4981-b43b-727fd8617f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2B87F68-D1D3-4E45-9211-617866F53184}">
  <ds:schemaRefs>
    <ds:schemaRef ds:uri="http://schemas.microsoft.com/sharepoint/v3/contenttype/forms"/>
  </ds:schemaRefs>
</ds:datastoreItem>
</file>

<file path=customXml/itemProps3.xml><?xml version="1.0" encoding="utf-8"?>
<ds:datastoreItem xmlns:ds="http://schemas.openxmlformats.org/officeDocument/2006/customXml" ds:itemID="{27181271-0602-4B54-835D-F0F3B30FA2EF}">
  <ds:schemaRefs>
    <ds:schemaRef ds:uri="http://www.w3.org/XML/1998/namespace"/>
    <ds:schemaRef ds:uri="http://schemas.microsoft.com/office/infopath/2007/PartnerControls"/>
    <ds:schemaRef ds:uri="http://purl.org/dc/terms/"/>
    <ds:schemaRef ds:uri="ff96cb13-d0c0-4104-a8ce-6f8b8d4d9939"/>
    <ds:schemaRef ds:uri="http://schemas.microsoft.com/office/2006/documentManagement/types"/>
    <ds:schemaRef ds:uri="http://schemas.microsoft.com/office/2006/metadata/properties"/>
    <ds:schemaRef ds:uri="http://purl.org/dc/dcmitype/"/>
    <ds:schemaRef ds:uri="http://schemas.openxmlformats.org/package/2006/metadata/core-properties"/>
    <ds:schemaRef ds:uri="c3dba2e5-09e0-4981-b43b-727fd8617fbc"/>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blank</Template>
  <TotalTime>5542</TotalTime>
  <Words>1679</Words>
  <Application>Microsoft Macintosh PowerPoint</Application>
  <PresentationFormat>On-screen Show (4:3)</PresentationFormat>
  <Paragraphs>265</Paragraphs>
  <Slides>16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Tahoma</vt:lpstr>
      <vt:lpstr>Wingdings</vt:lpstr>
      <vt:lpstr>ATI theme</vt:lpstr>
      <vt:lpstr>PowerPoint Presentation</vt:lpstr>
      <vt:lpstr>Overview of New Flexibility in MA Supplemental Benefits  </vt:lpstr>
      <vt:lpstr>What are Seniors’ Options in Medicare?</vt:lpstr>
      <vt:lpstr>Implementation of the CHRONIC Care Act</vt:lpstr>
      <vt:lpstr>MA Plans Can Offer Other Supplemental Benefits</vt:lpstr>
      <vt:lpstr>Limitations of Using Supplemental Benefits </vt:lpstr>
      <vt:lpstr>Challenges of Using Supplemental Benefits</vt:lpstr>
      <vt:lpstr>Guiding Principles for New Flexibility Under SSBCI</vt:lpstr>
      <vt:lpstr>Who Was Involved in Designing These Principles?</vt:lpstr>
      <vt:lpstr>Why “Principles?”</vt:lpstr>
      <vt:lpstr>The Guiding Principles</vt:lpstr>
      <vt:lpstr>Core Principle and Balancing Principles</vt:lpstr>
      <vt:lpstr>Next Steps for the Guiding Principles</vt:lpstr>
      <vt:lpstr>Implementation of SSBCI</vt:lpstr>
      <vt:lpstr>An Early Look at Calendar Year 2020</vt:lpstr>
      <vt:lpstr>An Early Look of Calendar Year 2020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is in Title Caps and Usually 2 Lines</dc:title>
  <dc:creator>Elizabeth Walsh</dc:creator>
  <cp:lastModifiedBy>Larry Atkins</cp:lastModifiedBy>
  <cp:revision>219</cp:revision>
  <cp:lastPrinted>2016-08-10T22:10:50Z</cp:lastPrinted>
  <dcterms:created xsi:type="dcterms:W3CDTF">2018-03-10T16:50:48Z</dcterms:created>
  <dcterms:modified xsi:type="dcterms:W3CDTF">2020-01-03T21:39:59Z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0x0101009AC8862F1220164BBA3D527BEFD50FBB</vt:lpwstr>
  </property>
</Properties>
</file>