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7"/>
  </p:notesMasterIdLst>
  <p:sldIdLst>
    <p:sldId id="256" r:id="rId2"/>
    <p:sldId id="538" r:id="rId3"/>
    <p:sldId id="271" r:id="rId4"/>
    <p:sldId id="530" r:id="rId5"/>
    <p:sldId id="272" r:id="rId6"/>
    <p:sldId id="273" r:id="rId7"/>
    <p:sldId id="494" r:id="rId8"/>
    <p:sldId id="491" r:id="rId9"/>
    <p:sldId id="498" r:id="rId10"/>
    <p:sldId id="477" r:id="rId11"/>
    <p:sldId id="499" r:id="rId12"/>
    <p:sldId id="484" r:id="rId13"/>
    <p:sldId id="492" r:id="rId14"/>
    <p:sldId id="540" r:id="rId15"/>
    <p:sldId id="480" r:id="rId16"/>
    <p:sldId id="489" r:id="rId17"/>
    <p:sldId id="481" r:id="rId18"/>
    <p:sldId id="541" r:id="rId19"/>
    <p:sldId id="539" r:id="rId20"/>
    <p:sldId id="460" r:id="rId21"/>
    <p:sldId id="471" r:id="rId22"/>
    <p:sldId id="473" r:id="rId23"/>
    <p:sldId id="476" r:id="rId24"/>
    <p:sldId id="495" r:id="rId25"/>
    <p:sldId id="502" r:id="rId26"/>
    <p:sldId id="503" r:id="rId27"/>
    <p:sldId id="505" r:id="rId28"/>
    <p:sldId id="281" r:id="rId29"/>
    <p:sldId id="508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6" r:id="rId39"/>
    <p:sldId id="297" r:id="rId40"/>
    <p:sldId id="304" r:id="rId41"/>
    <p:sldId id="306" r:id="rId42"/>
    <p:sldId id="511" r:id="rId43"/>
    <p:sldId id="512" r:id="rId44"/>
    <p:sldId id="497" r:id="rId45"/>
    <p:sldId id="51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5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51710-3473-4DB4-9EEC-0CA050A00BC4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2B5E8-78E4-4090-9407-36B7FAD49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sz="1200" b="1" dirty="0">
                <a:solidFill>
                  <a:schemeClr val="lt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Research Director,</a:t>
            </a:r>
          </a:p>
          <a:p>
            <a:pPr>
              <a:lnSpc>
                <a:spcPct val="115000"/>
              </a:lnSpc>
            </a:pPr>
            <a:r>
              <a:rPr lang="en-US" sz="1200" b="1" dirty="0">
                <a:solidFill>
                  <a:schemeClr val="lt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Caring Across Generations</a:t>
            </a:r>
          </a:p>
          <a:p>
            <a:pPr>
              <a:lnSpc>
                <a:spcPct val="115000"/>
              </a:lnSpc>
            </a:pPr>
            <a:endParaRPr lang="en-US" sz="1200" b="1" dirty="0">
              <a:solidFill>
                <a:schemeClr val="lt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solidFill>
                  <a:schemeClr val="lt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Director, </a:t>
            </a:r>
            <a:br>
              <a:rPr lang="en-US" sz="1200" b="1" dirty="0">
                <a:solidFill>
                  <a:schemeClr val="lt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</a:br>
            <a:r>
              <a:rPr lang="en-US" sz="1200" b="1" dirty="0">
                <a:solidFill>
                  <a:schemeClr val="lt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Academy Study Panel on Universal Family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2B5E8-78E4-4090-9407-36B7FAD49B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0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d4c7dc70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d4c7dc70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889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4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66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66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d4c7dc70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d4c7dc70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290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3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62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07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06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d4c7dc70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d4c7dc70c_0_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58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a9b09c4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a9b09c4ba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3888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30412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97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46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17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04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03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08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245bcdd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245bcddb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lang="en-US" sz="1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60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41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c3759331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c3759331e_0_8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3852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5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3f963830_8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3f963830_8_10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lang="en-US" sz="1400" dirty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4ba7c6b681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4ba7c6b681_2_16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4aa9ac433b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4aa9ac433b_1_2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ba7c6b681_2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4ba7c6b681_2_15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aa9ac433b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4aa9ac433b_1_26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4ba7c6b681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4ba7c6b681_2_6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4ba7c6b681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4ba7c6b681_2_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ba7c6b681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4ba7c6b681_2_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c3759331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4c3759331e_0_4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ba7c6b681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4ba7c6b681_2_5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4aa9ac433b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4aa9ac433b_1_28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ba7c6b681_2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ba7c6b681_2_3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d3f963830_8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4d3f963830_8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4ba7c6b681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4ba7c6b681_2_1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c3759331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c3759331e_0_8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0823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fld id="{A60C6CB9-5CCE-48BA-8F5F-3893040EF98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796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7516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fld id="{A60C6CB9-5CCE-48BA-8F5F-3893040EF98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282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8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c3759331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c3759331e_0_16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ba7c6b681_2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ba7c6b681_2_3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lang="en-US" sz="1000" dirty="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4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ba7c6b681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ba7c6b681_2_19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 defTabSz="931774">
              <a:buNone/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2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None/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1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E493-8E67-4752-876A-7AF083EDD68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016-FA2C-4628-AD7F-E73C977D0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3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E493-8E67-4752-876A-7AF083EDD68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016-FA2C-4628-AD7F-E73C977D0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2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E493-8E67-4752-876A-7AF083EDD68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016-FA2C-4628-AD7F-E73C977D0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4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">
  <p:cSld name="Blank 1 1 1 1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3" name="Google Shape;63;p17"/>
          <p:cNvSpPr/>
          <p:nvPr/>
        </p:nvSpPr>
        <p:spPr>
          <a:xfrm>
            <a:off x="150600" y="168400"/>
            <a:ext cx="11890800" cy="6521200"/>
          </a:xfrm>
          <a:prstGeom prst="rect">
            <a:avLst/>
          </a:prstGeom>
          <a:solidFill>
            <a:srgbClr val="122F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1B1D1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1B1D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5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2">
  <p:cSld name="Blank 1 2">
    <p:bg>
      <p:bgPr>
        <a:solidFill>
          <a:srgbClr val="FCFAF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11278411" y="6310132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881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 1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7" name="Google Shape;57;p15"/>
          <p:cNvSpPr/>
          <p:nvPr/>
        </p:nvSpPr>
        <p:spPr>
          <a:xfrm>
            <a:off x="150600" y="168400"/>
            <a:ext cx="11890800" cy="6521200"/>
          </a:xfrm>
          <a:prstGeom prst="rect">
            <a:avLst/>
          </a:prstGeom>
          <a:solidFill>
            <a:srgbClr val="FFAB40">
              <a:alpha val="1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1996247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 1">
  <p:cSld name="Blank 1 1 1 1 1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6" name="Google Shape;66;p18"/>
          <p:cNvSpPr/>
          <p:nvPr/>
        </p:nvSpPr>
        <p:spPr>
          <a:xfrm>
            <a:off x="150600" y="168400"/>
            <a:ext cx="11890800" cy="6521200"/>
          </a:xfrm>
          <a:prstGeom prst="rect">
            <a:avLst/>
          </a:prstGeom>
          <a:solidFill>
            <a:srgbClr val="EF595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1B1D1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1B1D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92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 hasCustomPrompt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/>
              <a:t>Dd</a:t>
            </a:r>
          </a:p>
          <a:p>
            <a:pPr lvl="1"/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056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E493-8E67-4752-876A-7AF083EDD68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016-FA2C-4628-AD7F-E73C977D0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6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E493-8E67-4752-876A-7AF083EDD68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016-FA2C-4628-AD7F-E73C977D0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8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E493-8E67-4752-876A-7AF083EDD68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016-FA2C-4628-AD7F-E73C977D0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3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E493-8E67-4752-876A-7AF083EDD68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016-FA2C-4628-AD7F-E73C977D0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5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E493-8E67-4752-876A-7AF083EDD68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016-FA2C-4628-AD7F-E73C977D0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E493-8E67-4752-876A-7AF083EDD68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016-FA2C-4628-AD7F-E73C977D0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2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E493-8E67-4752-876A-7AF083EDD68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016-FA2C-4628-AD7F-E73C977D0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2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E493-8E67-4752-876A-7AF083EDD68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016-FA2C-4628-AD7F-E73C977D0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8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E493-8E67-4752-876A-7AF083EDD68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5016-FA2C-4628-AD7F-E73C977D0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5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9" y="1028703"/>
            <a:ext cx="8603673" cy="43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2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/>
        </p:nvSpPr>
        <p:spPr>
          <a:xfrm>
            <a:off x="1001133" y="2517076"/>
            <a:ext cx="5909200" cy="15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43833" rIns="121900" bIns="243833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en-US" sz="2000" b="1" dirty="0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lang="en-US" sz="2000" b="1" dirty="0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-US" sz="4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Early Childcare and Education</a:t>
            </a:r>
          </a:p>
        </p:txBody>
      </p:sp>
      <p:sp>
        <p:nvSpPr>
          <p:cNvPr id="95" name="Google Shape;95;p21"/>
          <p:cNvSpPr txBox="1"/>
          <p:nvPr/>
        </p:nvSpPr>
        <p:spPr>
          <a:xfrm>
            <a:off x="8183940" y="3025374"/>
            <a:ext cx="3194400" cy="17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lang="en-US" sz="1200" b="1" dirty="0">
              <a:solidFill>
                <a:schemeClr val="lt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96" name="Google Shape;96;p21"/>
          <p:cNvCxnSpPr/>
          <p:nvPr/>
        </p:nvCxnSpPr>
        <p:spPr>
          <a:xfrm>
            <a:off x="7651933" y="747400"/>
            <a:ext cx="0" cy="5176400"/>
          </a:xfrm>
          <a:prstGeom prst="straightConnector1">
            <a:avLst/>
          </a:prstGeom>
          <a:noFill/>
          <a:ln w="9525" cap="flat" cmpd="sng">
            <a:solidFill>
              <a:srgbClr val="D04D4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6102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34152-BB64-684A-BA6F-E048D7CA5D8A}"/>
              </a:ext>
            </a:extLst>
          </p:cNvPr>
          <p:cNvSpPr txBox="1"/>
          <p:nvPr/>
        </p:nvSpPr>
        <p:spPr>
          <a:xfrm>
            <a:off x="3123210" y="617517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5FF10B-67D6-A24C-9BE2-973B98B00607}"/>
              </a:ext>
            </a:extLst>
          </p:cNvPr>
          <p:cNvSpPr txBox="1">
            <a:spLocks/>
          </p:cNvSpPr>
          <p:nvPr/>
        </p:nvSpPr>
        <p:spPr>
          <a:xfrm>
            <a:off x="938784" y="593367"/>
            <a:ext cx="10837616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The Case for Investing in Universal Childcare &amp; Education</a:t>
            </a:r>
          </a:p>
          <a:p>
            <a:r>
              <a:rPr lang="en-US" sz="3200" dirty="0"/>
              <a:t>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FB796A-739E-2640-9DA4-640281CB889A}"/>
              </a:ext>
            </a:extLst>
          </p:cNvPr>
          <p:cNvSpPr txBox="1">
            <a:spLocks/>
          </p:cNvSpPr>
          <p:nvPr/>
        </p:nvSpPr>
        <p:spPr>
          <a:xfrm>
            <a:off x="1085087" y="1426905"/>
            <a:ext cx="10047709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Existing patchwork of programs inadequate</a:t>
            </a:r>
            <a:endParaRPr lang="en-US" sz="20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Only very low-income families eligible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Eligibility requirements strict and confusing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Significant ROI from expanded access</a:t>
            </a:r>
            <a:endParaRPr lang="en-US" sz="20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High developmental value for children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Allows parents to stay in the workforce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Develops our future workers, citizens, communities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Universal program would improve equity and access to care</a:t>
            </a:r>
            <a:endParaRPr lang="en-US" sz="20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Could address today’s quality disparities (by income) and access disparities (by region)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Focus on diversity + cultural competence could lessen gaps in achievement/socio-emotional development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Nonstandard hours could make care meaningful to more working parents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en-US" sz="1800" dirty="0">
              <a:solidFill>
                <a:srgbClr val="12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12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12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8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34152-BB64-684A-BA6F-E048D7CA5D8A}"/>
              </a:ext>
            </a:extLst>
          </p:cNvPr>
          <p:cNvSpPr txBox="1"/>
          <p:nvPr/>
        </p:nvSpPr>
        <p:spPr>
          <a:xfrm>
            <a:off x="3123210" y="617517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5FF10B-67D6-A24C-9BE2-973B98B00607}"/>
              </a:ext>
            </a:extLst>
          </p:cNvPr>
          <p:cNvSpPr txBox="1">
            <a:spLocks/>
          </p:cNvSpPr>
          <p:nvPr/>
        </p:nvSpPr>
        <p:spPr>
          <a:xfrm>
            <a:off x="938784" y="593367"/>
            <a:ext cx="10837616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122F56"/>
                </a:solidFill>
                <a:latin typeface="Libre Baskerville"/>
              </a:rPr>
              <a:t>Policy Options for States - ECCE</a:t>
            </a:r>
          </a:p>
          <a:p>
            <a:r>
              <a:rPr lang="en-US" sz="3200" dirty="0">
                <a:latin typeface="Libre Baskerville"/>
              </a:rPr>
              <a:t>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FB796A-739E-2640-9DA4-640281CB889A}"/>
              </a:ext>
            </a:extLst>
          </p:cNvPr>
          <p:cNvSpPr txBox="1">
            <a:spLocks/>
          </p:cNvSpPr>
          <p:nvPr/>
        </p:nvSpPr>
        <p:spPr>
          <a:xfrm>
            <a:off x="1085088" y="1402521"/>
            <a:ext cx="10082784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Comprehensive universal program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All children eligible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Essentially an expansion of existing public education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High up-front public investment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Employment-based contributory program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Targets resources specifically to working families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Coverage is not universal – expanded coverage would require additional provisions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Determining eligibility could be administratively challenging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Universal subsidy program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All children eligible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May or may not cover full cost of care, or even a sufficient amount, depending on the generosity of the program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Greater flexibility for state and families</a:t>
            </a:r>
            <a:endParaRPr lang="en-US" dirty="0"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80847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34152-BB64-684A-BA6F-E048D7CA5D8A}"/>
              </a:ext>
            </a:extLst>
          </p:cNvPr>
          <p:cNvSpPr txBox="1"/>
          <p:nvPr/>
        </p:nvSpPr>
        <p:spPr>
          <a:xfrm>
            <a:off x="3123210" y="617517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5FF10B-67D6-A24C-9BE2-973B98B00607}"/>
              </a:ext>
            </a:extLst>
          </p:cNvPr>
          <p:cNvSpPr txBox="1">
            <a:spLocks/>
          </p:cNvSpPr>
          <p:nvPr/>
        </p:nvSpPr>
        <p:spPr>
          <a:xfrm>
            <a:off x="938784" y="593367"/>
            <a:ext cx="10837616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122F56"/>
                </a:solidFill>
                <a:latin typeface="Libre Baskerville"/>
              </a:rPr>
              <a:t>Tradeoffs of ECCE Policy Options</a:t>
            </a:r>
          </a:p>
          <a:p>
            <a:r>
              <a:rPr lang="en-US" sz="3200" dirty="0"/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BFB796A-739E-2640-9DA4-640281CB889A}"/>
              </a:ext>
            </a:extLst>
          </p:cNvPr>
          <p:cNvSpPr txBox="1">
            <a:spLocks/>
          </p:cNvSpPr>
          <p:nvPr/>
        </p:nvSpPr>
        <p:spPr>
          <a:xfrm>
            <a:off x="938784" y="1416080"/>
            <a:ext cx="9968331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endParaRPr lang="en-US" sz="1600" b="1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Universal</a:t>
            </a:r>
            <a:r>
              <a:rPr lang="en-US" sz="20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 programs better positioned to </a:t>
            </a:r>
            <a:r>
              <a:rPr lang="en-US" sz="20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improve equity in child development outcomes than employment-based ones</a:t>
            </a: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Employment-based approach leaves many children out </a:t>
            </a:r>
            <a:r>
              <a:rPr lang="en-US" sz="20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while shifting others in and out of coverage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Benefit adequacy (share of cost subsidized) critical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If family share of cost after public subsidy exceeds affordability threshold for low-income households, an ECCE program could exacerbate inequality</a:t>
            </a:r>
          </a:p>
        </p:txBody>
      </p:sp>
    </p:spTree>
    <p:extLst>
      <p:ext uri="{BB962C8B-B14F-4D97-AF65-F5344CB8AC3E}">
        <p14:creationId xmlns:p14="http://schemas.microsoft.com/office/powerpoint/2010/main" val="119700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/>
        </p:nvSpPr>
        <p:spPr>
          <a:xfrm>
            <a:off x="1001133" y="2517076"/>
            <a:ext cx="5909200" cy="15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43833" rIns="121900" bIns="243833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en-US" sz="2000" b="1" dirty="0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lang="en-US" sz="2000" b="1" dirty="0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-US" sz="4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Paid Family and Medical Leave</a:t>
            </a:r>
          </a:p>
        </p:txBody>
      </p:sp>
      <p:sp>
        <p:nvSpPr>
          <p:cNvPr id="95" name="Google Shape;95;p21"/>
          <p:cNvSpPr txBox="1"/>
          <p:nvPr/>
        </p:nvSpPr>
        <p:spPr>
          <a:xfrm>
            <a:off x="8183940" y="3025374"/>
            <a:ext cx="3194400" cy="17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lang="en-US" sz="1200" b="1" dirty="0">
              <a:solidFill>
                <a:schemeClr val="lt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96" name="Google Shape;96;p21"/>
          <p:cNvCxnSpPr/>
          <p:nvPr/>
        </p:nvCxnSpPr>
        <p:spPr>
          <a:xfrm>
            <a:off x="7651933" y="747400"/>
            <a:ext cx="0" cy="5176400"/>
          </a:xfrm>
          <a:prstGeom prst="straightConnector1">
            <a:avLst/>
          </a:prstGeom>
          <a:noFill/>
          <a:ln w="9525" cap="flat" cmpd="sng">
            <a:solidFill>
              <a:srgbClr val="D04D4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048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34152-BB64-684A-BA6F-E048D7CA5D8A}"/>
              </a:ext>
            </a:extLst>
          </p:cNvPr>
          <p:cNvSpPr txBox="1"/>
          <p:nvPr/>
        </p:nvSpPr>
        <p:spPr>
          <a:xfrm>
            <a:off x="3123210" y="617517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5FF10B-67D6-A24C-9BE2-973B98B00607}"/>
              </a:ext>
            </a:extLst>
          </p:cNvPr>
          <p:cNvSpPr txBox="1">
            <a:spLocks/>
          </p:cNvSpPr>
          <p:nvPr/>
        </p:nvSpPr>
        <p:spPr>
          <a:xfrm>
            <a:off x="938784" y="593367"/>
            <a:ext cx="10837616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122F56"/>
                </a:solidFill>
                <a:latin typeface="Libre Baskerville"/>
              </a:rPr>
              <a:t>Context and Considerations - PFML</a:t>
            </a:r>
          </a:p>
          <a:p>
            <a:r>
              <a:rPr lang="en-US" sz="3200" dirty="0">
                <a:latin typeface="Libre Baskerville"/>
              </a:rPr>
              <a:t>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FB796A-739E-2640-9DA4-640281CB889A}"/>
              </a:ext>
            </a:extLst>
          </p:cNvPr>
          <p:cNvSpPr txBox="1">
            <a:spLocks/>
          </p:cNvSpPr>
          <p:nvPr/>
        </p:nvSpPr>
        <p:spPr>
          <a:xfrm>
            <a:off x="1085088" y="1378136"/>
            <a:ext cx="10503532" cy="478006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000" b="1" dirty="0">
                <a:solidFill>
                  <a:srgbClr val="EF5958"/>
                </a:solidFill>
                <a:latin typeface="Libre Baskerville"/>
              </a:rPr>
              <a:t>Landscape of Existing State Programs</a:t>
            </a:r>
            <a:endParaRPr lang="en-US" sz="20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5 states </a:t>
            </a: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have long-standing </a:t>
            </a:r>
            <a:r>
              <a:rPr lang="en-US" sz="2400" dirty="0">
                <a:solidFill>
                  <a:srgbClr val="EF5958"/>
                </a:solidFill>
                <a:latin typeface="Libre Baskerville"/>
                <a:cs typeface="Times New Roman" panose="02020603050405020304" pitchFamily="18" charset="0"/>
              </a:rPr>
              <a:t>temporary disability insurance (TDI) </a:t>
            </a: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programs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California, New Jersey, Rhode Island, New York, Hawaii</a:t>
            </a:r>
            <a:b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</a:br>
            <a:endParaRPr lang="en-US" sz="24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4 of the above states </a:t>
            </a:r>
            <a:r>
              <a:rPr lang="en-US" sz="2400" dirty="0">
                <a:solidFill>
                  <a:srgbClr val="EF5958"/>
                </a:solidFill>
                <a:latin typeface="Libre Baskerville"/>
                <a:cs typeface="Times New Roman" panose="02020603050405020304" pitchFamily="18" charset="0"/>
              </a:rPr>
              <a:t>have</a:t>
            </a:r>
            <a:r>
              <a:rPr lang="en-US" sz="24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EF5958"/>
                </a:solidFill>
                <a:latin typeface="Libre Baskerville"/>
                <a:cs typeface="Times New Roman" panose="02020603050405020304" pitchFamily="18" charset="0"/>
              </a:rPr>
              <a:t>added paid family leave </a:t>
            </a: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to their existing TDI programs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California, New Jersey, Rhode Island, New York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5 additional states </a:t>
            </a: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are in the process of implementing </a:t>
            </a:r>
            <a:r>
              <a:rPr lang="en-US" sz="2400" dirty="0">
                <a:solidFill>
                  <a:srgbClr val="EF5958"/>
                </a:solidFill>
                <a:latin typeface="Libre Baskerville"/>
                <a:cs typeface="Times New Roman" panose="02020603050405020304" pitchFamily="18" charset="0"/>
              </a:rPr>
              <a:t>new PFML </a:t>
            </a: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programs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District of Columbia, Washington, Massachusetts, Connecticut, Oregon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 marL="114297"/>
            <a:endParaRPr lang="en-US" dirty="0">
              <a:latin typeface="Libre Baskerville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61DAB8A-19A5-EF46-BA03-E361C5B9975A}"/>
              </a:ext>
            </a:extLst>
          </p:cNvPr>
          <p:cNvSpPr txBox="1">
            <a:spLocks/>
          </p:cNvSpPr>
          <p:nvPr/>
        </p:nvSpPr>
        <p:spPr>
          <a:xfrm>
            <a:off x="6431008" y="1390658"/>
            <a:ext cx="4785632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262"/>
            <a:endParaRPr lang="en-US" sz="2000" b="1" dirty="0">
              <a:solidFill>
                <a:srgbClr val="EF5958"/>
              </a:solidFill>
            </a:endParaRPr>
          </a:p>
          <a:p>
            <a:pPr marL="186262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2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3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017" y="624487"/>
            <a:ext cx="1094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22F56"/>
                </a:solidFill>
                <a:latin typeface="Libre Baskerville"/>
              </a:rPr>
              <a:t>State Decision Points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2040" y="1582942"/>
            <a:ext cx="11109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Structural design</a:t>
            </a:r>
            <a:r>
              <a:rPr lang="en-US" sz="2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. How is the program designed and who is responsible for managing different aspects?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Financing</a:t>
            </a:r>
            <a:r>
              <a:rPr lang="en-US" sz="2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. Who pays and how are revenues collected?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Qualifying events</a:t>
            </a:r>
            <a:r>
              <a:rPr lang="en-US" sz="2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. What triggers eligibility? Who can you take paid leave for, and/or who counts as family?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Eligibility requirements</a:t>
            </a:r>
            <a:r>
              <a:rPr lang="en-US" sz="2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. What work history and/or earnings requirements do you need to meet to be eligible?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Benefits</a:t>
            </a:r>
            <a:r>
              <a:rPr lang="en-US" sz="2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. How much time can you take off to provide or receive care? How much will you be compensated for? Are workers guaranteed the right to return to their jobs?</a:t>
            </a:r>
          </a:p>
        </p:txBody>
      </p:sp>
    </p:spTree>
    <p:extLst>
      <p:ext uri="{BB962C8B-B14F-4D97-AF65-F5344CB8AC3E}">
        <p14:creationId xmlns:p14="http://schemas.microsoft.com/office/powerpoint/2010/main" val="21927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34152-BB64-684A-BA6F-E048D7CA5D8A}"/>
              </a:ext>
            </a:extLst>
          </p:cNvPr>
          <p:cNvSpPr txBox="1"/>
          <p:nvPr/>
        </p:nvSpPr>
        <p:spPr>
          <a:xfrm>
            <a:off x="3123210" y="617517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5FF10B-67D6-A24C-9BE2-973B98B00607}"/>
              </a:ext>
            </a:extLst>
          </p:cNvPr>
          <p:cNvSpPr txBox="1">
            <a:spLocks/>
          </p:cNvSpPr>
          <p:nvPr/>
        </p:nvSpPr>
        <p:spPr>
          <a:xfrm>
            <a:off x="938784" y="593367"/>
            <a:ext cx="10837616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122F56"/>
                </a:solidFill>
                <a:latin typeface="Libre Baskerville"/>
              </a:rPr>
              <a:t>Policy Options for States - PFML</a:t>
            </a:r>
          </a:p>
          <a:p>
            <a:r>
              <a:rPr lang="en-US" sz="3200" dirty="0">
                <a:latin typeface="Libre Baskerville"/>
              </a:rPr>
              <a:t>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FB796A-739E-2640-9DA4-640281CB889A}"/>
              </a:ext>
            </a:extLst>
          </p:cNvPr>
          <p:cNvSpPr txBox="1">
            <a:spLocks/>
          </p:cNvSpPr>
          <p:nvPr/>
        </p:nvSpPr>
        <p:spPr>
          <a:xfrm>
            <a:off x="1085088" y="1402521"/>
            <a:ext cx="10082784" cy="43810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Contributory social insurance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Simplifies administration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Spreads risk most broadly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Reduces potential discrimination</a:t>
            </a:r>
          </a:p>
          <a:p>
            <a:endParaRPr lang="en-US" sz="24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Hybrid social insurance with regulated private options or only private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Higher administrative complexity than exclusive state fund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Increases employer choice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Requires robust regulatory mechanisms</a:t>
            </a:r>
          </a:p>
          <a:p>
            <a:endParaRPr lang="en-US" sz="24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 marL="114297"/>
            <a:endParaRPr lang="en-US" dirty="0"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639802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34152-BB64-684A-BA6F-E048D7CA5D8A}"/>
              </a:ext>
            </a:extLst>
          </p:cNvPr>
          <p:cNvSpPr txBox="1"/>
          <p:nvPr/>
        </p:nvSpPr>
        <p:spPr>
          <a:xfrm>
            <a:off x="3123210" y="617517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5FF10B-67D6-A24C-9BE2-973B98B00607}"/>
              </a:ext>
            </a:extLst>
          </p:cNvPr>
          <p:cNvSpPr txBox="1">
            <a:spLocks/>
          </p:cNvSpPr>
          <p:nvPr/>
        </p:nvSpPr>
        <p:spPr>
          <a:xfrm>
            <a:off x="938784" y="593367"/>
            <a:ext cx="10837616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Minnesota’s Paid Family &amp; Medical Leave Act would:</a:t>
            </a:r>
            <a:endParaRPr lang="en-US" sz="32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r>
              <a:rPr lang="en-US" sz="3200" dirty="0"/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BFB796A-739E-2640-9DA4-640281CB889A}"/>
              </a:ext>
            </a:extLst>
          </p:cNvPr>
          <p:cNvSpPr txBox="1">
            <a:spLocks/>
          </p:cNvSpPr>
          <p:nvPr/>
        </p:nvSpPr>
        <p:spPr>
          <a:xfrm>
            <a:off x="938784" y="1416080"/>
            <a:ext cx="9968331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Provide up to 12 weeks of paid medical leave (incl. pregnancy)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Provide up to 12 weeks of paid family leave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Provide partial wage replacement on a progressive scale up to 100% of statewide AWW (~$1100 in 2019)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Protect job and healthcare benefits during leave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Leverage social insurance design to create statewide risk pool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Share costs between workers and their employers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Allow employers to offer comparable plan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Build on Minnesota’s UI administration</a:t>
            </a:r>
            <a:endParaRPr lang="en-US" sz="36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4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/>
        </p:nvSpPr>
        <p:spPr>
          <a:xfrm>
            <a:off x="1001133" y="2517076"/>
            <a:ext cx="5909200" cy="15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43833" rIns="121900" bIns="243833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Long-Term Services and Supports</a:t>
            </a:r>
            <a:endParaRPr sz="4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6" name="Google Shape;96;p21"/>
          <p:cNvCxnSpPr/>
          <p:nvPr/>
        </p:nvCxnSpPr>
        <p:spPr>
          <a:xfrm>
            <a:off x="7651933" y="747400"/>
            <a:ext cx="0" cy="5176400"/>
          </a:xfrm>
          <a:prstGeom prst="straightConnector1">
            <a:avLst/>
          </a:prstGeom>
          <a:noFill/>
          <a:ln w="9525" cap="flat" cmpd="sng">
            <a:solidFill>
              <a:srgbClr val="D04D4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0825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/>
        </p:nvSpPr>
        <p:spPr>
          <a:xfrm>
            <a:off x="1525833" y="1129700"/>
            <a:ext cx="8393600" cy="3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Caring for loved ones can create </a:t>
            </a:r>
            <a:b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</a:br>
            <a: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some of the most </a:t>
            </a:r>
            <a:r>
              <a:rPr lang="en" sz="32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special and meaningful moments of life</a:t>
            </a:r>
            <a: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.</a:t>
            </a:r>
            <a:endParaRPr sz="3200" dirty="0">
              <a:solidFill>
                <a:srgbClr val="122F56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3200" dirty="0">
              <a:solidFill>
                <a:srgbClr val="122F56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115000"/>
              </a:lnSpc>
            </a:pPr>
            <a: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Yet, </a:t>
            </a:r>
            <a:r>
              <a:rPr lang="en-US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gaps in our </a:t>
            </a:r>
            <a: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care </a:t>
            </a:r>
            <a:r>
              <a:rPr lang="en-US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infrastructure</a:t>
            </a:r>
            <a: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leave many </a:t>
            </a:r>
            <a: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families struggl</a:t>
            </a:r>
            <a:r>
              <a:rPr lang="en-US" sz="3200" dirty="0" err="1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ing</a:t>
            </a:r>
            <a: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 to both work and provide care.</a:t>
            </a:r>
            <a:endParaRPr sz="3200" dirty="0">
              <a:solidFill>
                <a:srgbClr val="122F56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98708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34152-BB64-684A-BA6F-E048D7CA5D8A}"/>
              </a:ext>
            </a:extLst>
          </p:cNvPr>
          <p:cNvSpPr txBox="1"/>
          <p:nvPr/>
        </p:nvSpPr>
        <p:spPr>
          <a:xfrm>
            <a:off x="3123210" y="617517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5FF10B-67D6-A24C-9BE2-973B98B00607}"/>
              </a:ext>
            </a:extLst>
          </p:cNvPr>
          <p:cNvSpPr txBox="1">
            <a:spLocks/>
          </p:cNvSpPr>
          <p:nvPr/>
        </p:nvSpPr>
        <p:spPr>
          <a:xfrm>
            <a:off x="938784" y="593367"/>
            <a:ext cx="10837616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122F56"/>
                </a:solidFill>
                <a:latin typeface="Libre Baskerville"/>
              </a:rPr>
              <a:t>Key Decision Points Program Design</a:t>
            </a:r>
          </a:p>
          <a:p>
            <a:r>
              <a:rPr lang="en-US" sz="3200" dirty="0">
                <a:latin typeface="Libre Baskerville"/>
              </a:rPr>
              <a:t>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FB796A-739E-2640-9DA4-640281CB889A}"/>
              </a:ext>
            </a:extLst>
          </p:cNvPr>
          <p:cNvSpPr txBox="1">
            <a:spLocks/>
          </p:cNvSpPr>
          <p:nvPr/>
        </p:nvSpPr>
        <p:spPr>
          <a:xfrm>
            <a:off x="1358305" y="1709433"/>
            <a:ext cx="10374320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Why social insurance approach?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Eligible population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Generational transition issues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Timing and duration of coverage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First dollar (front-end coverage)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Catastrophic Coverage (back-end)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Comprehensive coverage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Benefit eligibility criteria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Level of benefit payment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Form of benefit (cash-service reimbursement continuum)</a:t>
            </a:r>
            <a:endParaRPr lang="en-US" dirty="0"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9905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7A56F8-E8FE-794A-8CA4-F11A34BB7F13}"/>
              </a:ext>
            </a:extLst>
          </p:cNvPr>
          <p:cNvSpPr/>
          <p:nvPr/>
        </p:nvSpPr>
        <p:spPr>
          <a:xfrm>
            <a:off x="9006133" y="2715155"/>
            <a:ext cx="2377440" cy="2022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>
              <a:lnSpc>
                <a:spcPct val="115000"/>
              </a:lnSpc>
            </a:pPr>
            <a:r>
              <a:rPr lang="en-US" sz="11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Source: 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Melissa Favreault and Judith </a:t>
            </a:r>
            <a:r>
              <a:rPr lang="en-US" sz="11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Dey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, “Long-Term Services and Supports for Older Americans: Risks and Financing Research Brief,” Office of the Assistant Secretary for Planning and Evaluation, U.S. Department of Health and Human Services, Washington, D.C., February, 2016,</a:t>
            </a:r>
            <a:r>
              <a:rPr lang="en-US" sz="1100" dirty="0">
                <a:latin typeface="+mj-lt"/>
                <a:ea typeface="Calibri" panose="020F0502020204030204" pitchFamily="34" charset="0"/>
              </a:rPr>
              <a:t> </a:t>
            </a:r>
            <a:endParaRPr lang="en-US" sz="11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D69EDE-6A2D-0E42-9C16-99AC0230CD0E}"/>
              </a:ext>
            </a:extLst>
          </p:cNvPr>
          <p:cNvSpPr txBox="1">
            <a:spLocks/>
          </p:cNvSpPr>
          <p:nvPr/>
        </p:nvSpPr>
        <p:spPr>
          <a:xfrm>
            <a:off x="938784" y="593367"/>
            <a:ext cx="10837616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Who Would Benefit from Alternative Coverage Durations and Start Times?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158C95-0434-46B9-848D-4415A8F13D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930" y="1921179"/>
            <a:ext cx="7198781" cy="41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36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34152-BB64-684A-BA6F-E048D7CA5D8A}"/>
              </a:ext>
            </a:extLst>
          </p:cNvPr>
          <p:cNvSpPr txBox="1"/>
          <p:nvPr/>
        </p:nvSpPr>
        <p:spPr>
          <a:xfrm>
            <a:off x="3123210" y="617517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5FF10B-67D6-A24C-9BE2-973B98B00607}"/>
              </a:ext>
            </a:extLst>
          </p:cNvPr>
          <p:cNvSpPr txBox="1">
            <a:spLocks/>
          </p:cNvSpPr>
          <p:nvPr/>
        </p:nvSpPr>
        <p:spPr>
          <a:xfrm>
            <a:off x="938784" y="593367"/>
            <a:ext cx="10837616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122F56"/>
                </a:solidFill>
                <a:latin typeface="Libre Baskerville"/>
              </a:rPr>
              <a:t>Financing Sources and Considerations</a:t>
            </a:r>
            <a:endParaRPr lang="en-US" sz="3200" dirty="0">
              <a:latin typeface="Libre Baskerville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1E3CA57-79C8-794E-B809-96CCF17C9AC8}"/>
              </a:ext>
            </a:extLst>
          </p:cNvPr>
          <p:cNvSpPr txBox="1">
            <a:spLocks/>
          </p:cNvSpPr>
          <p:nvPr/>
        </p:nvSpPr>
        <p:spPr>
          <a:xfrm>
            <a:off x="1269040" y="1487865"/>
            <a:ext cx="5058608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EF5958"/>
                </a:solidFill>
                <a:latin typeface="Libre Baskerville"/>
              </a:rPr>
              <a:t>Sources</a:t>
            </a:r>
          </a:p>
          <a:p>
            <a:endParaRPr lang="en-US" sz="18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Existing Federal Social Insurance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Social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Medicare Part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Medicare Parts B and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Medicare net investment income tax</a:t>
            </a:r>
          </a:p>
          <a:p>
            <a:endParaRPr lang="en-US" sz="18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Existing State Social Insurance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Workers 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Unemployment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Paid family and medical leave</a:t>
            </a:r>
          </a:p>
          <a:p>
            <a:endParaRPr lang="en-US" sz="18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Additional Potential Funding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Premiums</a:t>
            </a:r>
          </a:p>
          <a:p>
            <a:endParaRPr lang="en-US" dirty="0">
              <a:latin typeface="Libre Baskerville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BCF160-F6D9-A949-B5AE-AF619060459A}"/>
              </a:ext>
            </a:extLst>
          </p:cNvPr>
          <p:cNvSpPr txBox="1">
            <a:spLocks/>
          </p:cNvSpPr>
          <p:nvPr/>
        </p:nvSpPr>
        <p:spPr>
          <a:xfrm>
            <a:off x="6662656" y="1500386"/>
            <a:ext cx="4614944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EF5958"/>
                </a:solidFill>
                <a:latin typeface="Libre Baskerville"/>
              </a:rPr>
              <a:t>Considerations</a:t>
            </a:r>
          </a:p>
          <a:p>
            <a:pPr>
              <a:lnSpc>
                <a:spcPct val="115000"/>
              </a:lnSpc>
            </a:pPr>
            <a:endParaRPr lang="en-US" sz="2000" b="1" dirty="0">
              <a:solidFill>
                <a:srgbClr val="EF5958"/>
              </a:solidFill>
              <a:latin typeface="Libre Baskervill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Pay As You Go vs. Pre-Funding</a:t>
            </a:r>
          </a:p>
          <a:p>
            <a:pPr marL="186262"/>
            <a:endParaRPr lang="en-US" dirty="0">
              <a:latin typeface="Libre Baskervill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Size of tax 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Fiscal sustainability</a:t>
            </a:r>
          </a:p>
          <a:p>
            <a:pPr marL="52916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Political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Affordability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Connection with program benefits</a:t>
            </a:r>
          </a:p>
          <a:p>
            <a:endParaRPr lang="en-US" sz="20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Using more than one funding source</a:t>
            </a:r>
          </a:p>
          <a:p>
            <a:endParaRPr lang="en-US" dirty="0"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958272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34152-BB64-684A-BA6F-E048D7CA5D8A}"/>
              </a:ext>
            </a:extLst>
          </p:cNvPr>
          <p:cNvSpPr txBox="1"/>
          <p:nvPr/>
        </p:nvSpPr>
        <p:spPr>
          <a:xfrm>
            <a:off x="3123210" y="617517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5FF10B-67D6-A24C-9BE2-973B98B00607}"/>
              </a:ext>
            </a:extLst>
          </p:cNvPr>
          <p:cNvSpPr txBox="1">
            <a:spLocks/>
          </p:cNvSpPr>
          <p:nvPr/>
        </p:nvSpPr>
        <p:spPr>
          <a:xfrm>
            <a:off x="938784" y="593367"/>
            <a:ext cx="10837616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122F56"/>
                </a:solidFill>
                <a:latin typeface="Libre Baskerville"/>
              </a:rPr>
              <a:t>Payment &amp; Delivery System Integration</a:t>
            </a:r>
          </a:p>
          <a:p>
            <a:endParaRPr lang="en-US" sz="3200" b="1" dirty="0">
              <a:solidFill>
                <a:srgbClr val="122F56"/>
              </a:solidFill>
              <a:latin typeface="Libre Baskerville"/>
            </a:endParaRPr>
          </a:p>
          <a:p>
            <a:r>
              <a:rPr lang="en-US" sz="3200" dirty="0">
                <a:latin typeface="Libre Baskerville"/>
              </a:rPr>
              <a:t>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FB796A-739E-2640-9DA4-640281CB889A}"/>
              </a:ext>
            </a:extLst>
          </p:cNvPr>
          <p:cNvSpPr txBox="1">
            <a:spLocks/>
          </p:cNvSpPr>
          <p:nvPr/>
        </p:nvSpPr>
        <p:spPr>
          <a:xfrm>
            <a:off x="1402080" y="1536633"/>
            <a:ext cx="10374320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Coordination of benefits with other payers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Who is second payer?</a:t>
            </a:r>
          </a:p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Coordination of benefits with private insurance</a:t>
            </a:r>
            <a:endParaRPr lang="en-US" sz="24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Federal Medicaid funding issues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How to assure no loss of Federal Matching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Are program benefits considered income?</a:t>
            </a:r>
            <a:endParaRPr lang="en-US" sz="24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Integration of LTSS and medical care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How to integrate with coordinated delivery systems?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endParaRPr lang="en-US" dirty="0">
              <a:latin typeface="Libre Baskerville"/>
            </a:endParaRPr>
          </a:p>
          <a:p>
            <a:pPr marL="114297"/>
            <a:endParaRPr lang="en-US" dirty="0"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27882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34152-BB64-684A-BA6F-E048D7CA5D8A}"/>
              </a:ext>
            </a:extLst>
          </p:cNvPr>
          <p:cNvSpPr txBox="1"/>
          <p:nvPr/>
        </p:nvSpPr>
        <p:spPr>
          <a:xfrm>
            <a:off x="3123210" y="617517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5FF10B-67D6-A24C-9BE2-973B98B00607}"/>
              </a:ext>
            </a:extLst>
          </p:cNvPr>
          <p:cNvSpPr txBox="1">
            <a:spLocks/>
          </p:cNvSpPr>
          <p:nvPr/>
        </p:nvSpPr>
        <p:spPr>
          <a:xfrm>
            <a:off x="938784" y="593367"/>
            <a:ext cx="10837616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122F56"/>
                </a:solidFill>
                <a:latin typeface="Libre Baskerville"/>
              </a:rPr>
              <a:t>Ultimate Goals</a:t>
            </a:r>
          </a:p>
          <a:p>
            <a:r>
              <a:rPr lang="en-US" sz="3200" dirty="0">
                <a:latin typeface="Libre Baskerville"/>
              </a:rPr>
              <a:t>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FB796A-739E-2640-9DA4-640281CB889A}"/>
              </a:ext>
            </a:extLst>
          </p:cNvPr>
          <p:cNvSpPr txBox="1">
            <a:spLocks/>
          </p:cNvSpPr>
          <p:nvPr/>
        </p:nvSpPr>
        <p:spPr>
          <a:xfrm>
            <a:off x="1085088" y="1378137"/>
            <a:ext cx="9582912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Improving access to LTSS</a:t>
            </a: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. To what extent does the additional money brought into the LTSS system allow the purchase of additional services?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Reducing family out-of-pocket spending</a:t>
            </a: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. To what extent does the program provide financial relief?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Reducing Medicaid spending</a:t>
            </a: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. To what extent does the program reduce budgetary pressure on Medicaid?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Financial sustainability/stability</a:t>
            </a: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. Can the program be paid for over the long term in a stable manner?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Political support and sustainability</a:t>
            </a:r>
            <a:r>
              <a:rPr lang="en-US" sz="2400" dirty="0">
                <a:solidFill>
                  <a:srgbClr val="122F56"/>
                </a:solidFill>
                <a:latin typeface="Libre Baskerville"/>
                <a:cs typeface="Times New Roman" panose="02020603050405020304" pitchFamily="18" charset="0"/>
              </a:rPr>
              <a:t>. Is the program structured in a way that will garner broad public support, likely to persist over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22F56"/>
              </a:solidFill>
              <a:latin typeface="Libre Baskerville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rgbClr val="EF5958"/>
              </a:solidFill>
              <a:latin typeface="Libre Baskerville"/>
            </a:endParaRPr>
          </a:p>
          <a:p>
            <a:endParaRPr lang="en-US" dirty="0">
              <a:latin typeface="Libre Baskerville"/>
            </a:endParaRPr>
          </a:p>
          <a:p>
            <a:pPr marL="114297"/>
            <a:endParaRPr lang="en-US" dirty="0">
              <a:latin typeface="Libre Baskerville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61DAB8A-19A5-EF46-BA03-E361C5B9975A}"/>
              </a:ext>
            </a:extLst>
          </p:cNvPr>
          <p:cNvSpPr txBox="1">
            <a:spLocks/>
          </p:cNvSpPr>
          <p:nvPr/>
        </p:nvSpPr>
        <p:spPr>
          <a:xfrm>
            <a:off x="6431008" y="1390658"/>
            <a:ext cx="4785632" cy="4555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75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21">
            <a:extLst>
              <a:ext uri="{FF2B5EF4-FFF2-40B4-BE49-F238E27FC236}">
                <a16:creationId xmlns:a16="http://schemas.microsoft.com/office/drawing/2014/main" id="{F4861CF4-88F2-3F4D-9135-A703E702C4B5}"/>
              </a:ext>
            </a:extLst>
          </p:cNvPr>
          <p:cNvSpPr txBox="1"/>
          <p:nvPr/>
        </p:nvSpPr>
        <p:spPr>
          <a:xfrm>
            <a:off x="1001133" y="2151009"/>
            <a:ext cx="5909200" cy="15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43833" rIns="121900" bIns="243833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en-US" sz="2000" b="1" dirty="0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-US" sz="5400" b="1" dirty="0">
                <a:solidFill>
                  <a:srgbClr val="FFFFFF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Universal Family Care</a:t>
            </a:r>
            <a:endParaRPr sz="5400" b="1" dirty="0"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96;p21">
            <a:extLst>
              <a:ext uri="{FF2B5EF4-FFF2-40B4-BE49-F238E27FC236}">
                <a16:creationId xmlns:a16="http://schemas.microsoft.com/office/drawing/2014/main" id="{59445A7F-8061-5F42-9AEC-A553174625ED}"/>
              </a:ext>
            </a:extLst>
          </p:cNvPr>
          <p:cNvCxnSpPr/>
          <p:nvPr/>
        </p:nvCxnSpPr>
        <p:spPr>
          <a:xfrm>
            <a:off x="7651933" y="747400"/>
            <a:ext cx="0" cy="5176400"/>
          </a:xfrm>
          <a:prstGeom prst="straightConnector1">
            <a:avLst/>
          </a:prstGeom>
          <a:noFill/>
          <a:ln w="9525" cap="flat" cmpd="sng">
            <a:solidFill>
              <a:srgbClr val="D04D4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95;p21">
            <a:extLst>
              <a:ext uri="{FF2B5EF4-FFF2-40B4-BE49-F238E27FC236}">
                <a16:creationId xmlns:a16="http://schemas.microsoft.com/office/drawing/2014/main" id="{EAB0DA5B-3986-764F-BEB7-8ABADA715BE6}"/>
              </a:ext>
            </a:extLst>
          </p:cNvPr>
          <p:cNvSpPr txBox="1"/>
          <p:nvPr/>
        </p:nvSpPr>
        <p:spPr>
          <a:xfrm>
            <a:off x="8198533" y="2138297"/>
            <a:ext cx="3194400" cy="3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lang="en-US" sz="1200" b="1" dirty="0">
              <a:solidFill>
                <a:schemeClr val="lt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04;p22">
            <a:extLst>
              <a:ext uri="{FF2B5EF4-FFF2-40B4-BE49-F238E27FC236}">
                <a16:creationId xmlns:a16="http://schemas.microsoft.com/office/drawing/2014/main" id="{A55CDF79-6C90-4BCF-A489-15F9052DDAB8}"/>
              </a:ext>
            </a:extLst>
          </p:cNvPr>
          <p:cNvSpPr txBox="1"/>
          <p:nvPr/>
        </p:nvSpPr>
        <p:spPr>
          <a:xfrm>
            <a:off x="1052187" y="4460143"/>
            <a:ext cx="4645741" cy="97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 Integrated Approach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763797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 rotWithShape="1">
          <a:blip r:embed="rId3" cstate="print">
            <a:alphaModFix amt="20000"/>
          </a:blip>
          <a:srcRect l="154" t="33370" r="22385" b="1274"/>
          <a:stretch/>
        </p:blipFill>
        <p:spPr>
          <a:xfrm flipH="1">
            <a:off x="5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10425041" y="366133"/>
            <a:ext cx="1313200" cy="14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31" name="Google Shape;131;p24"/>
          <p:cNvSpPr txBox="1"/>
          <p:nvPr/>
        </p:nvSpPr>
        <p:spPr>
          <a:xfrm>
            <a:off x="1739043" y="1445532"/>
            <a:ext cx="8612783" cy="5091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Universal Family Care would b</a:t>
            </a:r>
            <a:r>
              <a:rPr lang="en-US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e a</a:t>
            </a:r>
            <a:br>
              <a:rPr lang="en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</a:br>
            <a:r>
              <a:rPr lang="en-US" sz="36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new s</a:t>
            </a:r>
            <a:r>
              <a:rPr lang="en" sz="36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ocial insurance program</a:t>
            </a:r>
            <a:br>
              <a:rPr lang="en" sz="36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</a:br>
            <a:r>
              <a:rPr lang="en-US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to which</a:t>
            </a:r>
            <a:r>
              <a:rPr lang="en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 everyone </a:t>
            </a:r>
            <a:r>
              <a:rPr lang="en-US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would </a:t>
            </a:r>
            <a:r>
              <a:rPr lang="en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contribute </a:t>
            </a:r>
            <a:r>
              <a:rPr lang="en-US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while they are working, </a:t>
            </a:r>
            <a:r>
              <a:rPr lang="en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and </a:t>
            </a:r>
            <a:r>
              <a:rPr lang="en-US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from which everyone</a:t>
            </a:r>
            <a:r>
              <a:rPr lang="en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would </a:t>
            </a:r>
            <a:r>
              <a:rPr lang="en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benefit</a:t>
            </a:r>
            <a:r>
              <a:rPr lang="en-US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.</a:t>
            </a:r>
            <a:endParaRPr sz="3600" dirty="0">
              <a:solidFill>
                <a:srgbClr val="EF5958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51229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C9A1-1206-494F-B82C-5B303BE7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08" y="593367"/>
            <a:ext cx="11021292" cy="763600"/>
          </a:xfrm>
        </p:spPr>
        <p:txBody>
          <a:bodyPr/>
          <a:lstStyle/>
          <a:p>
            <a:r>
              <a:rPr lang="en-US" sz="3200" dirty="0">
                <a:latin typeface="Libre Baskerville" panose="020B0604020202020204" charset="0"/>
              </a:rPr>
              <a:t>Universal Family Care Insures for 3 Care Needs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A3B58B-63AD-45EE-9931-F729EA385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8231" y="1916157"/>
            <a:ext cx="873998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59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4"/>
          <p:cNvSpPr txBox="1"/>
          <p:nvPr/>
        </p:nvSpPr>
        <p:spPr>
          <a:xfrm>
            <a:off x="1322631" y="910067"/>
            <a:ext cx="10182431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The case for an integrated, universal approach</a:t>
            </a:r>
            <a:endParaRPr sz="3200" b="1" dirty="0">
              <a:solidFill>
                <a:srgbClr val="EF5958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9" name="Google Shape;379;p44"/>
          <p:cNvSpPr txBox="1"/>
          <p:nvPr/>
        </p:nvSpPr>
        <p:spPr>
          <a:xfrm>
            <a:off x="1365567" y="2120233"/>
            <a:ext cx="30796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EF5958"/>
                </a:solidFill>
                <a:latin typeface="Libre Baskerville" panose="020B0604020202020204" charset="0"/>
                <a:ea typeface="Montserrat SemiBold"/>
                <a:cs typeface="Times New Roman" panose="02020603050405020304" pitchFamily="18" charset="0"/>
                <a:sym typeface="Libre Baskerville"/>
              </a:rPr>
              <a:t>We all juggle work and care</a:t>
            </a:r>
            <a:endParaRPr sz="2400" dirty="0">
              <a:solidFill>
                <a:srgbClr val="122F56"/>
              </a:solidFill>
              <a:latin typeface="Libre Baskerville" panose="020B0604020202020204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  <a:p>
            <a:pPr>
              <a:lnSpc>
                <a:spcPct val="115000"/>
              </a:lnSpc>
            </a:pPr>
            <a:br>
              <a:rPr lang="en-US" sz="1200" dirty="0">
                <a:solidFill>
                  <a:srgbClr val="122F56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</a:br>
            <a:r>
              <a:rPr lang="en-US" sz="1400" dirty="0">
                <a:solidFill>
                  <a:srgbClr val="122F56"/>
                </a:solidFill>
                <a:latin typeface="Montserrat SemiBold" panose="020B0604020202020204" charset="0"/>
                <a:ea typeface="Montserrat SemiBold"/>
                <a:cs typeface="Montserrat SemiBold"/>
                <a:sym typeface="Montserrat SemiBold"/>
              </a:rPr>
              <a:t>Not just those with low income</a:t>
            </a:r>
            <a:endParaRPr lang="en-US" sz="1200" dirty="0">
              <a:solidFill>
                <a:srgbClr val="122F56"/>
              </a:solidFill>
              <a:latin typeface="Montserrat SemiBold" panose="020B060402020202020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44"/>
          <p:cNvSpPr txBox="1"/>
          <p:nvPr/>
        </p:nvSpPr>
        <p:spPr>
          <a:xfrm>
            <a:off x="6472699" y="2120233"/>
            <a:ext cx="3285450" cy="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More efficient way to pay for care</a:t>
            </a:r>
            <a:endParaRPr sz="2400" dirty="0">
              <a:solidFill>
                <a:srgbClr val="EF5958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115000"/>
              </a:lnSpc>
            </a:pPr>
            <a:endParaRPr sz="800" dirty="0">
              <a:solidFill>
                <a:srgbClr val="122F5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>
              <a:lnSpc>
                <a:spcPct val="115000"/>
              </a:lnSpc>
            </a:pPr>
            <a:r>
              <a:rPr lang="en-US" sz="1400" dirty="0">
                <a:solidFill>
                  <a:srgbClr val="122F56"/>
                </a:solidFill>
                <a:latin typeface="Montserrat SemiBold" panose="020B0604020202020204" charset="0"/>
                <a:ea typeface="Montserrat SemiBold"/>
                <a:cs typeface="Montserrat SemiBold"/>
                <a:sym typeface="Montserrat SemiBold"/>
              </a:rPr>
              <a:t>Families pay a little from each paycheck rather than a lot during time of crisis</a:t>
            </a:r>
            <a:endParaRPr sz="1400" dirty="0">
              <a:solidFill>
                <a:srgbClr val="122F56"/>
              </a:solidFill>
              <a:latin typeface="Montserrat SemiBold" panose="020B060402020202020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2" name="Google Shape;382;p44"/>
          <p:cNvSpPr txBox="1"/>
          <p:nvPr/>
        </p:nvSpPr>
        <p:spPr>
          <a:xfrm>
            <a:off x="1365567" y="4240533"/>
            <a:ext cx="3575172" cy="2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More family friendly</a:t>
            </a:r>
          </a:p>
          <a:p>
            <a:pPr>
              <a:lnSpc>
                <a:spcPct val="115000"/>
              </a:lnSpc>
            </a:pPr>
            <a:endParaRPr lang="en-US" sz="800" dirty="0">
              <a:solidFill>
                <a:srgbClr val="122F5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</a:pPr>
            <a:r>
              <a:rPr lang="en-US" sz="1400" dirty="0">
                <a:solidFill>
                  <a:srgbClr val="122F56"/>
                </a:solidFill>
                <a:latin typeface="Montserrat SemiBold" panose="020B0604020202020204" charset="0"/>
                <a:ea typeface="Montserrat SemiBold"/>
                <a:cs typeface="Montserrat SemiBold"/>
                <a:sym typeface="Montserrat SemiBold"/>
              </a:rPr>
              <a:t>Allows families to focus on one other during care episodes</a:t>
            </a:r>
            <a:endParaRPr sz="1400" dirty="0">
              <a:solidFill>
                <a:srgbClr val="122F56"/>
              </a:solidFill>
              <a:latin typeface="Montserrat SemiBold" panose="020B060402020202020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3" name="Google Shape;383;p44"/>
          <p:cNvSpPr txBox="1"/>
          <p:nvPr/>
        </p:nvSpPr>
        <p:spPr>
          <a:xfrm>
            <a:off x="6503699" y="4240533"/>
            <a:ext cx="3575173" cy="186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One stop shop</a:t>
            </a:r>
            <a:endParaRPr sz="2400" dirty="0">
              <a:solidFill>
                <a:srgbClr val="EF5958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115000"/>
              </a:lnSpc>
            </a:pPr>
            <a:br>
              <a:rPr lang="en" sz="800" dirty="0">
                <a:solidFill>
                  <a:srgbClr val="122F5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1400" dirty="0">
                <a:solidFill>
                  <a:srgbClr val="122F56"/>
                </a:solidFill>
                <a:latin typeface="Montserrat SemiBold" panose="020B0604020202020204" charset="0"/>
                <a:ea typeface="Montserrat SemiBold"/>
                <a:cs typeface="Montserrat SemiBold"/>
                <a:sym typeface="Montserrat SemiBold"/>
              </a:rPr>
              <a:t>Less red tape for families and states due to single access point, lack of means testing</a:t>
            </a:r>
            <a:endParaRPr sz="1400" dirty="0">
              <a:solidFill>
                <a:srgbClr val="122F56"/>
              </a:solidFill>
              <a:latin typeface="Montserrat SemiBold" panose="020B0604020202020204" charset="0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35116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7C8F-6776-490F-8839-7B25EBC9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Libre Baskerville" panose="020B0604020202020204" charset="0"/>
              </a:rPr>
              <a:t>How Could UFC Benefit Society?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B8D6A-7E88-4490-A59D-744339B443D7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</p:spPr>
        <p:txBody>
          <a:bodyPr/>
          <a:lstStyle/>
          <a:p>
            <a:pPr marL="114297" indent="0">
              <a:buNone/>
            </a:pPr>
            <a:endParaRPr lang="en-US" dirty="0"/>
          </a:p>
        </p:txBody>
      </p:sp>
      <p:pic>
        <p:nvPicPr>
          <p:cNvPr id="4" name="Picture 3" descr="UFC-08.png">
            <a:extLst>
              <a:ext uri="{FF2B5EF4-FFF2-40B4-BE49-F238E27FC236}">
                <a16:creationId xmlns:a16="http://schemas.microsoft.com/office/drawing/2014/main" id="{6FA483AA-26F7-45D9-8A78-00CF6A2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7" y="1713543"/>
            <a:ext cx="11434596" cy="410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9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/>
        </p:nvSpPr>
        <p:spPr>
          <a:xfrm>
            <a:off x="1525833" y="1129700"/>
            <a:ext cx="8616714" cy="8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Why has the care risk become salient now?</a:t>
            </a:r>
            <a:endParaRPr sz="3000" dirty="0">
              <a:solidFill>
                <a:srgbClr val="122F56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1572220" y="3931333"/>
            <a:ext cx="19700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64%</a:t>
            </a:r>
            <a:endParaRPr sz="4400" dirty="0">
              <a:solidFill>
                <a:srgbClr val="122F56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1572219" y="4459133"/>
            <a:ext cx="2394800" cy="118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dirty="0">
                <a:solidFill>
                  <a:srgbClr val="122F56"/>
                </a:solidFill>
                <a:latin typeface="Libre Baskerville" panose="020B0604020202020204" charset="0"/>
                <a:ea typeface="Montserrat"/>
                <a:cs typeface="Montserrat"/>
                <a:sym typeface="Montserrat"/>
              </a:rPr>
              <a:t>of mothers bring in at least one quarter of family earnings; 41% bring in half or more.</a:t>
            </a:r>
            <a:br>
              <a:rPr lang="en-US" sz="1200" b="1" dirty="0">
                <a:solidFill>
                  <a:srgbClr val="122F56"/>
                </a:solidFill>
                <a:latin typeface="+mn-lt"/>
                <a:ea typeface="Montserrat"/>
                <a:cs typeface="Montserrat"/>
                <a:sym typeface="Montserrat"/>
              </a:rPr>
            </a:br>
            <a:endParaRPr lang="en-US" sz="1200" b="1" dirty="0">
              <a:solidFill>
                <a:srgbClr val="122F56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sz="1000" dirty="0">
              <a:solidFill>
                <a:srgbClr val="EF5958"/>
              </a:solidFill>
              <a:latin typeface="+mn-lt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000" dirty="0">
                <a:solidFill>
                  <a:srgbClr val="122F56"/>
                </a:solidFill>
                <a:latin typeface="Libre Baskerville" panose="020B0604020202020204" charset="0"/>
                <a:ea typeface="Montserrat SemiBold"/>
                <a:cs typeface="Montserrat SemiBold"/>
                <a:sym typeface="Montserrat SemiBold"/>
              </a:rPr>
              <a:t>– Center for American Progress</a:t>
            </a:r>
            <a:endParaRPr sz="1200" b="1" dirty="0">
              <a:solidFill>
                <a:srgbClr val="122F56"/>
              </a:solidFill>
              <a:latin typeface="Libre Baskervill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6"/>
          <p:cNvSpPr txBox="1"/>
          <p:nvPr/>
        </p:nvSpPr>
        <p:spPr>
          <a:xfrm>
            <a:off x="1572218" y="2254133"/>
            <a:ext cx="2887586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rgbClr val="EF5958"/>
                </a:solidFill>
                <a:latin typeface="Libre Baskerville" panose="020B0604020202020204" charset="0"/>
                <a:ea typeface="Montserrat"/>
                <a:cs typeface="Montserrat"/>
                <a:sym typeface="Montserrat"/>
              </a:rPr>
              <a:t>Today’s families need all adults’ earnings to make ends meet</a:t>
            </a:r>
          </a:p>
        </p:txBody>
      </p:sp>
      <p:sp>
        <p:nvSpPr>
          <p:cNvPr id="131" name="Google Shape;131;p26"/>
          <p:cNvSpPr txBox="1"/>
          <p:nvPr/>
        </p:nvSpPr>
        <p:spPr>
          <a:xfrm>
            <a:off x="4064601" y="3931333"/>
            <a:ext cx="2738400" cy="308000"/>
          </a:xfrm>
          <a:prstGeom prst="rect">
            <a:avLst/>
          </a:prstGeom>
          <a:solidFill>
            <a:srgbClr val="FCFA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03225"/>
            <a:r>
              <a:rPr lang="en" sz="44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7:1  3:1</a:t>
            </a:r>
            <a:endParaRPr sz="4400" dirty="0">
              <a:solidFill>
                <a:srgbClr val="122F56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4064585" y="4459133"/>
            <a:ext cx="2394800" cy="143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03225">
              <a:lnSpc>
                <a:spcPct val="1150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122F56"/>
                </a:solidFill>
                <a:latin typeface="Libre Baskerville" panose="020B0604020202020204" charset="0"/>
                <a:ea typeface="Montserrat"/>
                <a:cs typeface="Montserrat"/>
                <a:sym typeface="Montserrat"/>
              </a:rPr>
              <a:t>is the projected decline between 2015 and 2050 in the ratio of people aged 45-64 to each person 80+.</a:t>
            </a:r>
            <a:endParaRPr lang="en-US" sz="1200" dirty="0">
              <a:solidFill>
                <a:srgbClr val="EF5958"/>
              </a:solidFill>
              <a:latin typeface="Libre Baskerville" panose="020B0604020202020204" charset="0"/>
              <a:ea typeface="Montserrat SemiBold"/>
              <a:cs typeface="Montserrat SemiBold"/>
              <a:sym typeface="Montserrat SemiBold"/>
            </a:endParaRPr>
          </a:p>
          <a:p>
            <a:pPr marL="403225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000" dirty="0">
                <a:solidFill>
                  <a:srgbClr val="122F56"/>
                </a:solidFill>
                <a:latin typeface="Libre Baskerville" panose="020B0604020202020204" charset="0"/>
                <a:ea typeface="Montserrat SemiBold"/>
                <a:cs typeface="Montserrat SemiBold"/>
                <a:sym typeface="Montserrat SemiBold"/>
              </a:rPr>
              <a:t>– </a:t>
            </a:r>
            <a:r>
              <a:rPr lang="en-US" sz="1000" dirty="0">
                <a:solidFill>
                  <a:srgbClr val="122F56"/>
                </a:solidFill>
                <a:latin typeface="Libre Baskerville" panose="020B0604020202020204" charset="0"/>
                <a:ea typeface="Montserrat SemiBold"/>
                <a:cs typeface="Montserrat SemiBold"/>
                <a:sym typeface="Montserrat SemiBold"/>
              </a:rPr>
              <a:t>AARP</a:t>
            </a:r>
            <a:endParaRPr sz="1200" b="1" dirty="0">
              <a:solidFill>
                <a:srgbClr val="122F56"/>
              </a:solidFill>
              <a:latin typeface="Libre Baskervill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6"/>
          <p:cNvSpPr txBox="1"/>
          <p:nvPr/>
        </p:nvSpPr>
        <p:spPr>
          <a:xfrm>
            <a:off x="4106730" y="2254133"/>
            <a:ext cx="2956387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1313">
              <a:lnSpc>
                <a:spcPct val="115000"/>
              </a:lnSpc>
            </a:pPr>
            <a:r>
              <a:rPr lang="en-US" sz="1800" b="1" dirty="0">
                <a:solidFill>
                  <a:srgbClr val="EF5958"/>
                </a:solidFill>
                <a:latin typeface="Libre Baskerville" panose="020B0604020202020204" charset="0"/>
                <a:ea typeface="Montserrat"/>
                <a:cs typeface="Montserrat"/>
                <a:sym typeface="Montserrat"/>
              </a:rPr>
              <a:t>A national shortage of elder caregivers is approaching</a:t>
            </a:r>
          </a:p>
          <a:p>
            <a:pPr marL="341313">
              <a:lnSpc>
                <a:spcPct val="115000"/>
              </a:lnSpc>
            </a:pPr>
            <a:endParaRPr sz="1600" dirty="0">
              <a:solidFill>
                <a:srgbClr val="EF5958"/>
              </a:solidFill>
              <a:latin typeface="Libre Baskerville" panose="020B0604020202020204" charset="0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7063135" y="3931333"/>
            <a:ext cx="255209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$50,336</a:t>
            </a:r>
            <a:endParaRPr sz="4400" dirty="0">
              <a:solidFill>
                <a:srgbClr val="122F56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7063118" y="4459132"/>
            <a:ext cx="2686742" cy="138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1200" b="1" dirty="0">
                <a:solidFill>
                  <a:srgbClr val="122F56"/>
                </a:solidFill>
                <a:latin typeface="Libre Baskerville" panose="020B0604020202020204" charset="0"/>
                <a:ea typeface="Montserrat"/>
                <a:cs typeface="Montserrat"/>
                <a:sym typeface="Montserrat"/>
              </a:rPr>
              <a:t>is the annual cost for a Home Health Aide, while the average cost of childcare ages 0-4 is nearly $10,000 .</a:t>
            </a:r>
            <a:br>
              <a:rPr lang="en-US" sz="1200" b="1" dirty="0">
                <a:solidFill>
                  <a:srgbClr val="122F56"/>
                </a:solidFill>
                <a:latin typeface="+mn-lt"/>
                <a:ea typeface="Montserrat"/>
                <a:cs typeface="Montserrat"/>
                <a:sym typeface="Montserrat"/>
              </a:rPr>
            </a:br>
            <a:endParaRPr sz="1000" dirty="0">
              <a:solidFill>
                <a:srgbClr val="EF5958"/>
              </a:solidFill>
              <a:latin typeface="+mn-lt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000" dirty="0">
                <a:solidFill>
                  <a:srgbClr val="122F56"/>
                </a:solidFill>
                <a:latin typeface="Libre Baskerville" panose="020B0604020202020204" charset="0"/>
                <a:ea typeface="Montserrat SemiBold"/>
                <a:cs typeface="Montserrat SemiBold"/>
                <a:sym typeface="Montserrat SemiBold"/>
              </a:rPr>
              <a:t>– </a:t>
            </a:r>
            <a:r>
              <a:rPr lang="en-US" sz="1000" dirty="0">
                <a:solidFill>
                  <a:srgbClr val="122F56"/>
                </a:solidFill>
                <a:latin typeface="Libre Baskerville" panose="020B0604020202020204" charset="0"/>
                <a:ea typeface="Montserrat SemiBold"/>
                <a:cs typeface="Montserrat SemiBold"/>
                <a:sym typeface="Montserrat SemiBold"/>
              </a:rPr>
              <a:t> Genworth; New America</a:t>
            </a:r>
            <a:endParaRPr sz="1200" b="1" dirty="0">
              <a:solidFill>
                <a:srgbClr val="122F56"/>
              </a:solidFill>
              <a:latin typeface="Libre Baskerville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6"/>
          <p:cNvSpPr txBox="1"/>
          <p:nvPr/>
        </p:nvSpPr>
        <p:spPr>
          <a:xfrm>
            <a:off x="7105252" y="2254133"/>
            <a:ext cx="23948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rgbClr val="EF5958"/>
                </a:solidFill>
                <a:latin typeface="Libre Baskerville" panose="020B0604020202020204" charset="0"/>
                <a:ea typeface="Montserrat"/>
                <a:cs typeface="Montserrat"/>
                <a:sym typeface="Montserrat"/>
              </a:rPr>
              <a:t>Care costs are out of reach for many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26815E-3A6E-4669-B4C4-3E68916F3212}"/>
              </a:ext>
            </a:extLst>
          </p:cNvPr>
          <p:cNvCxnSpPr>
            <a:cxnSpLocks/>
          </p:cNvCxnSpPr>
          <p:nvPr/>
        </p:nvCxnSpPr>
        <p:spPr>
          <a:xfrm>
            <a:off x="5285954" y="4083946"/>
            <a:ext cx="252442" cy="0"/>
          </a:xfrm>
          <a:prstGeom prst="straightConnector1">
            <a:avLst/>
          </a:prstGeom>
          <a:ln>
            <a:solidFill>
              <a:srgbClr val="122F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7"/>
          <p:cNvPicPr preferRelativeResize="0"/>
          <p:nvPr/>
        </p:nvPicPr>
        <p:blipFill rotWithShape="1">
          <a:blip r:embed="rId3" cstate="print">
            <a:alphaModFix/>
          </a:blip>
          <a:srcRect t="7813" b="7813"/>
          <a:stretch/>
        </p:blipFill>
        <p:spPr>
          <a:xfrm>
            <a:off x="1" y="0"/>
            <a:ext cx="12191996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49"/>
          <p:cNvPicPr preferRelativeResize="0"/>
          <p:nvPr/>
        </p:nvPicPr>
        <p:blipFill rotWithShape="1">
          <a:blip r:embed="rId3" cstate="print">
            <a:alphaModFix amt="84000"/>
          </a:blip>
          <a:srcRect l="285" t="30537" r="57699" b="32943"/>
          <a:stretch/>
        </p:blipFill>
        <p:spPr>
          <a:xfrm>
            <a:off x="0" y="-15766"/>
            <a:ext cx="12191997" cy="688953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9"/>
          <p:cNvSpPr txBox="1"/>
          <p:nvPr/>
        </p:nvSpPr>
        <p:spPr>
          <a:xfrm>
            <a:off x="1652400" y="1758733"/>
            <a:ext cx="8164400" cy="3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3200" b="1" dirty="0">
                <a:solidFill>
                  <a:srgbClr val="FFFFFF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As Leah begins to explore her options, UFC offers her a</a:t>
            </a:r>
            <a:r>
              <a:rPr lang="en-US" sz="3200" b="1" dirty="0">
                <a:solidFill>
                  <a:srgbClr val="FFFFFF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n integrated </a:t>
            </a:r>
            <a:r>
              <a:rPr lang="en" sz="3200" b="1" dirty="0">
                <a:solidFill>
                  <a:srgbClr val="FFFFFF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approach </a:t>
            </a:r>
            <a:r>
              <a:rPr lang="en-US" sz="3200" b="1" dirty="0">
                <a:solidFill>
                  <a:srgbClr val="FFFFFF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to care supports grounded in her specific family care situation</a:t>
            </a:r>
            <a:r>
              <a:rPr lang="en" sz="3200" b="1" dirty="0">
                <a:solidFill>
                  <a:srgbClr val="FFFFFF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:</a:t>
            </a:r>
            <a:endParaRPr sz="3200" b="1" dirty="0">
              <a:solidFill>
                <a:srgbClr val="FFFFFF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3200" b="1" dirty="0">
                <a:solidFill>
                  <a:srgbClr val="FFFFFF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</a:t>
            </a:r>
            <a:br>
              <a:rPr lang="en" sz="3200" b="1" dirty="0">
                <a:solidFill>
                  <a:srgbClr val="FFFFFF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</a:br>
            <a:r>
              <a:rPr lang="en" sz="3200" b="1" dirty="0">
                <a:solidFill>
                  <a:srgbClr val="FFFFFF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First, it asks what she needs.</a:t>
            </a:r>
            <a:br>
              <a:rPr lang="en" sz="3200" b="1" dirty="0">
                <a:solidFill>
                  <a:srgbClr val="FFFFFF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</a:br>
            <a:r>
              <a:rPr lang="en" sz="3200" b="1" dirty="0">
                <a:solidFill>
                  <a:srgbClr val="FFFFFF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Then, it suggests a personalized set of </a:t>
            </a:r>
            <a:r>
              <a:rPr lang="en-US" sz="3200" b="1" dirty="0">
                <a:solidFill>
                  <a:srgbClr val="FFFFFF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supports</a:t>
            </a:r>
            <a:r>
              <a:rPr lang="en" sz="3200" b="1" dirty="0">
                <a:solidFill>
                  <a:srgbClr val="FFFFFF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she may be eligible for.</a:t>
            </a:r>
            <a:endParaRPr sz="3200" b="1" dirty="0">
              <a:solidFill>
                <a:srgbClr val="FFFFFF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50"/>
          <p:cNvPicPr preferRelativeResize="0"/>
          <p:nvPr/>
        </p:nvPicPr>
        <p:blipFill rotWithShape="1">
          <a:blip r:embed="rId3" cstate="print">
            <a:alphaModFix/>
          </a:blip>
          <a:srcRect t="5867" b="7214"/>
          <a:stretch/>
        </p:blipFill>
        <p:spPr>
          <a:xfrm>
            <a:off x="0" y="1"/>
            <a:ext cx="12191997" cy="688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0"/>
          <p:cNvPicPr preferRelativeResize="0"/>
          <p:nvPr/>
        </p:nvPicPr>
        <p:blipFill rotWithShape="1">
          <a:blip r:embed="rId4" cstate="print">
            <a:alphaModFix/>
          </a:blip>
          <a:srcRect b="40015"/>
          <a:stretch/>
        </p:blipFill>
        <p:spPr>
          <a:xfrm rot="-7">
            <a:off x="6490806" y="1010881"/>
            <a:ext cx="2578141" cy="4583377"/>
          </a:xfrm>
          <a:prstGeom prst="rect">
            <a:avLst/>
          </a:prstGeom>
          <a:noFill/>
          <a:ln w="19050" cap="flat" cmpd="sng">
            <a:solidFill>
              <a:srgbClr val="1B1D1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51"/>
          <p:cNvPicPr preferRelativeResize="0"/>
          <p:nvPr/>
        </p:nvPicPr>
        <p:blipFill rotWithShape="1">
          <a:blip r:embed="rId3" cstate="print">
            <a:alphaModFix/>
          </a:blip>
          <a:srcRect t="5867" b="7214"/>
          <a:stretch/>
        </p:blipFill>
        <p:spPr>
          <a:xfrm>
            <a:off x="0" y="5611"/>
            <a:ext cx="12191997" cy="688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 rot="-7">
            <a:off x="6490806" y="1010880"/>
            <a:ext cx="2578141" cy="4583376"/>
          </a:xfrm>
          <a:prstGeom prst="rect">
            <a:avLst/>
          </a:prstGeom>
          <a:noFill/>
          <a:ln w="19050" cap="flat" cmpd="sng">
            <a:solidFill>
              <a:srgbClr val="1B1D1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2"/>
          <p:cNvPicPr preferRelativeResize="0"/>
          <p:nvPr/>
        </p:nvPicPr>
        <p:blipFill rotWithShape="1">
          <a:blip r:embed="rId3" cstate="print">
            <a:alphaModFix/>
          </a:blip>
          <a:srcRect t="5867" b="7214"/>
          <a:stretch/>
        </p:blipFill>
        <p:spPr>
          <a:xfrm>
            <a:off x="0" y="1"/>
            <a:ext cx="12191997" cy="688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5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 rot="-7">
            <a:off x="6490806" y="1010880"/>
            <a:ext cx="2578141" cy="4583376"/>
          </a:xfrm>
          <a:prstGeom prst="rect">
            <a:avLst/>
          </a:prstGeom>
          <a:noFill/>
          <a:ln w="19050" cap="flat" cmpd="sng">
            <a:solidFill>
              <a:srgbClr val="1B1D1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53"/>
          <p:cNvPicPr preferRelativeResize="0"/>
          <p:nvPr/>
        </p:nvPicPr>
        <p:blipFill rotWithShape="1">
          <a:blip r:embed="rId3" cstate="print">
            <a:alphaModFix/>
          </a:blip>
          <a:srcRect t="5867" b="7214"/>
          <a:stretch/>
        </p:blipFill>
        <p:spPr>
          <a:xfrm>
            <a:off x="0" y="1"/>
            <a:ext cx="12191997" cy="688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 rot="-7">
            <a:off x="6490806" y="1010880"/>
            <a:ext cx="2578141" cy="4583376"/>
          </a:xfrm>
          <a:prstGeom prst="rect">
            <a:avLst/>
          </a:prstGeom>
          <a:noFill/>
          <a:ln w="19050" cap="flat" cmpd="sng">
            <a:solidFill>
              <a:srgbClr val="1B1D1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54"/>
          <p:cNvPicPr preferRelativeResize="0"/>
          <p:nvPr/>
        </p:nvPicPr>
        <p:blipFill rotWithShape="1">
          <a:blip r:embed="rId3" cstate="print">
            <a:alphaModFix/>
          </a:blip>
          <a:srcRect t="5867" b="7214"/>
          <a:stretch/>
        </p:blipFill>
        <p:spPr>
          <a:xfrm>
            <a:off x="0" y="1"/>
            <a:ext cx="12191997" cy="688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 rot="-7">
            <a:off x="6490806" y="1010880"/>
            <a:ext cx="2578141" cy="4583381"/>
          </a:xfrm>
          <a:prstGeom prst="rect">
            <a:avLst/>
          </a:prstGeom>
          <a:noFill/>
          <a:ln w="19050" cap="flat" cmpd="sng">
            <a:solidFill>
              <a:srgbClr val="1B1D1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5"/>
          <p:cNvPicPr preferRelativeResize="0"/>
          <p:nvPr/>
        </p:nvPicPr>
        <p:blipFill rotWithShape="1">
          <a:blip r:embed="rId3" cstate="print">
            <a:alphaModFix/>
          </a:blip>
          <a:srcRect t="5867" b="7214"/>
          <a:stretch/>
        </p:blipFill>
        <p:spPr>
          <a:xfrm>
            <a:off x="0" y="1"/>
            <a:ext cx="12191997" cy="688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5"/>
          <p:cNvPicPr preferRelativeResize="0"/>
          <p:nvPr/>
        </p:nvPicPr>
        <p:blipFill rotWithShape="1">
          <a:blip r:embed="rId4" cstate="print">
            <a:alphaModFix/>
          </a:blip>
          <a:srcRect b="50768"/>
          <a:stretch/>
        </p:blipFill>
        <p:spPr>
          <a:xfrm rot="-7">
            <a:off x="6490806" y="1010880"/>
            <a:ext cx="2578141" cy="4583381"/>
          </a:xfrm>
          <a:prstGeom prst="rect">
            <a:avLst/>
          </a:prstGeom>
          <a:noFill/>
          <a:ln w="19050" cap="flat" cmpd="sng">
            <a:solidFill>
              <a:srgbClr val="1B1D1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59"/>
          <p:cNvPicPr preferRelativeResize="0"/>
          <p:nvPr/>
        </p:nvPicPr>
        <p:blipFill rotWithShape="1">
          <a:blip r:embed="rId3" cstate="print">
            <a:alphaModFix/>
          </a:blip>
          <a:srcRect t="5867" b="7214"/>
          <a:stretch/>
        </p:blipFill>
        <p:spPr>
          <a:xfrm>
            <a:off x="0" y="1"/>
            <a:ext cx="12191997" cy="688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59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 rot="-7">
            <a:off x="6490806" y="1010880"/>
            <a:ext cx="2578141" cy="4583381"/>
          </a:xfrm>
          <a:prstGeom prst="rect">
            <a:avLst/>
          </a:prstGeom>
          <a:noFill/>
          <a:ln w="19050" cap="flat" cmpd="sng">
            <a:solidFill>
              <a:srgbClr val="1B1D1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60"/>
          <p:cNvPicPr preferRelativeResize="0"/>
          <p:nvPr/>
        </p:nvPicPr>
        <p:blipFill rotWithShape="1">
          <a:blip r:embed="rId3" cstate="print">
            <a:alphaModFix/>
          </a:blip>
          <a:srcRect t="5867" b="7214"/>
          <a:stretch/>
        </p:blipFill>
        <p:spPr>
          <a:xfrm>
            <a:off x="0" y="1"/>
            <a:ext cx="12191997" cy="688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60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 rot="-7">
            <a:off x="6490806" y="1010880"/>
            <a:ext cx="2578141" cy="4583381"/>
          </a:xfrm>
          <a:prstGeom prst="rect">
            <a:avLst/>
          </a:prstGeom>
          <a:noFill/>
          <a:ln w="19050" cap="flat" cmpd="sng">
            <a:solidFill>
              <a:srgbClr val="1B1D1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/>
        </p:nvSpPr>
        <p:spPr>
          <a:xfrm>
            <a:off x="7804100" y="390033"/>
            <a:ext cx="3445200" cy="7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b="1" dirty="0">
                <a:solidFill>
                  <a:srgbClr val="EF5958"/>
                </a:solidFill>
                <a:latin typeface="Libre Baskerville" panose="020B0604020202020204" charset="0"/>
                <a:ea typeface="Montserrat"/>
                <a:cs typeface="Montserrat"/>
                <a:sym typeface="Montserrat"/>
              </a:rPr>
              <a:t>CCDBG</a:t>
            </a:r>
            <a:endParaRPr lang="en-US" sz="2400" dirty="0">
              <a:latin typeface="Libre Baskerville" panose="020B0604020202020204" charset="0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10377033" y="3037333"/>
            <a:ext cx="1588000" cy="7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 b="1" dirty="0">
                <a:solidFill>
                  <a:srgbClr val="EF8989"/>
                </a:solidFill>
                <a:latin typeface="Libre Baskerville" panose="020B0604020202020204" charset="0"/>
                <a:ea typeface="Montserrat"/>
                <a:cs typeface="Montserrat"/>
                <a:sym typeface="Montserrat"/>
              </a:rPr>
              <a:t>CCRC</a:t>
            </a:r>
            <a:endParaRPr sz="1200" dirty="0">
              <a:solidFill>
                <a:srgbClr val="EF8989"/>
              </a:solidFill>
              <a:latin typeface="Libre Baskerville" panose="020B0604020202020204" charset="0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2580566" y="6168433"/>
            <a:ext cx="1745773" cy="7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 b="1" dirty="0">
                <a:solidFill>
                  <a:srgbClr val="EF5958"/>
                </a:solidFill>
                <a:latin typeface="Libre Baskerville" panose="020B0604020202020204" charset="0"/>
                <a:ea typeface="Montserrat"/>
                <a:cs typeface="Montserrat"/>
                <a:sym typeface="Montserrat"/>
              </a:rPr>
              <a:t>Medicaid </a:t>
            </a:r>
            <a:r>
              <a:rPr lang="en-US" sz="1200" b="1" dirty="0">
                <a:solidFill>
                  <a:srgbClr val="EF5958"/>
                </a:solidFill>
                <a:latin typeface="Libre Baskerville" panose="020B0604020202020204" charset="0"/>
                <a:ea typeface="Montserrat"/>
                <a:cs typeface="Montserrat"/>
                <a:sym typeface="Montserrat"/>
              </a:rPr>
              <a:t>nursing facility services</a:t>
            </a:r>
            <a:endParaRPr sz="1200" dirty="0">
              <a:latin typeface="Libre Baskerville" panose="020B0604020202020204" charset="0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178500" y="652900"/>
            <a:ext cx="1588000" cy="7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 b="1" dirty="0">
                <a:solidFill>
                  <a:srgbClr val="EF5958"/>
                </a:solidFill>
                <a:latin typeface="Libre Baskerville" panose="020B0604020202020204" charset="0"/>
                <a:sym typeface="Montserrat"/>
              </a:rPr>
              <a:t>FMLA</a:t>
            </a:r>
            <a:endParaRPr sz="1600" dirty="0">
              <a:latin typeface="Libre Baskerville" panose="020B0604020202020204" charset="0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9455400" y="5621300"/>
            <a:ext cx="1588000" cy="7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400" b="1" dirty="0">
                <a:solidFill>
                  <a:srgbClr val="EF5958"/>
                </a:solidFill>
                <a:latin typeface="Libre Baskerville" panose="020B0604020202020204" charset="0"/>
                <a:ea typeface="Montserrat"/>
                <a:cs typeface="Montserrat"/>
                <a:sym typeface="Montserrat"/>
              </a:rPr>
              <a:t>Head Start</a:t>
            </a:r>
            <a:endParaRPr sz="1400" dirty="0">
              <a:latin typeface="Libre Baskerville" panose="020B0604020202020204" charset="0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6596033" y="5066967"/>
            <a:ext cx="1588000" cy="7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400" b="1" dirty="0">
                <a:solidFill>
                  <a:srgbClr val="EF8989"/>
                </a:solidFill>
                <a:latin typeface="Libre Baskerville" panose="020B0604020202020204" charset="0"/>
                <a:sym typeface="Montserrat"/>
              </a:rPr>
              <a:t>Paid leave</a:t>
            </a:r>
          </a:p>
        </p:txBody>
      </p:sp>
      <p:sp>
        <p:nvSpPr>
          <p:cNvPr id="162" name="Google Shape;162;p28"/>
          <p:cNvSpPr txBox="1"/>
          <p:nvPr/>
        </p:nvSpPr>
        <p:spPr>
          <a:xfrm>
            <a:off x="928773" y="4962433"/>
            <a:ext cx="1588000" cy="7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333" b="1" dirty="0">
                <a:solidFill>
                  <a:srgbClr val="EF8989"/>
                </a:solidFill>
                <a:latin typeface="Libre Baskerville" panose="020B0604020202020204" charset="0"/>
                <a:sym typeface="Montserrat"/>
              </a:rPr>
              <a:t>Medicaid HCBS waivers</a:t>
            </a:r>
            <a:endParaRPr sz="1333" dirty="0">
              <a:solidFill>
                <a:srgbClr val="EF8989"/>
              </a:solidFill>
              <a:latin typeface="Libre Baskerville" panose="020B0604020202020204" charset="0"/>
            </a:endParaRPr>
          </a:p>
        </p:txBody>
      </p:sp>
      <p:cxnSp>
        <p:nvCxnSpPr>
          <p:cNvPr id="163" name="Google Shape;163;p28"/>
          <p:cNvCxnSpPr/>
          <p:nvPr/>
        </p:nvCxnSpPr>
        <p:spPr>
          <a:xfrm rot="10800000" flipH="1">
            <a:off x="1525833" y="239367"/>
            <a:ext cx="2937600" cy="7320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8"/>
          <p:cNvCxnSpPr/>
          <p:nvPr/>
        </p:nvCxnSpPr>
        <p:spPr>
          <a:xfrm rot="10800000" flipH="1">
            <a:off x="8213767" y="588433"/>
            <a:ext cx="1798800" cy="3560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8"/>
          <p:cNvCxnSpPr/>
          <p:nvPr/>
        </p:nvCxnSpPr>
        <p:spPr>
          <a:xfrm rot="10800000" flipH="1">
            <a:off x="10779700" y="767067"/>
            <a:ext cx="469600" cy="24536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8"/>
          <p:cNvCxnSpPr/>
          <p:nvPr/>
        </p:nvCxnSpPr>
        <p:spPr>
          <a:xfrm rot="10800000">
            <a:off x="7731133" y="1355700"/>
            <a:ext cx="1878000" cy="40540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8"/>
          <p:cNvCxnSpPr/>
          <p:nvPr/>
        </p:nvCxnSpPr>
        <p:spPr>
          <a:xfrm rot="10800000">
            <a:off x="650867" y="1307567"/>
            <a:ext cx="2622800" cy="48160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28"/>
          <p:cNvCxnSpPr/>
          <p:nvPr/>
        </p:nvCxnSpPr>
        <p:spPr>
          <a:xfrm rot="10800000" flipH="1">
            <a:off x="7234967" y="3428400"/>
            <a:ext cx="3142000" cy="18424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28"/>
          <p:cNvCxnSpPr/>
          <p:nvPr/>
        </p:nvCxnSpPr>
        <p:spPr>
          <a:xfrm rot="10800000" flipH="1">
            <a:off x="10173833" y="3630800"/>
            <a:ext cx="367600" cy="18252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28"/>
          <p:cNvCxnSpPr/>
          <p:nvPr/>
        </p:nvCxnSpPr>
        <p:spPr>
          <a:xfrm>
            <a:off x="5224500" y="211633"/>
            <a:ext cx="4774800" cy="1784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28"/>
          <p:cNvSpPr txBox="1"/>
          <p:nvPr/>
        </p:nvSpPr>
        <p:spPr>
          <a:xfrm>
            <a:off x="1525832" y="1637700"/>
            <a:ext cx="7631815" cy="3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A</a:t>
            </a:r>
            <a:r>
              <a:rPr lang="en" sz="32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 patchwork of disparate programs</a:t>
            </a:r>
            <a: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 leaves many of us with costly bills and anxieties about caring for our loved ones - at every stage of life, and growing older ourselves.</a:t>
            </a:r>
            <a:endParaRPr sz="3200" dirty="0">
              <a:solidFill>
                <a:srgbClr val="122F56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cxnSp>
        <p:nvCxnSpPr>
          <p:cNvPr id="172" name="Google Shape;172;p28"/>
          <p:cNvCxnSpPr/>
          <p:nvPr/>
        </p:nvCxnSpPr>
        <p:spPr>
          <a:xfrm rot="10800000" flipH="1">
            <a:off x="11116933" y="2298933"/>
            <a:ext cx="3445200" cy="10408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28"/>
          <p:cNvCxnSpPr/>
          <p:nvPr/>
        </p:nvCxnSpPr>
        <p:spPr>
          <a:xfrm>
            <a:off x="4149600" y="6439600"/>
            <a:ext cx="4481200" cy="4804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8"/>
          <p:cNvCxnSpPr/>
          <p:nvPr/>
        </p:nvCxnSpPr>
        <p:spPr>
          <a:xfrm rot="10800000" flipH="1">
            <a:off x="3576033" y="5531967"/>
            <a:ext cx="2926000" cy="5992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67"/>
          <p:cNvPicPr preferRelativeResize="0"/>
          <p:nvPr/>
        </p:nvPicPr>
        <p:blipFill rotWithShape="1">
          <a:blip r:embed="rId3" cstate="print">
            <a:alphaModFix amt="84000"/>
          </a:blip>
          <a:srcRect l="285" t="30537" r="57699" b="32943"/>
          <a:stretch/>
        </p:blipFill>
        <p:spPr>
          <a:xfrm>
            <a:off x="0" y="-15766"/>
            <a:ext cx="12191997" cy="688953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67"/>
          <p:cNvSpPr txBox="1"/>
          <p:nvPr/>
        </p:nvSpPr>
        <p:spPr>
          <a:xfrm>
            <a:off x="1550800" y="2228633"/>
            <a:ext cx="7745600" cy="3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8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Over the course of Leah’s lifetime, there will be multiple moments when she might need Universal Family Care...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" sz="28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8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In each of these moments, UFC offers Leah guidance, resources, and relief she needs to care for her family. Let’s take a look at how she manages her UFC dashboard.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3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3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69"/>
          <p:cNvPicPr preferRelativeResize="0"/>
          <p:nvPr/>
        </p:nvPicPr>
        <p:blipFill rotWithShape="1">
          <a:blip r:embed="rId3" cstate="print">
            <a:alphaModFix/>
          </a:blip>
          <a:srcRect t="5867" b="7214"/>
          <a:stretch/>
        </p:blipFill>
        <p:spPr>
          <a:xfrm>
            <a:off x="0" y="1"/>
            <a:ext cx="12191997" cy="688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69"/>
          <p:cNvPicPr preferRelativeResize="0"/>
          <p:nvPr/>
        </p:nvPicPr>
        <p:blipFill rotWithShape="1">
          <a:blip r:embed="rId4" cstate="print">
            <a:alphaModFix/>
          </a:blip>
          <a:srcRect b="26177"/>
          <a:stretch/>
        </p:blipFill>
        <p:spPr>
          <a:xfrm rot="-7">
            <a:off x="6490806" y="1010880"/>
            <a:ext cx="2578141" cy="4583381"/>
          </a:xfrm>
          <a:prstGeom prst="rect">
            <a:avLst/>
          </a:prstGeom>
          <a:noFill/>
          <a:ln w="19050" cap="flat" cmpd="sng">
            <a:solidFill>
              <a:srgbClr val="1B1D1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4"/>
          <p:cNvSpPr txBox="1"/>
          <p:nvPr/>
        </p:nvSpPr>
        <p:spPr>
          <a:xfrm>
            <a:off x="1322632" y="910067"/>
            <a:ext cx="9663815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200" b="1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Libre Baskerville"/>
                <a:sym typeface="Libre Baskerville"/>
              </a:rPr>
              <a:t>Pillars of a Universal Family Care program</a:t>
            </a:r>
            <a:endParaRPr sz="3200" b="1" dirty="0">
              <a:solidFill>
                <a:srgbClr val="EF5958"/>
              </a:solidFill>
              <a:latin typeface="Libre Baskerville" panose="020B0604020202020204" charset="0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9" name="Google Shape;379;p44"/>
          <p:cNvSpPr txBox="1"/>
          <p:nvPr/>
        </p:nvSpPr>
        <p:spPr>
          <a:xfrm>
            <a:off x="1365567" y="2120233"/>
            <a:ext cx="30796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0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Work is the foundation</a:t>
            </a:r>
            <a:endParaRPr sz="2000" dirty="0">
              <a:solidFill>
                <a:srgbClr val="122F56"/>
              </a:solidFill>
              <a:latin typeface="Libre Baskerville" panose="020B0604020202020204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  <a:p>
            <a:pPr>
              <a:lnSpc>
                <a:spcPct val="115000"/>
              </a:lnSpc>
            </a:pPr>
            <a:br>
              <a:rPr lang="en-US" sz="1200" dirty="0">
                <a:solidFill>
                  <a:srgbClr val="122F56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</a:br>
            <a:r>
              <a:rPr lang="en-US" sz="1400" dirty="0">
                <a:solidFill>
                  <a:srgbClr val="122F56"/>
                </a:solidFill>
                <a:latin typeface="Montserrat SemiBold" panose="020B0604020202020204" charset="0"/>
                <a:ea typeface="Montserrat SemiBold"/>
                <a:cs typeface="Montserrat SemiBold"/>
                <a:sym typeface="Montserrat SemiBold"/>
              </a:rPr>
              <a:t>Everyone who is working contributes and the program enables people to work</a:t>
            </a:r>
            <a:endParaRPr lang="en-US" sz="1200" dirty="0">
              <a:solidFill>
                <a:srgbClr val="122F56"/>
              </a:solidFill>
              <a:latin typeface="Montserrat SemiBold" panose="020B060402020202020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1" name="Google Shape;381;p44"/>
          <p:cNvSpPr txBox="1"/>
          <p:nvPr/>
        </p:nvSpPr>
        <p:spPr>
          <a:xfrm>
            <a:off x="6472700" y="2120233"/>
            <a:ext cx="2945600" cy="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0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Flexible and portable</a:t>
            </a:r>
            <a:endParaRPr sz="2000" dirty="0">
              <a:solidFill>
                <a:srgbClr val="EF5958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115000"/>
              </a:lnSpc>
            </a:pPr>
            <a:endParaRPr sz="800" dirty="0">
              <a:solidFill>
                <a:srgbClr val="122F5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>
              <a:lnSpc>
                <a:spcPct val="115000"/>
              </a:lnSpc>
            </a:pPr>
            <a:r>
              <a:rPr lang="en-US" sz="1400" dirty="0">
                <a:solidFill>
                  <a:srgbClr val="122F56"/>
                </a:solidFill>
                <a:latin typeface="Montserrat SemiBold" panose="020B0604020202020204" charset="0"/>
                <a:ea typeface="Montserrat SemiBold"/>
                <a:cs typeface="Montserrat SemiBold"/>
                <a:sym typeface="Montserrat SemiBold"/>
              </a:rPr>
              <a:t>Covers people across jobs, including 1099 income,</a:t>
            </a:r>
            <a:r>
              <a:rPr lang="en" sz="1400" dirty="0">
                <a:solidFill>
                  <a:srgbClr val="122F56"/>
                </a:solidFill>
                <a:latin typeface="Montserrat SemiBold" panose="020B0604020202020204" charset="0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400" dirty="0">
                <a:solidFill>
                  <a:srgbClr val="122F56"/>
                </a:solidFill>
                <a:latin typeface="Montserrat SemiBold" panose="020B0604020202020204" charset="0"/>
                <a:ea typeface="Montserrat SemiBold"/>
                <a:cs typeface="Montserrat SemiBold"/>
                <a:sym typeface="Montserrat SemiBold"/>
              </a:rPr>
              <a:t>across the life course</a:t>
            </a:r>
            <a:r>
              <a:rPr lang="en" sz="1400" dirty="0">
                <a:solidFill>
                  <a:srgbClr val="122F56"/>
                </a:solidFill>
                <a:latin typeface="Montserrat SemiBold" panose="020B0604020202020204" charset="0"/>
                <a:ea typeface="Montserrat SemiBold"/>
                <a:cs typeface="Montserrat SemiBold"/>
                <a:sym typeface="Montserrat SemiBold"/>
              </a:rPr>
              <a:t> as needs change</a:t>
            </a:r>
            <a:endParaRPr sz="1400" dirty="0">
              <a:solidFill>
                <a:srgbClr val="122F56"/>
              </a:solidFill>
              <a:latin typeface="Montserrat SemiBold" panose="020B060402020202020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2" name="Google Shape;382;p44"/>
          <p:cNvSpPr txBox="1"/>
          <p:nvPr/>
        </p:nvSpPr>
        <p:spPr>
          <a:xfrm>
            <a:off x="1365565" y="4240533"/>
            <a:ext cx="3179139" cy="2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Single access point for variety of supports</a:t>
            </a:r>
            <a:endParaRPr sz="2000" dirty="0">
              <a:solidFill>
                <a:srgbClr val="EF5958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115000"/>
              </a:lnSpc>
            </a:pPr>
            <a:endParaRPr sz="800" dirty="0">
              <a:solidFill>
                <a:srgbClr val="122F5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</a:pPr>
            <a:r>
              <a:rPr lang="en-US" sz="1400" dirty="0">
                <a:solidFill>
                  <a:srgbClr val="122F56"/>
                </a:solidFill>
                <a:latin typeface="Montserrat SemiBold" panose="020B0604020202020204" charset="0"/>
                <a:ea typeface="Montserrat SemiBold"/>
                <a:cs typeface="Montserrat SemiBold"/>
                <a:sym typeface="Montserrat SemiBold"/>
              </a:rPr>
              <a:t>Supports change as care needs change</a:t>
            </a:r>
            <a:endParaRPr sz="1400" dirty="0">
              <a:solidFill>
                <a:srgbClr val="122F56"/>
              </a:solidFill>
              <a:latin typeface="Montserrat SemiBold" panose="020B060402020202020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3" name="Google Shape;383;p44"/>
          <p:cNvSpPr txBox="1"/>
          <p:nvPr/>
        </p:nvSpPr>
        <p:spPr>
          <a:xfrm>
            <a:off x="6503700" y="4240533"/>
            <a:ext cx="2883600" cy="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Invests in</a:t>
            </a:r>
            <a:r>
              <a:rPr lang="en" sz="20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 care work</a:t>
            </a:r>
            <a:r>
              <a:rPr lang="en-US" sz="20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force</a:t>
            </a:r>
            <a:endParaRPr sz="2000" dirty="0">
              <a:solidFill>
                <a:srgbClr val="EF5958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115000"/>
              </a:lnSpc>
            </a:pPr>
            <a:br>
              <a:rPr lang="en" sz="800" dirty="0">
                <a:solidFill>
                  <a:srgbClr val="122F5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1400" dirty="0">
                <a:solidFill>
                  <a:srgbClr val="122F56"/>
                </a:solidFill>
                <a:latin typeface="Montserrat SemiBold" panose="020B0604020202020204" charset="0"/>
                <a:sym typeface="Montserrat SemiBold"/>
              </a:rPr>
              <a:t>Compensation,</a:t>
            </a:r>
            <a:r>
              <a:rPr lang="en" sz="1400" dirty="0">
                <a:solidFill>
                  <a:srgbClr val="122F56"/>
                </a:solidFill>
                <a:latin typeface="Montserrat SemiBold" panose="020B0604020202020204" charset="0"/>
                <a:sym typeface="Montserrat SemiBold"/>
              </a:rPr>
              <a:t> </a:t>
            </a:r>
            <a:r>
              <a:rPr lang="en-US" sz="1400" dirty="0">
                <a:solidFill>
                  <a:srgbClr val="122F56"/>
                </a:solidFill>
                <a:latin typeface="Montserrat SemiBold" panose="020B0604020202020204" charset="0"/>
                <a:sym typeface="Montserrat SemiBold"/>
              </a:rPr>
              <a:t>labor protections, </a:t>
            </a:r>
            <a:r>
              <a:rPr lang="en" sz="1400" dirty="0">
                <a:solidFill>
                  <a:srgbClr val="122F56"/>
                </a:solidFill>
                <a:latin typeface="Montserrat SemiBold" panose="020B0604020202020204" charset="0"/>
                <a:sym typeface="Montserrat SemiBold"/>
              </a:rPr>
              <a:t>career </a:t>
            </a:r>
            <a:r>
              <a:rPr lang="en-US" sz="1400" dirty="0">
                <a:solidFill>
                  <a:srgbClr val="122F56"/>
                </a:solidFill>
                <a:latin typeface="Montserrat SemiBold" panose="020B0604020202020204" charset="0"/>
                <a:sym typeface="Montserrat SemiBold"/>
              </a:rPr>
              <a:t>ladders</a:t>
            </a:r>
            <a:endParaRPr sz="1400" dirty="0">
              <a:solidFill>
                <a:srgbClr val="122F56"/>
              </a:solidFill>
              <a:latin typeface="Montserrat SemiBold" panose="020B0604020202020204" charset="0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02746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FB65E-3DCA-481D-9715-82DFD3272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178" y="1255185"/>
            <a:ext cx="11014400" cy="5098210"/>
          </a:xfrm>
        </p:spPr>
        <p:txBody>
          <a:bodyPr/>
          <a:lstStyle/>
          <a:p>
            <a:pPr marL="114297" indent="0">
              <a:spcAft>
                <a:spcPts val="1800"/>
              </a:spcAft>
              <a:buNone/>
            </a:pPr>
            <a:r>
              <a:rPr lang="en-US" sz="2400" dirty="0">
                <a:latin typeface="Libre Baskerville" panose="020B0604020202020204" charset="0"/>
                <a:cs typeface="Times New Roman" panose="02020603050405020304" pitchFamily="18" charset="0"/>
              </a:rPr>
              <a:t>Two structural approaches:</a:t>
            </a:r>
          </a:p>
          <a:p>
            <a:pPr marL="628647" indent="-514350">
              <a:spcAft>
                <a:spcPts val="300"/>
              </a:spcAft>
              <a:buFont typeface="+mj-lt"/>
              <a:buAutoNum type="romanUcPeriod"/>
            </a:pPr>
            <a:r>
              <a:rPr lang="en-US" sz="2400" dirty="0">
                <a:latin typeface="Libre Baskerville" panose="020B0604020202020204" charset="0"/>
                <a:cs typeface="Times New Roman" panose="02020603050405020304" pitchFamily="18" charset="0"/>
              </a:rPr>
              <a:t>Contributory social insurance approach</a:t>
            </a:r>
          </a:p>
          <a:p>
            <a:pPr marL="628647" indent="-514350">
              <a:spcAft>
                <a:spcPts val="300"/>
              </a:spcAft>
              <a:buFont typeface="+mj-lt"/>
              <a:buAutoNum type="romanUcPeriod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47" indent="-514350">
              <a:spcAft>
                <a:spcPts val="300"/>
              </a:spcAft>
              <a:buFont typeface="+mj-lt"/>
              <a:buAutoNum type="romanUcPeriod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47" indent="-514350">
              <a:spcAft>
                <a:spcPts val="300"/>
              </a:spcAft>
              <a:buFont typeface="+mj-lt"/>
              <a:buAutoNum type="romanUcPeriod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47" indent="-514350">
              <a:spcAft>
                <a:spcPts val="300"/>
              </a:spcAft>
              <a:buFont typeface="+mj-lt"/>
              <a:buAutoNum type="romanUcPeriod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47" indent="-514350">
              <a:spcAft>
                <a:spcPts val="300"/>
              </a:spcAft>
              <a:buFont typeface="+mj-lt"/>
              <a:buAutoNum type="romanUcPeriod"/>
            </a:pPr>
            <a:r>
              <a:rPr lang="en-US" sz="2400" dirty="0">
                <a:latin typeface="Libre Baskerville" panose="020B0604020202020204" charset="0"/>
                <a:cs typeface="Times New Roman" panose="02020603050405020304" pitchFamily="18" charset="0"/>
              </a:rPr>
              <a:t>Comprehensive approach</a:t>
            </a:r>
          </a:p>
          <a:p>
            <a:pPr marL="114297" indent="0">
              <a:spcAft>
                <a:spcPts val="300"/>
              </a:spcAft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>
              <a:spcAft>
                <a:spcPts val="300"/>
              </a:spcAft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>
              <a:spcAft>
                <a:spcPts val="300"/>
              </a:spcAft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>
              <a:spcAft>
                <a:spcPts val="300"/>
              </a:spcAft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>
              <a:spcAft>
                <a:spcPts val="300"/>
              </a:spcAft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886" lvl="1" indent="0">
              <a:buNone/>
            </a:pPr>
            <a:endParaRPr lang="en-US" sz="2000" dirty="0"/>
          </a:p>
          <a:p>
            <a:pPr marL="596886" lvl="1" indent="0">
              <a:buNone/>
            </a:pPr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2FDAB9-7D7E-7948-A1E6-75A86C086EF4}"/>
              </a:ext>
            </a:extLst>
          </p:cNvPr>
          <p:cNvSpPr txBox="1">
            <a:spLocks/>
          </p:cNvSpPr>
          <p:nvPr/>
        </p:nvSpPr>
        <p:spPr>
          <a:xfrm>
            <a:off x="628206" y="548797"/>
            <a:ext cx="10837616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122F56"/>
                </a:solidFill>
                <a:latin typeface="Libre Baskerville" panose="020B0604020202020204" charset="0"/>
              </a:rPr>
              <a:t>UFC Design Elements and Considerations</a:t>
            </a:r>
            <a:endParaRPr lang="en-US" sz="3200" dirty="0">
              <a:latin typeface="Libre Baskerville" panose="020B0604020202020204" charset="0"/>
            </a:endParaRPr>
          </a:p>
        </p:txBody>
      </p:sp>
      <p:pic>
        <p:nvPicPr>
          <p:cNvPr id="1026" name="Picture 2" descr="https://uce77d2c5898d2bb19cedac91835.previews.dropboxusercontent.com/p/thumb/AAcJ-BvHux3DLRQHTdU_2MkCNcM6nXpI8IBM-ddQ0Kt8eE7MM3Iu-dllkHr8DT4M8mwcC3tfCO7QgC7yeE_O8fHZNPsnAiu5FZ-cXWcpYE0gqxT9N6Tfr6_6irimCoURMKKPR3HulBpzanFuweGSbYcS-gQmYZZSWFRv6msbMhrm_bfREzEsXdJ3JltLauF6KPK1cVFuWkK6I4lbKPAfxN0bu2Mqq6jFx9FKjYs07zzs1DJEBW4UV64X-Eb7ZoNDSV30KriY3g-a-vhi-2v3HaTbVIzmIt8BXd9aaCNSn6Kpv2KYGnTbTCweuLvTtE2do9P28toNY0Kqwhb2LaeWUOkSb_tDI1iI3XmJlfEItRJV5Q/p.png?fv_content=true&amp;size_mode=5">
            <a:extLst>
              <a:ext uri="{FF2B5EF4-FFF2-40B4-BE49-F238E27FC236}">
                <a16:creationId xmlns:a16="http://schemas.microsoft.com/office/drawing/2014/main" id="{84C05828-9D80-4D21-ADCF-7024926F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3" y="1728312"/>
            <a:ext cx="9233345" cy="241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0BE250-6AEB-4AB2-ACEF-6BE479C3189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422" y="4017910"/>
            <a:ext cx="9412796" cy="24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58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FB65E-3DCA-481D-9715-82DFD3272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5254389"/>
          </a:xfrm>
        </p:spPr>
        <p:txBody>
          <a:bodyPr/>
          <a:lstStyle/>
          <a:p>
            <a:pPr marL="114297" indent="0">
              <a:buNone/>
            </a:pPr>
            <a:r>
              <a:rPr lang="en-US" sz="2400" dirty="0"/>
              <a:t>Preliminary ballpark estimate:</a:t>
            </a:r>
          </a:p>
          <a:p>
            <a:pPr marL="114297" indent="0">
              <a:buNone/>
            </a:pPr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DAD29C-682B-D447-9461-9199D8427332}"/>
              </a:ext>
            </a:extLst>
          </p:cNvPr>
          <p:cNvSpPr txBox="1">
            <a:spLocks/>
          </p:cNvSpPr>
          <p:nvPr/>
        </p:nvSpPr>
        <p:spPr>
          <a:xfrm>
            <a:off x="425006" y="548797"/>
            <a:ext cx="10837616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122F56"/>
                </a:solidFill>
                <a:latin typeface="Libre Baskerville" panose="020B0604020202020204" charset="0"/>
              </a:rPr>
              <a:t>What Level of Financing Would be Required?</a:t>
            </a:r>
            <a:endParaRPr lang="en-US" sz="3200" dirty="0">
              <a:latin typeface="Libre Baskerville" panose="020B060402020202020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91EADE-4F70-4013-81FF-49EB6003C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06530"/>
              </p:ext>
            </p:extLst>
          </p:nvPr>
        </p:nvGraphicFramePr>
        <p:xfrm>
          <a:off x="594932" y="2333720"/>
          <a:ext cx="11053431" cy="423450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55912">
                  <a:extLst>
                    <a:ext uri="{9D8B030D-6E8A-4147-A177-3AD203B41FA5}">
                      <a16:colId xmlns:a16="http://schemas.microsoft.com/office/drawing/2014/main" val="3661601396"/>
                    </a:ext>
                  </a:extLst>
                </a:gridCol>
                <a:gridCol w="1005534">
                  <a:extLst>
                    <a:ext uri="{9D8B030D-6E8A-4147-A177-3AD203B41FA5}">
                      <a16:colId xmlns:a16="http://schemas.microsoft.com/office/drawing/2014/main" val="73611363"/>
                    </a:ext>
                  </a:extLst>
                </a:gridCol>
                <a:gridCol w="1005534">
                  <a:extLst>
                    <a:ext uri="{9D8B030D-6E8A-4147-A177-3AD203B41FA5}">
                      <a16:colId xmlns:a16="http://schemas.microsoft.com/office/drawing/2014/main" val="2422580816"/>
                    </a:ext>
                  </a:extLst>
                </a:gridCol>
                <a:gridCol w="1095782">
                  <a:extLst>
                    <a:ext uri="{9D8B030D-6E8A-4147-A177-3AD203B41FA5}">
                      <a16:colId xmlns:a16="http://schemas.microsoft.com/office/drawing/2014/main" val="2835387283"/>
                    </a:ext>
                  </a:extLst>
                </a:gridCol>
                <a:gridCol w="1643369">
                  <a:extLst>
                    <a:ext uri="{9D8B030D-6E8A-4147-A177-3AD203B41FA5}">
                      <a16:colId xmlns:a16="http://schemas.microsoft.com/office/drawing/2014/main" val="3061877558"/>
                    </a:ext>
                  </a:extLst>
                </a:gridCol>
                <a:gridCol w="853763">
                  <a:extLst>
                    <a:ext uri="{9D8B030D-6E8A-4147-A177-3AD203B41FA5}">
                      <a16:colId xmlns:a16="http://schemas.microsoft.com/office/drawing/2014/main" val="1936545617"/>
                    </a:ext>
                  </a:extLst>
                </a:gridCol>
                <a:gridCol w="1511103">
                  <a:extLst>
                    <a:ext uri="{9D8B030D-6E8A-4147-A177-3AD203B41FA5}">
                      <a16:colId xmlns:a16="http://schemas.microsoft.com/office/drawing/2014/main" val="1472111001"/>
                    </a:ext>
                  </a:extLst>
                </a:gridCol>
                <a:gridCol w="1182434">
                  <a:extLst>
                    <a:ext uri="{9D8B030D-6E8A-4147-A177-3AD203B41FA5}">
                      <a16:colId xmlns:a16="http://schemas.microsoft.com/office/drawing/2014/main" val="1381903476"/>
                    </a:ext>
                  </a:extLst>
                </a:gridCol>
              </a:tblGrid>
              <a:tr h="52548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Libre Baskerville" panose="020B0604020202020204" charset="0"/>
                        </a:rPr>
                        <a:t>UFC Program</a:t>
                      </a:r>
                      <a:r>
                        <a:rPr lang="en-US" sz="1050" dirty="0">
                          <a:effectLst/>
                          <a:latin typeface="Libre Baskerville" panose="020B0604020202020204" charset="0"/>
                        </a:rPr>
                        <a:t> </a:t>
                      </a:r>
                      <a:endParaRPr lang="en-US" sz="1600" dirty="0"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2F5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ibre Baskerville" panose="020B0604020202020204" charset="0"/>
                        </a:rPr>
                        <a:t>Social Security Payroll Tax Rate</a:t>
                      </a:r>
                      <a:endParaRPr lang="en-US" sz="1400" dirty="0"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2F5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ibre Baskerville" panose="020B0604020202020204" charset="0"/>
                        </a:rPr>
                        <a:t>Income Tax Rate</a:t>
                      </a:r>
                      <a:endParaRPr lang="en-US" sz="1400" dirty="0"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2F5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ibre Baskerville" panose="020B0604020202020204" charset="0"/>
                        </a:rPr>
                        <a:t>Medicare Tax</a:t>
                      </a:r>
                      <a:endParaRPr lang="en-US" sz="1200" dirty="0"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2F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ibre Baskerville" panose="020B0604020202020204" charset="0"/>
                        </a:rPr>
                        <a:t>Medicare Tax</a:t>
                      </a:r>
                      <a:endParaRPr lang="en-US" sz="1200" dirty="0"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2F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367661"/>
                  </a:ext>
                </a:extLst>
              </a:tr>
              <a:tr h="615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Libre Baskerville" panose="020B0604020202020204" charset="0"/>
                        </a:rPr>
                        <a:t>(if payroll tax only)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59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Libre Baskerville" panose="020B0604020202020204" charset="0"/>
                        </a:rPr>
                        <a:t>(if payroll &amp; investment income tax)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59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075895"/>
                  </a:ext>
                </a:extLst>
              </a:tr>
              <a:tr h="1562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ibre Baskerville" panose="020B0604020202020204" charset="0"/>
                        </a:rPr>
                        <a:t>Payroll tax rate</a:t>
                      </a:r>
                      <a:endParaRPr lang="en-US" sz="1400" dirty="0"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ibre Baskerville" panose="020B0604020202020204" charset="0"/>
                        </a:rPr>
                        <a:t>Additional rate on earnings &gt; $200k/$250k</a:t>
                      </a:r>
                      <a:endParaRPr lang="en-US" sz="1400" dirty="0"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ibre Baskerville" panose="020B0604020202020204" charset="0"/>
                        </a:rPr>
                        <a:t>Payroll tax rate</a:t>
                      </a:r>
                      <a:endParaRPr lang="en-US" sz="1400" dirty="0"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ibre Baskerville" panose="020B0604020202020204" charset="0"/>
                        </a:rPr>
                        <a:t>Additional rate on earnings &gt; $200k/$250k</a:t>
                      </a:r>
                      <a:endParaRPr lang="en-US" sz="1400" dirty="0"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ibre Baskerville" panose="020B0604020202020204" charset="0"/>
                        </a:rPr>
                        <a:t>Investment income tax rate</a:t>
                      </a:r>
                      <a:endParaRPr lang="en-US" sz="1400" dirty="0"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79892"/>
                  </a:ext>
                </a:extLst>
              </a:tr>
              <a:tr h="6155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ibre Baskerville" panose="020B0604020202020204" charset="0"/>
                        </a:rPr>
                        <a:t>ECCE: NAS Illustrative Package</a:t>
                      </a:r>
                      <a:endParaRPr lang="en-US" sz="1400" dirty="0"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2F5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Libre Baskerville" panose="020B0604020202020204" charset="0"/>
                        </a:rPr>
                        <a:t>2.02%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595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Libre Baskerville" panose="020B0604020202020204" charset="0"/>
                        </a:rPr>
                        <a:t>1.48%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595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Libre Baskerville" panose="020B0604020202020204" charset="0"/>
                        </a:rPr>
                        <a:t>1.55%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595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Libre Baskerville" panose="020B0604020202020204" charset="0"/>
                        </a:rPr>
                        <a:t>0.66%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595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Libre Baskerville" panose="020B0604020202020204" charset="0"/>
                        </a:rPr>
                        <a:t>1.44%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595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Libre Baskerville" panose="020B0604020202020204" charset="0"/>
                        </a:rPr>
                        <a:t>0.61%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595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Libre Baskerville" panose="020B0604020202020204" charset="0"/>
                        </a:rPr>
                        <a:t>2.56%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59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86254"/>
                  </a:ext>
                </a:extLst>
              </a:tr>
              <a:tr h="299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ibre Baskerville" panose="020B0604020202020204" charset="0"/>
                        </a:rPr>
                        <a:t>PFML: Family Act</a:t>
                      </a:r>
                      <a:endParaRPr lang="en-US" sz="1400" dirty="0"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2F5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94105"/>
                  </a:ext>
                </a:extLst>
              </a:tr>
              <a:tr h="6155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ibre Baskerville" panose="020B0604020202020204" charset="0"/>
                        </a:rPr>
                        <a:t>LTSS: Front-End Coverage</a:t>
                      </a:r>
                      <a:endParaRPr lang="en-US" sz="1400" dirty="0">
                        <a:effectLst/>
                        <a:latin typeface="Libre Baskervill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2F5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85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002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7C8F-6776-490F-8839-7B25EBC9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Libre Baskerville" panose="020B0604020202020204" charset="0"/>
              </a:rPr>
              <a:t>Financial Integration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B8D6A-7E88-4490-A59D-744339B44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Libre Baskerville" panose="020B0604020202020204" charset="0"/>
              </a:rPr>
              <a:t>Highly integrated: </a:t>
            </a:r>
            <a:r>
              <a:rPr lang="en-US" sz="2800" b="1" dirty="0">
                <a:latin typeface="Libre Baskerville" panose="020B0604020202020204" charset="0"/>
              </a:rPr>
              <a:t>One care insurance fund</a:t>
            </a:r>
          </a:p>
          <a:p>
            <a:pPr marL="114297" indent="0">
              <a:buNone/>
            </a:pPr>
            <a:endParaRPr lang="en-US" sz="2800" dirty="0">
              <a:latin typeface="Libre Baskerville" panose="020B0604020202020204" charset="0"/>
            </a:endParaRPr>
          </a:p>
          <a:p>
            <a:r>
              <a:rPr lang="en-US" sz="2800" dirty="0">
                <a:latin typeface="Libre Baskerville" panose="020B0604020202020204" charset="0"/>
              </a:rPr>
              <a:t>Moderately integrated: </a:t>
            </a:r>
            <a:r>
              <a:rPr lang="en-US" sz="2800" b="1" dirty="0">
                <a:latin typeface="Libre Baskerville" panose="020B0604020202020204" charset="0"/>
              </a:rPr>
              <a:t>Two funds</a:t>
            </a:r>
            <a:br>
              <a:rPr lang="en-US" sz="2800" dirty="0">
                <a:latin typeface="Libre Baskerville" panose="020B0604020202020204" charset="0"/>
              </a:rPr>
            </a:br>
            <a:endParaRPr lang="en-US" sz="2800" dirty="0">
              <a:latin typeface="Libre Baskerville" panose="020B0604020202020204" charset="0"/>
            </a:endParaRPr>
          </a:p>
          <a:p>
            <a:pPr marL="596886" lvl="1" indent="0">
              <a:buNone/>
            </a:pPr>
            <a:r>
              <a:rPr lang="en-US" sz="2400" dirty="0">
                <a:latin typeface="Libre Baskerville" panose="020B0604020202020204" charset="0"/>
              </a:rPr>
              <a:t>ECCE/PFML: 1-2 Year Horizon		LTSS: 75 Year Horizon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014E51-E722-465B-B321-BB6FC98916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7705" y="4109193"/>
            <a:ext cx="3438442" cy="2066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25AA7E-37D6-443C-99FF-A5C842071F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9500" t="1991" r="19333" b="5099"/>
          <a:stretch/>
        </p:blipFill>
        <p:spPr>
          <a:xfrm>
            <a:off x="9329989" y="1356967"/>
            <a:ext cx="2103120" cy="1920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1B9605-B6F8-4FEE-89D9-9C74E6CC65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3107" y="4107976"/>
            <a:ext cx="3438442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3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/>
        </p:nvSpPr>
        <p:spPr>
          <a:xfrm>
            <a:off x="1525832" y="1709567"/>
            <a:ext cx="7372507" cy="359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The number of paid caregivers won’t meet demand, and </a:t>
            </a:r>
            <a:b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</a:br>
            <a:r>
              <a:rPr lang="en" sz="32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care jobs are</a:t>
            </a:r>
            <a:r>
              <a:rPr lang="en-US" sz="32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 poorly compensated, </a:t>
            </a:r>
            <a:r>
              <a:rPr lang="en-US" sz="3200" dirty="0">
                <a:solidFill>
                  <a:srgbClr val="122F56"/>
                </a:solidFill>
                <a:latin typeface="Libre Baskerville" panose="020B0604020202020204" charset="0"/>
                <a:cs typeface="Times New Roman" panose="02020603050405020304" pitchFamily="18" charset="0"/>
                <a:sym typeface="Libre Baskerville"/>
              </a:rPr>
              <a:t>limiting the quality and growth of the care workforce and the quality of care</a:t>
            </a:r>
            <a:r>
              <a:rPr lang="en" sz="32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.</a:t>
            </a:r>
            <a:endParaRPr sz="3200" dirty="0">
              <a:solidFill>
                <a:srgbClr val="122F56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/>
        </p:nvSpPr>
        <p:spPr>
          <a:xfrm>
            <a:off x="10425041" y="366133"/>
            <a:ext cx="1313200" cy="14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86" name="Google Shape;186;p30"/>
          <p:cNvSpPr txBox="1"/>
          <p:nvPr/>
        </p:nvSpPr>
        <p:spPr>
          <a:xfrm>
            <a:off x="1525833" y="1231300"/>
            <a:ext cx="9186000" cy="2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600" dirty="0">
                <a:solidFill>
                  <a:srgbClr val="EF5958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Families bear the burden of care. </a:t>
            </a:r>
            <a:endParaRPr sz="3600" dirty="0">
              <a:solidFill>
                <a:srgbClr val="EF5958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115000"/>
              </a:lnSpc>
            </a:pPr>
            <a:endParaRPr sz="3600" dirty="0">
              <a:solidFill>
                <a:srgbClr val="122F56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115000"/>
              </a:lnSpc>
            </a:pPr>
            <a:r>
              <a:rPr lang="en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And an increasing number of us are “sandwiched” between caring for both </a:t>
            </a:r>
            <a:br>
              <a:rPr lang="en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</a:br>
            <a:r>
              <a:rPr lang="en" sz="3600" dirty="0">
                <a:solidFill>
                  <a:srgbClr val="122F56"/>
                </a:solidFill>
                <a:latin typeface="Libre Baskerville" panose="020B0604020202020204" charset="0"/>
                <a:ea typeface="Libre Baskerville"/>
                <a:cs typeface="Times New Roman" panose="02020603050405020304" pitchFamily="18" charset="0"/>
                <a:sym typeface="Libre Baskerville"/>
              </a:rPr>
              <a:t>our children and our parents.</a:t>
            </a:r>
            <a:endParaRPr sz="3600" dirty="0">
              <a:solidFill>
                <a:srgbClr val="122F56"/>
              </a:solidFill>
              <a:latin typeface="Libre Baskerville" panose="020B0604020202020204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7;p20">
            <a:extLst>
              <a:ext uri="{FF2B5EF4-FFF2-40B4-BE49-F238E27FC236}">
                <a16:creationId xmlns:a16="http://schemas.microsoft.com/office/drawing/2014/main" id="{5DBE286E-5544-A74D-A22E-FB6C8FF1C002}"/>
              </a:ext>
            </a:extLst>
          </p:cNvPr>
          <p:cNvSpPr txBox="1"/>
          <p:nvPr/>
        </p:nvSpPr>
        <p:spPr>
          <a:xfrm>
            <a:off x="1127986" y="837736"/>
            <a:ext cx="8498613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2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But improving our </a:t>
            </a:r>
            <a:r>
              <a:rPr lang="en-US" sz="3200" dirty="0">
                <a:solidFill>
                  <a:srgbClr val="EF595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ibre Baskerville"/>
              </a:rPr>
              <a:t>c</a:t>
            </a:r>
            <a:r>
              <a:rPr lang="en" sz="3200" dirty="0">
                <a:solidFill>
                  <a:srgbClr val="EF595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ibre Baskerville"/>
              </a:rPr>
              <a:t>are infrastructure </a:t>
            </a:r>
            <a:r>
              <a:rPr lang="en" sz="32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is possible.</a:t>
            </a:r>
            <a:endParaRPr sz="3200" dirty="0">
              <a:solidFill>
                <a:srgbClr val="122F56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4" name="Google Shape;121;p25">
            <a:extLst>
              <a:ext uri="{FF2B5EF4-FFF2-40B4-BE49-F238E27FC236}">
                <a16:creationId xmlns:a16="http://schemas.microsoft.com/office/drawing/2014/main" id="{B59C98E9-B39A-6840-B840-D080AA9545E6}"/>
              </a:ext>
            </a:extLst>
          </p:cNvPr>
          <p:cNvSpPr txBox="1"/>
          <p:nvPr/>
        </p:nvSpPr>
        <p:spPr>
          <a:xfrm>
            <a:off x="1422400" y="2019300"/>
            <a:ext cx="8776433" cy="373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Long-term services and supports, paid family and medical leave, and early childcare and education are </a:t>
            </a:r>
            <a:r>
              <a:rPr lang="en-US" sz="2400" dirty="0">
                <a:solidFill>
                  <a:srgbClr val="EF595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ibre Baskerville"/>
              </a:rPr>
              <a:t>insurable</a:t>
            </a:r>
            <a: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risks.</a:t>
            </a:r>
            <a:b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</a:br>
            <a:endParaRPr lang="en-US" sz="2400" dirty="0">
              <a:solidFill>
                <a:srgbClr val="122F56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Our families experience these needs and risks as </a:t>
            </a:r>
            <a:r>
              <a:rPr lang="en-US" sz="2400" dirty="0">
                <a:solidFill>
                  <a:srgbClr val="EF595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ibre Baskerville"/>
              </a:rPr>
              <a:t>interconnected</a:t>
            </a:r>
            <a: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.</a:t>
            </a:r>
            <a:b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</a:br>
            <a:endParaRPr lang="en-US" sz="2400" dirty="0">
              <a:solidFill>
                <a:srgbClr val="122F56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There are </a:t>
            </a:r>
            <a:r>
              <a:rPr lang="en-US" sz="2400" dirty="0">
                <a:solidFill>
                  <a:srgbClr val="EF595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ibre Baskerville"/>
              </a:rPr>
              <a:t>synergies</a:t>
            </a:r>
            <a: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to addressing them together.</a:t>
            </a:r>
            <a:b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</a:br>
            <a:endParaRPr lang="en-US" sz="2400" dirty="0">
              <a:solidFill>
                <a:srgbClr val="122F56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And </a:t>
            </a:r>
            <a:r>
              <a:rPr lang="en-US" sz="2400" dirty="0">
                <a:solidFill>
                  <a:srgbClr val="EF595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ibre Baskerville"/>
              </a:rPr>
              <a:t>states</a:t>
            </a:r>
            <a: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have an important role to play.</a:t>
            </a:r>
            <a:b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</a:br>
            <a:endParaRPr lang="en-US" sz="2400" dirty="0">
              <a:solidFill>
                <a:srgbClr val="122F56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2400" dirty="0">
              <a:solidFill>
                <a:srgbClr val="122F56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73086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/>
        </p:nvSpPr>
        <p:spPr>
          <a:xfrm>
            <a:off x="1127985" y="837736"/>
            <a:ext cx="5689071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Academy </a:t>
            </a:r>
            <a:r>
              <a:rPr lang="en" sz="3200" dirty="0">
                <a:solidFill>
                  <a:srgbClr val="122F56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Study Panel Overview</a:t>
            </a:r>
            <a:endParaRPr sz="3200" dirty="0">
              <a:solidFill>
                <a:srgbClr val="122F56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  <p:sp>
        <p:nvSpPr>
          <p:cNvPr id="78" name="Google Shape;78;p20"/>
          <p:cNvSpPr txBox="1"/>
          <p:nvPr/>
        </p:nvSpPr>
        <p:spPr>
          <a:xfrm>
            <a:off x="1137335" y="1778167"/>
            <a:ext cx="2101600" cy="1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43833" rIns="121900" bIns="243833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800" b="1" dirty="0">
                <a:solidFill>
                  <a:srgbClr val="122F56"/>
                </a:solidFill>
                <a:latin typeface="+mn-lt"/>
                <a:ea typeface="Montserrat"/>
                <a:cs typeface="Montserrat"/>
                <a:sym typeface="Montserrat"/>
              </a:rPr>
              <a:t>Task</a:t>
            </a:r>
            <a:endParaRPr sz="2800" b="1" dirty="0">
              <a:solidFill>
                <a:srgbClr val="122F56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20"/>
          <p:cNvSpPr txBox="1"/>
          <p:nvPr/>
        </p:nvSpPr>
        <p:spPr>
          <a:xfrm>
            <a:off x="3452607" y="1761046"/>
            <a:ext cx="2587600" cy="1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43833" rIns="121900" bIns="243833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122F56"/>
                </a:solidFill>
                <a:latin typeface="+mj-lt"/>
                <a:ea typeface="Montserrat"/>
                <a:cs typeface="Montserrat"/>
                <a:sym typeface="Montserrat"/>
              </a:rPr>
              <a:t>Purpose</a:t>
            </a:r>
            <a:endParaRPr sz="2800" b="1" dirty="0">
              <a:solidFill>
                <a:srgbClr val="122F56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0"/>
          <p:cNvSpPr txBox="1"/>
          <p:nvPr/>
        </p:nvSpPr>
        <p:spPr>
          <a:xfrm>
            <a:off x="8851701" y="1999487"/>
            <a:ext cx="2587600" cy="65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43833" rIns="121900" bIns="243833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800" b="1" dirty="0">
                <a:solidFill>
                  <a:srgbClr val="122F56"/>
                </a:solidFill>
                <a:latin typeface="+mj-lt"/>
                <a:ea typeface="Montserrat"/>
                <a:cs typeface="Montserrat"/>
                <a:sym typeface="Montserrat"/>
              </a:rPr>
              <a:t>People</a:t>
            </a:r>
          </a:p>
        </p:txBody>
      </p:sp>
      <p:sp>
        <p:nvSpPr>
          <p:cNvPr id="81" name="Google Shape;81;p20"/>
          <p:cNvSpPr txBox="1"/>
          <p:nvPr/>
        </p:nvSpPr>
        <p:spPr>
          <a:xfrm>
            <a:off x="8842903" y="3267032"/>
            <a:ext cx="2565402" cy="3365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en" sz="1300" b="1" dirty="0">
                <a:solidFill>
                  <a:srgbClr val="122F56"/>
                </a:solidFill>
                <a:sym typeface="Montserrat Medium"/>
              </a:rPr>
              <a:t>01   </a:t>
            </a:r>
            <a:r>
              <a:rPr lang="en-US" sz="1300" b="1" dirty="0">
                <a:solidFill>
                  <a:srgbClr val="122F56"/>
                </a:solidFill>
                <a:sym typeface="Montserrat Medium"/>
              </a:rPr>
              <a:t>Panel Co-Chairs:</a:t>
            </a:r>
            <a:r>
              <a:rPr lang="en" sz="1300" b="1" dirty="0">
                <a:solidFill>
                  <a:srgbClr val="122F56"/>
                </a:solidFill>
                <a:sym typeface="Montserrat Medium"/>
              </a:rPr>
              <a:t>    </a:t>
            </a:r>
          </a:p>
          <a:p>
            <a:pPr lvl="0">
              <a:lnSpc>
                <a:spcPct val="115000"/>
              </a:lnSpc>
              <a:buSzPts val="1100"/>
            </a:pPr>
            <a:r>
              <a:rPr lang="en" sz="1300" b="1" dirty="0">
                <a:solidFill>
                  <a:srgbClr val="122F56"/>
                </a:solidFill>
                <a:sym typeface="Montserrat Medium"/>
              </a:rPr>
              <a:t>       </a:t>
            </a:r>
            <a:r>
              <a:rPr lang="en-US" sz="1300" b="1" dirty="0">
                <a:solidFill>
                  <a:srgbClr val="122F56"/>
                </a:solidFill>
                <a:sym typeface="Montserrat Medium"/>
              </a:rPr>
              <a:t>Marc Cohen and</a:t>
            </a:r>
            <a:r>
              <a:rPr lang="en" sz="1300" b="1" dirty="0">
                <a:solidFill>
                  <a:srgbClr val="122F56"/>
                </a:solidFill>
                <a:sym typeface="Montserrat Medium"/>
              </a:rPr>
              <a:t>  </a:t>
            </a:r>
          </a:p>
          <a:p>
            <a:pPr lvl="0">
              <a:lnSpc>
                <a:spcPct val="115000"/>
              </a:lnSpc>
              <a:buSzPts val="1100"/>
            </a:pPr>
            <a:r>
              <a:rPr lang="en" sz="1300" b="1" dirty="0">
                <a:solidFill>
                  <a:srgbClr val="122F56"/>
                </a:solidFill>
                <a:sym typeface="Montserrat Medium"/>
              </a:rPr>
              <a:t>       </a:t>
            </a:r>
            <a:r>
              <a:rPr lang="en-US" sz="1300" b="1" dirty="0">
                <a:solidFill>
                  <a:srgbClr val="122F56"/>
                </a:solidFill>
                <a:sym typeface="Montserrat Medium"/>
              </a:rPr>
              <a:t>Heidi Hartmann</a:t>
            </a:r>
            <a:r>
              <a:rPr lang="en" sz="1300" b="1" dirty="0">
                <a:solidFill>
                  <a:srgbClr val="122F56"/>
                </a:solidFill>
                <a:sym typeface="Montserrat Medium"/>
              </a:rPr>
              <a:t>  </a:t>
            </a:r>
          </a:p>
          <a:p>
            <a:pPr lvl="0">
              <a:lnSpc>
                <a:spcPct val="115000"/>
              </a:lnSpc>
              <a:buSzPts val="1100"/>
            </a:pPr>
            <a:r>
              <a:rPr lang="en" sz="1300" b="1" dirty="0">
                <a:solidFill>
                  <a:srgbClr val="122F56"/>
                </a:solidFill>
                <a:sym typeface="Montserrat Medium"/>
              </a:rPr>
              <a:t>       </a:t>
            </a:r>
            <a:endParaRPr lang="en" sz="1300" b="1" dirty="0">
              <a:solidFill>
                <a:srgbClr val="122F56"/>
              </a:solidFill>
              <a:latin typeface="+mn-lt"/>
              <a:sym typeface="Montserrat Medium"/>
            </a:endParaRPr>
          </a:p>
          <a:p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02   Panel </a:t>
            </a:r>
            <a:r>
              <a:rPr lang="en-US" sz="1300" b="1" dirty="0">
                <a:solidFill>
                  <a:srgbClr val="122F56"/>
                </a:solidFill>
                <a:latin typeface="+mn-lt"/>
                <a:sym typeface="Montserrat Medium"/>
              </a:rPr>
              <a:t>Members:</a:t>
            </a: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               </a:t>
            </a:r>
          </a:p>
          <a:p>
            <a:r>
              <a:rPr lang="en" sz="1300" b="1">
                <a:solidFill>
                  <a:srgbClr val="122F56"/>
                </a:solidFill>
                <a:latin typeface="+mn-lt"/>
                <a:sym typeface="Montserrat Medium"/>
              </a:rPr>
              <a:t>       29 </a:t>
            </a:r>
            <a:r>
              <a:rPr lang="en-US" sz="1300" b="1" dirty="0">
                <a:solidFill>
                  <a:srgbClr val="122F56"/>
                </a:solidFill>
                <a:latin typeface="+mn-lt"/>
                <a:sym typeface="Montserrat Medium"/>
              </a:rPr>
              <a:t>experts</a:t>
            </a: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 in </a:t>
            </a:r>
            <a:r>
              <a:rPr lang="en-US" sz="1300" b="1" dirty="0">
                <a:solidFill>
                  <a:srgbClr val="122F56"/>
                </a:solidFill>
                <a:latin typeface="+mn-lt"/>
                <a:sym typeface="Montserrat Medium"/>
              </a:rPr>
              <a:t>three</a:t>
            </a:r>
            <a:endParaRPr lang="en" sz="1300" b="1" dirty="0">
              <a:solidFill>
                <a:srgbClr val="122F56"/>
              </a:solidFill>
              <a:latin typeface="+mn-lt"/>
              <a:sym typeface="Montserrat Medium"/>
            </a:endParaRPr>
          </a:p>
          <a:p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       </a:t>
            </a:r>
            <a:r>
              <a:rPr lang="en-US" sz="1300" b="1" dirty="0">
                <a:solidFill>
                  <a:srgbClr val="122F56"/>
                </a:solidFill>
                <a:latin typeface="+mn-lt"/>
                <a:sym typeface="Montserrat Medium"/>
              </a:rPr>
              <a:t>working </a:t>
            </a: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groups </a:t>
            </a:r>
          </a:p>
          <a:p>
            <a:endParaRPr lang="en" sz="1300" b="1" dirty="0">
              <a:solidFill>
                <a:srgbClr val="122F56"/>
              </a:solidFill>
              <a:latin typeface="+mn-lt"/>
              <a:sym typeface="Montserrat Medium"/>
            </a:endParaRPr>
          </a:p>
          <a:p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03    Project </a:t>
            </a:r>
            <a:r>
              <a:rPr lang="en-US" sz="1300" b="1" dirty="0">
                <a:solidFill>
                  <a:srgbClr val="122F56"/>
                </a:solidFill>
                <a:latin typeface="+mn-lt"/>
                <a:sym typeface="Montserrat Medium"/>
              </a:rPr>
              <a:t>Staff:</a:t>
            </a:r>
            <a:endParaRPr lang="en" sz="1300" b="1" dirty="0">
              <a:solidFill>
                <a:srgbClr val="122F56"/>
              </a:solidFill>
              <a:latin typeface="+mn-lt"/>
              <a:sym typeface="Montserrat Medium"/>
            </a:endParaRPr>
          </a:p>
          <a:p>
            <a:r>
              <a:rPr lang="en" sz="1300" b="1" dirty="0">
                <a:solidFill>
                  <a:srgbClr val="122F56"/>
                </a:solidFill>
                <a:latin typeface="+mn-lt"/>
                <a:sym typeface="Montserrat"/>
              </a:rPr>
              <a:t>        Benjamin Veghte</a:t>
            </a:r>
          </a:p>
          <a:p>
            <a:r>
              <a:rPr lang="en" sz="1300" b="1" dirty="0">
                <a:solidFill>
                  <a:srgbClr val="122F56"/>
                </a:solidFill>
                <a:latin typeface="+mn-lt"/>
                <a:sym typeface="Montserrat"/>
              </a:rPr>
              <a:t>        </a:t>
            </a:r>
            <a:r>
              <a:rPr lang="en" sz="1300" dirty="0">
                <a:solidFill>
                  <a:srgbClr val="122F56"/>
                </a:solidFill>
                <a:latin typeface="+mn-lt"/>
                <a:sym typeface="Montserrat"/>
              </a:rPr>
              <a:t>(Project Director),</a:t>
            </a:r>
            <a:endParaRPr lang="en" sz="1300" dirty="0">
              <a:solidFill>
                <a:srgbClr val="122F56"/>
              </a:solidFill>
              <a:latin typeface="+mn-lt"/>
              <a:sym typeface="Montserrat Medium"/>
            </a:endParaRPr>
          </a:p>
          <a:p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        Alexandra Bradley</a:t>
            </a:r>
          </a:p>
          <a:p>
            <a:r>
              <a:rPr lang="en" sz="1200" dirty="0">
                <a:solidFill>
                  <a:srgbClr val="122F56"/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    </a:t>
            </a:r>
            <a:endParaRPr sz="1200" dirty="0">
              <a:solidFill>
                <a:schemeClr val="lt1"/>
              </a:solidFill>
              <a:latin typeface="+mn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20"/>
          <p:cNvSpPr txBox="1"/>
          <p:nvPr/>
        </p:nvSpPr>
        <p:spPr>
          <a:xfrm>
            <a:off x="1141667" y="3230457"/>
            <a:ext cx="2059600" cy="3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300" b="1" dirty="0">
                <a:solidFill>
                  <a:srgbClr val="122F56"/>
                </a:solidFill>
                <a:latin typeface="+mn-lt"/>
                <a:ea typeface="Montserrat"/>
                <a:cs typeface="Montserrat"/>
                <a:sym typeface="Montserrat"/>
              </a:rPr>
              <a:t>Design policy options for state-based social insurance programs for </a:t>
            </a:r>
            <a:r>
              <a:rPr lang="en-US" sz="1300" b="1" dirty="0">
                <a:solidFill>
                  <a:srgbClr val="122F56"/>
                </a:solidFill>
                <a:ea typeface="Montserrat"/>
                <a:cs typeface="Montserrat"/>
                <a:sym typeface="Montserrat"/>
              </a:rPr>
              <a:t>Early Childcare and Education (ECCE), Paid Family and Medical Leave (PFML), </a:t>
            </a:r>
            <a:r>
              <a:rPr lang="en-US" sz="1300" b="1" dirty="0">
                <a:solidFill>
                  <a:srgbClr val="122F56"/>
                </a:solidFill>
                <a:latin typeface="+mn-lt"/>
                <a:ea typeface="Montserrat"/>
                <a:cs typeface="Montserrat"/>
                <a:sym typeface="Montserrat"/>
              </a:rPr>
              <a:t>Long-Term Services and Supports (LTSS), and Universal Family Care (UFC)</a:t>
            </a:r>
            <a:endParaRPr sz="1300" b="1" dirty="0">
              <a:solidFill>
                <a:schemeClr val="lt1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4" name="Google Shape;84;p20"/>
          <p:cNvCxnSpPr/>
          <p:nvPr/>
        </p:nvCxnSpPr>
        <p:spPr>
          <a:xfrm>
            <a:off x="1266733" y="2964133"/>
            <a:ext cx="1651600" cy="0"/>
          </a:xfrm>
          <a:prstGeom prst="straightConnector1">
            <a:avLst/>
          </a:prstGeom>
          <a:noFill/>
          <a:ln w="9525" cap="flat" cmpd="sng">
            <a:solidFill>
              <a:srgbClr val="D04D4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20"/>
          <p:cNvSpPr txBox="1"/>
          <p:nvPr/>
        </p:nvSpPr>
        <p:spPr>
          <a:xfrm>
            <a:off x="6126497" y="1779881"/>
            <a:ext cx="2588414" cy="1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43833" rIns="121900" bIns="243833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800" b="1" dirty="0">
                <a:solidFill>
                  <a:srgbClr val="122F56"/>
                </a:solidFill>
                <a:latin typeface="+mj-lt"/>
                <a:ea typeface="Montserrat"/>
                <a:cs typeface="Montserrat"/>
                <a:sym typeface="Montserrat"/>
              </a:rPr>
              <a:t>Timeline</a:t>
            </a:r>
            <a:endParaRPr sz="2800" b="1" dirty="0">
              <a:solidFill>
                <a:srgbClr val="122F56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87" name="Google Shape;87;p20"/>
          <p:cNvCxnSpPr>
            <a:cxnSpLocks/>
          </p:cNvCxnSpPr>
          <p:nvPr/>
        </p:nvCxnSpPr>
        <p:spPr>
          <a:xfrm>
            <a:off x="3563433" y="2952592"/>
            <a:ext cx="2059600" cy="0"/>
          </a:xfrm>
          <a:prstGeom prst="straightConnector1">
            <a:avLst/>
          </a:prstGeom>
          <a:noFill/>
          <a:ln w="9525" cap="flat" cmpd="sng">
            <a:solidFill>
              <a:srgbClr val="D04D4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20"/>
          <p:cNvCxnSpPr>
            <a:cxnSpLocks/>
          </p:cNvCxnSpPr>
          <p:nvPr/>
        </p:nvCxnSpPr>
        <p:spPr>
          <a:xfrm>
            <a:off x="6261022" y="2953622"/>
            <a:ext cx="2175264" cy="0"/>
          </a:xfrm>
          <a:prstGeom prst="straightConnector1">
            <a:avLst/>
          </a:prstGeom>
          <a:noFill/>
          <a:ln w="9525" cap="flat" cmpd="sng">
            <a:solidFill>
              <a:srgbClr val="D04D4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20"/>
          <p:cNvCxnSpPr/>
          <p:nvPr/>
        </p:nvCxnSpPr>
        <p:spPr>
          <a:xfrm>
            <a:off x="8973419" y="2964133"/>
            <a:ext cx="2140400" cy="0"/>
          </a:xfrm>
          <a:prstGeom prst="straightConnector1">
            <a:avLst/>
          </a:prstGeom>
          <a:noFill/>
          <a:ln w="9525" cap="flat" cmpd="sng">
            <a:solidFill>
              <a:srgbClr val="D04D4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82;p20">
            <a:extLst>
              <a:ext uri="{FF2B5EF4-FFF2-40B4-BE49-F238E27FC236}">
                <a16:creationId xmlns:a16="http://schemas.microsoft.com/office/drawing/2014/main" id="{6C825A17-FE8C-E648-9B9D-1794EF502B89}"/>
              </a:ext>
            </a:extLst>
          </p:cNvPr>
          <p:cNvSpPr txBox="1"/>
          <p:nvPr/>
        </p:nvSpPr>
        <p:spPr>
          <a:xfrm>
            <a:off x="3452607" y="3267033"/>
            <a:ext cx="2799635" cy="3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01    Create roadmap for  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        state policymakers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        considering social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        insurance programs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" sz="1300" b="1" dirty="0">
              <a:solidFill>
                <a:srgbClr val="122F56"/>
              </a:solidFill>
              <a:latin typeface="+mn-lt"/>
              <a:sym typeface="Montserrat Medium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02    </a:t>
            </a:r>
            <a:r>
              <a:rPr lang="en-US" sz="1300" b="1" dirty="0">
                <a:solidFill>
                  <a:srgbClr val="122F56"/>
                </a:solidFill>
                <a:latin typeface="+mn-lt"/>
                <a:sym typeface="Montserrat Medium"/>
              </a:rPr>
              <a:t>H</a:t>
            </a: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ighlight implications  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        </a:t>
            </a:r>
            <a:r>
              <a:rPr lang="en-US" sz="1300" b="1" dirty="0">
                <a:solidFill>
                  <a:srgbClr val="122F56"/>
                </a:solidFill>
                <a:latin typeface="+mn-lt"/>
                <a:sym typeface="Montserrat Medium"/>
              </a:rPr>
              <a:t>and tradeoff</a:t>
            </a: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s </a:t>
            </a:r>
            <a:r>
              <a:rPr lang="en-US" sz="1300" b="1" dirty="0">
                <a:solidFill>
                  <a:srgbClr val="122F56"/>
                </a:solidFill>
                <a:latin typeface="+mn-lt"/>
                <a:sym typeface="Montserrat Medium"/>
              </a:rPr>
              <a:t>for</a:t>
            </a: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        </a:t>
            </a:r>
            <a:r>
              <a:rPr lang="en-US" sz="1300" b="1" dirty="0">
                <a:solidFill>
                  <a:srgbClr val="122F56"/>
                </a:solidFill>
                <a:latin typeface="+mn-lt"/>
                <a:sym typeface="Montserrat Medium"/>
              </a:rPr>
              <a:t>key decision points</a:t>
            </a: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300" b="1" dirty="0">
                <a:solidFill>
                  <a:srgbClr val="122F56"/>
                </a:solidFill>
                <a:latin typeface="+mn-lt"/>
                <a:sym typeface="Montserrat Medium"/>
              </a:rPr>
              <a:t>        </a:t>
            </a:r>
            <a:r>
              <a:rPr lang="en-US" sz="1300" b="1" dirty="0">
                <a:solidFill>
                  <a:srgbClr val="122F56"/>
                </a:solidFill>
                <a:latin typeface="+mn-lt"/>
                <a:sym typeface="Montserrat Medium"/>
              </a:rPr>
              <a:t>related to:</a:t>
            </a:r>
            <a:endParaRPr lang="en-US" sz="1300" b="1" dirty="0">
              <a:solidFill>
                <a:srgbClr val="122F56"/>
              </a:solidFill>
              <a:latin typeface="+mn-lt"/>
              <a:sym typeface="Montserrat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300" dirty="0">
                <a:solidFill>
                  <a:srgbClr val="122F56"/>
                </a:solidFill>
                <a:latin typeface="+mn-lt"/>
                <a:sym typeface="Montserrat"/>
              </a:rPr>
              <a:t>         a. Structure   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300" dirty="0">
                <a:solidFill>
                  <a:srgbClr val="122F56"/>
                </a:solidFill>
                <a:latin typeface="+mn-lt"/>
                <a:sym typeface="Montserrat"/>
              </a:rPr>
              <a:t>         b. Financing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300" dirty="0">
                <a:solidFill>
                  <a:srgbClr val="122F56"/>
                </a:solidFill>
                <a:latin typeface="+mn-lt"/>
                <a:sym typeface="Montserrat"/>
              </a:rPr>
              <a:t>         c. Integration      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300" dirty="0">
                <a:solidFill>
                  <a:srgbClr val="122F56"/>
                </a:solidFill>
                <a:latin typeface="+mn-lt"/>
                <a:sym typeface="Montserrat"/>
              </a:rPr>
              <a:t>         d. Implementation  </a:t>
            </a:r>
          </a:p>
          <a:p>
            <a:r>
              <a:rPr lang="en-US" sz="1300" dirty="0">
                <a:solidFill>
                  <a:srgbClr val="122F56"/>
                </a:solidFill>
                <a:latin typeface="+mj-lt"/>
                <a:ea typeface="Montserrat"/>
                <a:cs typeface="Montserrat"/>
                <a:sym typeface="Montserrat"/>
              </a:rPr>
              <a:t>              </a:t>
            </a:r>
            <a:endParaRPr sz="1300" dirty="0">
              <a:solidFill>
                <a:schemeClr val="lt1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200000"/>
              </a:lnSpc>
            </a:pPr>
            <a:endParaRPr sz="1200" dirty="0">
              <a:solidFill>
                <a:schemeClr val="lt1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" name="Google Shape;83;p20">
            <a:extLst>
              <a:ext uri="{FF2B5EF4-FFF2-40B4-BE49-F238E27FC236}">
                <a16:creationId xmlns:a16="http://schemas.microsoft.com/office/drawing/2014/main" id="{DE9BB341-0E0A-6F44-A007-B5EF2EA9A255}"/>
              </a:ext>
            </a:extLst>
          </p:cNvPr>
          <p:cNvSpPr txBox="1"/>
          <p:nvPr/>
        </p:nvSpPr>
        <p:spPr>
          <a:xfrm>
            <a:off x="6203987" y="3289585"/>
            <a:ext cx="2059600" cy="3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300" b="1" dirty="0">
                <a:solidFill>
                  <a:srgbClr val="122F56"/>
                </a:solidFill>
                <a:latin typeface="+mn-lt"/>
                <a:ea typeface="Montserrat"/>
                <a:cs typeface="Montserrat"/>
                <a:sym typeface="Montserrat"/>
              </a:rPr>
              <a:t>December 2017 through June 2019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300" b="1" dirty="0">
              <a:solidFill>
                <a:srgbClr val="122F56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300" b="1" dirty="0">
                <a:solidFill>
                  <a:srgbClr val="122F56"/>
                </a:solidFill>
                <a:latin typeface="+mn-lt"/>
                <a:ea typeface="Montserrat"/>
                <a:cs typeface="Montserrat"/>
                <a:sym typeface="Montserrat"/>
              </a:rPr>
              <a:t>Funded by the Ford Foundation and Caring Across Generations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300" b="1" dirty="0">
              <a:solidFill>
                <a:srgbClr val="122F56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8210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CC8A5F-B97C-B548-99C3-4894D150D57F}"/>
              </a:ext>
            </a:extLst>
          </p:cNvPr>
          <p:cNvSpPr txBox="1">
            <a:spLocks/>
          </p:cNvSpPr>
          <p:nvPr/>
        </p:nvSpPr>
        <p:spPr>
          <a:xfrm>
            <a:off x="461106" y="1221739"/>
            <a:ext cx="5583238" cy="54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7" lvl="0" indent="0">
              <a:lnSpc>
                <a:spcPct val="100000"/>
              </a:lnSpc>
              <a:spcAft>
                <a:spcPts val="900"/>
              </a:spcAft>
              <a:buClr>
                <a:srgbClr val="000000"/>
              </a:buClr>
              <a:buSzTx/>
              <a:buNone/>
            </a:pPr>
            <a:r>
              <a:rPr lang="en-US" sz="1400" b="1" dirty="0">
                <a:solidFill>
                  <a:srgbClr val="F059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Heidi Hartmann</a:t>
            </a:r>
            <a:r>
              <a:rPr lang="en-US" sz="120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Group Chair; President and CEO, Institute for Women’s Policy Research; Economist in Residence, American University; MacArthur Fellow</a:t>
            </a:r>
          </a:p>
          <a:p>
            <a:pPr marL="114297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F059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Indivar Dutta-Gupta</a:t>
            </a: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Co-Executive Director, Economic Security and Opportunity Initiative, Georgetown Center on Poverty and Inequality</a:t>
            </a:r>
          </a:p>
          <a:p>
            <a:pPr marL="114297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Kathryn Edwards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Associate Economist, RAND Corporation; Professor, </a:t>
            </a:r>
            <a:r>
              <a:rPr lang="en-US" sz="1150" dirty="0" err="1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Pardee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RAND Graduate School</a:t>
            </a:r>
          </a:p>
          <a:p>
            <a:pPr marL="114297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F059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Joan Entmacher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Senior Fellow, National Academy of Social Insurance</a:t>
            </a:r>
          </a:p>
          <a:p>
            <a:pPr marL="114297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Jocelyn Frye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Senior Fellow, Center for American Progress</a:t>
            </a:r>
          </a:p>
          <a:p>
            <a:pPr marL="114297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Jeffrey Hayes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Program Director, Job Quality and Income Security, Institute for Women’s Policy Research</a:t>
            </a:r>
          </a:p>
          <a:p>
            <a:pPr marL="114297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Elaine </a:t>
            </a:r>
            <a:r>
              <a:rPr lang="en-US" sz="1150" b="1" dirty="0" err="1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Maag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Principal Research Associate, Urban-Brookings Tax Policy Center, The Urban Institute</a:t>
            </a:r>
          </a:p>
          <a:p>
            <a:pPr marL="114297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Aparna Mathur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Resident Scholar, Economic Policy, American Enterprise Institute; Co-Director, AEI-Brookings Project on Paid Family and Medical Leave</a:t>
            </a:r>
          </a:p>
          <a:p>
            <a:pPr marL="114297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Michelle McCready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Chief of Policy, Child Care Aware of America</a:t>
            </a:r>
          </a:p>
          <a:p>
            <a:pPr marL="114297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 Pepin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Temporary Disability Insurance (TDI) Administrator, Rhode Island Department of Labor &amp; Training</a:t>
            </a:r>
          </a:p>
          <a:p>
            <a:pPr marL="114297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Erik Rettig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Senior Manager, SMB/Economic Policy, Intuit </a:t>
            </a:r>
          </a:p>
          <a:p>
            <a:pPr marL="114297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Christopher Ruhm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Professor of Public Policy and Economics, University of Virginia</a:t>
            </a:r>
          </a:p>
          <a:p>
            <a:pPr marL="114297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 Ybarra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Associate Professor, School of Social Service Administration, University of Chicago</a:t>
            </a:r>
          </a:p>
          <a:p>
            <a:endParaRPr lang="en-US" sz="1000" dirty="0">
              <a:latin typeface="Libre Baskerville" panose="020B0604020202020204" charset="0"/>
            </a:endParaRPr>
          </a:p>
          <a:p>
            <a:endParaRPr lang="en-US" sz="2000" dirty="0">
              <a:latin typeface="Libre Baskerville" panose="020B0604020202020204" charset="0"/>
            </a:endParaRPr>
          </a:p>
          <a:p>
            <a:endParaRPr lang="en-US" sz="2000" dirty="0">
              <a:latin typeface="Libre Baskerville" panose="020B0604020202020204" charset="0"/>
            </a:endParaRPr>
          </a:p>
          <a:p>
            <a:endParaRPr lang="en-US" sz="2000" dirty="0">
              <a:latin typeface="Libre Baskerville" panose="020B060402020202020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E54B85-8556-BE42-AD1D-D82DC128E742}"/>
              </a:ext>
            </a:extLst>
          </p:cNvPr>
          <p:cNvSpPr txBox="1">
            <a:spLocks/>
          </p:cNvSpPr>
          <p:nvPr/>
        </p:nvSpPr>
        <p:spPr>
          <a:xfrm>
            <a:off x="6230321" y="1151399"/>
            <a:ext cx="5465734" cy="480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174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400" b="1" dirty="0">
                <a:solidFill>
                  <a:srgbClr val="F059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 Cohen</a:t>
            </a:r>
            <a:r>
              <a:rPr lang="en-US" sz="120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Working Group Chair; Co-Chair, Professor, McCormack Graduate School of Policy and Global Studies, University of Massachusetts, Boston </a:t>
            </a:r>
          </a:p>
          <a:p>
            <a:pPr marL="114300" lvl="0" indent="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endParaRPr lang="en-US" sz="1200" dirty="0">
              <a:solidFill>
                <a:srgbClr val="12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F059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Eddie Armentrout</a:t>
            </a: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Consulting Actuary, Actuarial Research Corporation</a:t>
            </a:r>
            <a:endParaRPr lang="en-US" sz="1150" b="1" dirty="0">
              <a:solidFill>
                <a:srgbClr val="12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Brian Burwell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VP, Health Policy and Data Analytics, IBM Watson Health</a:t>
            </a: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F059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 Claypool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Policy Director, Community Living Policy Center, UCSF</a:t>
            </a: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Espinoza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VP of Policy, PHI </a:t>
            </a: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Judith Feder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Professor of Public Policy, McCourt School of Public Policy, Georgetown  </a:t>
            </a: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Howard Gleckman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Senior Fellow, The Urban Institute</a:t>
            </a: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Grabowski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Professor of Health Care Policy, Harvard Med School</a:t>
            </a: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F059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Miller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Director, Strategic Policy, Community Catalyst</a:t>
            </a: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F059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Rebecca Owen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Consulting Actuary, HealthCare Analytical Solutions, Inc.</a:t>
            </a: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Heinz Rothgang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Professor of Health Economics, SOCIUM Research Center on Inequality and Social Policy, University of Bremen</a:t>
            </a: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Allen Schmitz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Principal and Consulting Actuary, Milliman, Inc.</a:t>
            </a: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F059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 Sowers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Executive Director, National Association of State Directors of Developmental Disabilities Services (NASDDDS)</a:t>
            </a: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Stevenson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Professor, Health Policy, Vanderbilt University Medical Center</a:t>
            </a: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Eileen J. Tell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President and CEO, ET Consulting, LLC</a:t>
            </a:r>
          </a:p>
          <a:p>
            <a:pPr marL="114300" lvl="0" indent="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SzTx/>
              <a:buNone/>
            </a:pPr>
            <a:r>
              <a:rPr lang="en-US" sz="1150" b="1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 Tumlinson</a:t>
            </a:r>
            <a:r>
              <a:rPr lang="en-US" sz="115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CEO, Anne Tumlinson Innovations ,LLC</a:t>
            </a:r>
          </a:p>
          <a:p>
            <a:pPr marL="114297" indent="0">
              <a:buNone/>
            </a:pPr>
            <a:endParaRPr lang="en-US" sz="1100" dirty="0">
              <a:latin typeface="Libre Baskerville" panose="020B060402020202020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A9E128-41FC-D542-B33C-315DFC39305B}"/>
              </a:ext>
            </a:extLst>
          </p:cNvPr>
          <p:cNvSpPr txBox="1">
            <a:spLocks/>
          </p:cNvSpPr>
          <p:nvPr/>
        </p:nvSpPr>
        <p:spPr>
          <a:xfrm>
            <a:off x="535673" y="644918"/>
            <a:ext cx="5102192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ECCE/PFML Working Group Members</a:t>
            </a:r>
          </a:p>
          <a:p>
            <a:r>
              <a:rPr lang="en-US" sz="3200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5FC9B2-F7C4-0D4B-AD87-2BE063CF2F7B}"/>
              </a:ext>
            </a:extLst>
          </p:cNvPr>
          <p:cNvSpPr txBox="1">
            <a:spLocks/>
          </p:cNvSpPr>
          <p:nvPr/>
        </p:nvSpPr>
        <p:spPr>
          <a:xfrm>
            <a:off x="6321552" y="651643"/>
            <a:ext cx="5846064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12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LTSS Working Group Members</a:t>
            </a:r>
          </a:p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27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2287</Words>
  <Application>Microsoft Office PowerPoint</Application>
  <PresentationFormat>Widescreen</PresentationFormat>
  <Paragraphs>349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Libre Baskerville</vt:lpstr>
      <vt:lpstr>Montserrat</vt:lpstr>
      <vt:lpstr>Montserrat SemiBold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Universal Family Care Insures for 3 Care Needs</vt:lpstr>
      <vt:lpstr>PowerPoint Presentation</vt:lpstr>
      <vt:lpstr>How Could UFC Benefit Society?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Integration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Veghte</dc:creator>
  <cp:lastModifiedBy>Benjamin Veghte</cp:lastModifiedBy>
  <cp:revision>9</cp:revision>
  <dcterms:created xsi:type="dcterms:W3CDTF">2019-11-20T05:04:24Z</dcterms:created>
  <dcterms:modified xsi:type="dcterms:W3CDTF">2020-01-03T16:24:05Z</dcterms:modified>
</cp:coreProperties>
</file>