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67" r:id="rId2"/>
    <p:sldId id="348" r:id="rId3"/>
    <p:sldId id="368" r:id="rId4"/>
    <p:sldId id="679" r:id="rId5"/>
    <p:sldId id="758" r:id="rId6"/>
    <p:sldId id="775" r:id="rId7"/>
    <p:sldId id="369" r:id="rId8"/>
    <p:sldId id="776" r:id="rId9"/>
    <p:sldId id="363" r:id="rId10"/>
    <p:sldId id="364" r:id="rId11"/>
    <p:sldId id="365" r:id="rId12"/>
    <p:sldId id="366" r:id="rId13"/>
    <p:sldId id="360" r:id="rId14"/>
    <p:sldId id="777" r:id="rId15"/>
    <p:sldId id="339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729"/>
  </p:normalViewPr>
  <p:slideViewPr>
    <p:cSldViewPr snapToGrid="0" snapToObjects="1">
      <p:cViewPr varScale="1">
        <p:scale>
          <a:sx n="60" d="100"/>
          <a:sy n="60" d="100"/>
        </p:scale>
        <p:origin x="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40CB7A-7CFD-46D8-A6D4-CAD13C28C68B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F7A2D1A-FFFC-4F66-98DE-F0E9E2565B2A}">
      <dgm:prSet/>
      <dgm:spPr/>
      <dgm:t>
        <a:bodyPr/>
        <a:lstStyle/>
        <a:p>
          <a:r>
            <a:rPr lang="en-US" dirty="0"/>
            <a:t>LifeStage Protection </a:t>
          </a:r>
        </a:p>
      </dgm:t>
    </dgm:pt>
    <dgm:pt modelId="{812E1076-1ABA-41D3-AF28-B0960C2ADF39}" type="parTrans" cxnId="{8EB96831-332C-440F-8626-F3DBC04C49D9}">
      <dgm:prSet/>
      <dgm:spPr/>
      <dgm:t>
        <a:bodyPr/>
        <a:lstStyle/>
        <a:p>
          <a:endParaRPr lang="en-US"/>
        </a:p>
      </dgm:t>
    </dgm:pt>
    <dgm:pt modelId="{2D0D67EC-B499-4CE4-A58F-D9E8DFA5116F}" type="sibTrans" cxnId="{8EB96831-332C-440F-8626-F3DBC04C49D9}">
      <dgm:prSet/>
      <dgm:spPr/>
      <dgm:t>
        <a:bodyPr/>
        <a:lstStyle/>
        <a:p>
          <a:endParaRPr lang="en-US"/>
        </a:p>
      </dgm:t>
    </dgm:pt>
    <dgm:pt modelId="{54FDDB75-058A-402D-BDCA-0D89EB607FCF}">
      <dgm:prSet/>
      <dgm:spPr/>
      <dgm:t>
        <a:bodyPr/>
        <a:lstStyle/>
        <a:p>
          <a:r>
            <a:rPr lang="en-US" dirty="0"/>
            <a:t>Current Status </a:t>
          </a:r>
        </a:p>
      </dgm:t>
    </dgm:pt>
    <dgm:pt modelId="{C50BCF9D-7551-4EEA-8ACC-E451F5D17BE4}" type="parTrans" cxnId="{AF85AB9D-7CDB-48A3-BF4F-EFFA5FE8A24F}">
      <dgm:prSet/>
      <dgm:spPr/>
      <dgm:t>
        <a:bodyPr/>
        <a:lstStyle/>
        <a:p>
          <a:endParaRPr lang="en-US"/>
        </a:p>
      </dgm:t>
    </dgm:pt>
    <dgm:pt modelId="{ADB12E98-35C8-4FCE-9E4C-A4B5DF49E6E3}" type="sibTrans" cxnId="{AF85AB9D-7CDB-48A3-BF4F-EFFA5FE8A24F}">
      <dgm:prSet/>
      <dgm:spPr/>
      <dgm:t>
        <a:bodyPr/>
        <a:lstStyle/>
        <a:p>
          <a:endParaRPr lang="en-US"/>
        </a:p>
      </dgm:t>
    </dgm:pt>
    <dgm:pt modelId="{142D42D6-8692-430E-876E-77EEC8DDBBB5}">
      <dgm:prSet/>
      <dgm:spPr/>
      <dgm:t>
        <a:bodyPr/>
        <a:lstStyle/>
        <a:p>
          <a:r>
            <a:rPr lang="en-US" dirty="0"/>
            <a:t>2020 Action Plan</a:t>
          </a:r>
        </a:p>
      </dgm:t>
    </dgm:pt>
    <dgm:pt modelId="{A29406CF-9A58-4A12-A282-A964478B5A06}" type="parTrans" cxnId="{D36480DC-430F-4AF1-B5EA-AA526ABB2998}">
      <dgm:prSet/>
      <dgm:spPr/>
      <dgm:t>
        <a:bodyPr/>
        <a:lstStyle/>
        <a:p>
          <a:endParaRPr lang="en-US"/>
        </a:p>
      </dgm:t>
    </dgm:pt>
    <dgm:pt modelId="{BE9A2BEF-8AE0-4514-979F-FA916BCA792C}" type="sibTrans" cxnId="{D36480DC-430F-4AF1-B5EA-AA526ABB2998}">
      <dgm:prSet/>
      <dgm:spPr/>
      <dgm:t>
        <a:bodyPr/>
        <a:lstStyle/>
        <a:p>
          <a:endParaRPr lang="en-US"/>
        </a:p>
      </dgm:t>
    </dgm:pt>
    <dgm:pt modelId="{397C76F0-11AF-4CEE-A60F-50EDDC1447EC}">
      <dgm:prSet/>
      <dgm:spPr/>
      <dgm:t>
        <a:bodyPr/>
        <a:lstStyle/>
        <a:p>
          <a:r>
            <a:rPr lang="en-US" dirty="0"/>
            <a:t>State based Catastrophic Research</a:t>
          </a:r>
        </a:p>
      </dgm:t>
    </dgm:pt>
    <dgm:pt modelId="{FCC19CEF-31B6-443A-8846-B9CAEAA614AF}" type="parTrans" cxnId="{02258ED7-1432-4FBD-8169-1E0F990D22D5}">
      <dgm:prSet/>
      <dgm:spPr/>
      <dgm:t>
        <a:bodyPr/>
        <a:lstStyle/>
        <a:p>
          <a:endParaRPr lang="en-US"/>
        </a:p>
      </dgm:t>
    </dgm:pt>
    <dgm:pt modelId="{740B06EE-3B3A-4FE5-811F-745A2D37C9B3}" type="sibTrans" cxnId="{02258ED7-1432-4FBD-8169-1E0F990D22D5}">
      <dgm:prSet/>
      <dgm:spPr/>
      <dgm:t>
        <a:bodyPr/>
        <a:lstStyle/>
        <a:p>
          <a:endParaRPr lang="en-US"/>
        </a:p>
      </dgm:t>
    </dgm:pt>
    <dgm:pt modelId="{527DA287-F83F-48B0-BCD1-A7F7047B6ECC}">
      <dgm:prSet/>
      <dgm:spPr/>
      <dgm:t>
        <a:bodyPr/>
        <a:lstStyle/>
        <a:p>
          <a:r>
            <a:rPr lang="en-US" dirty="0"/>
            <a:t>Why Public Catastrophic </a:t>
          </a:r>
        </a:p>
      </dgm:t>
    </dgm:pt>
    <dgm:pt modelId="{039D0B69-4218-492B-A1C6-9C32BFA24A3A}" type="parTrans" cxnId="{CF4FD033-13E0-44CE-B0A1-886D18B328DF}">
      <dgm:prSet/>
      <dgm:spPr/>
      <dgm:t>
        <a:bodyPr/>
        <a:lstStyle/>
        <a:p>
          <a:endParaRPr lang="en-US"/>
        </a:p>
      </dgm:t>
    </dgm:pt>
    <dgm:pt modelId="{7B877610-FAC1-4DD6-AC4B-E518E4BFA711}" type="sibTrans" cxnId="{CF4FD033-13E0-44CE-B0A1-886D18B328DF}">
      <dgm:prSet/>
      <dgm:spPr/>
      <dgm:t>
        <a:bodyPr/>
        <a:lstStyle/>
        <a:p>
          <a:endParaRPr lang="en-US"/>
        </a:p>
      </dgm:t>
    </dgm:pt>
    <dgm:pt modelId="{04FE1CB8-5D9F-434B-BD49-9DA780A9A9AC}">
      <dgm:prSet/>
      <dgm:spPr/>
      <dgm:t>
        <a:bodyPr/>
        <a:lstStyle/>
        <a:p>
          <a:r>
            <a:rPr lang="en-US" dirty="0"/>
            <a:t>Research Study details</a:t>
          </a:r>
        </a:p>
      </dgm:t>
    </dgm:pt>
    <dgm:pt modelId="{CFB985B2-F0B6-4F9A-B844-CC42C2C015F4}" type="parTrans" cxnId="{D53F2EBD-6A5A-4CF4-8138-2B79A3587BD5}">
      <dgm:prSet/>
      <dgm:spPr/>
      <dgm:t>
        <a:bodyPr/>
        <a:lstStyle/>
        <a:p>
          <a:endParaRPr lang="en-US"/>
        </a:p>
      </dgm:t>
    </dgm:pt>
    <dgm:pt modelId="{4FBE240F-6288-4A41-B014-27D61F860ED3}" type="sibTrans" cxnId="{D53F2EBD-6A5A-4CF4-8138-2B79A3587BD5}">
      <dgm:prSet/>
      <dgm:spPr/>
      <dgm:t>
        <a:bodyPr/>
        <a:lstStyle/>
        <a:p>
          <a:endParaRPr lang="en-US"/>
        </a:p>
      </dgm:t>
    </dgm:pt>
    <dgm:pt modelId="{2324EA6A-1A33-4D3C-8230-4E74D7B8DB93}">
      <dgm:prSet/>
      <dgm:spPr/>
      <dgm:t>
        <a:bodyPr/>
        <a:lstStyle/>
        <a:p>
          <a:r>
            <a:rPr lang="en-US" dirty="0"/>
            <a:t>A Deep Dive on Catastrophic </a:t>
          </a:r>
        </a:p>
      </dgm:t>
    </dgm:pt>
    <dgm:pt modelId="{9FFA748C-F1CA-40DA-B091-BBB2B28D207C}" type="parTrans" cxnId="{F47D1E7B-4D0A-419B-97AA-D71D1F7A85BB}">
      <dgm:prSet/>
      <dgm:spPr/>
      <dgm:t>
        <a:bodyPr/>
        <a:lstStyle/>
        <a:p>
          <a:endParaRPr lang="en-US"/>
        </a:p>
      </dgm:t>
    </dgm:pt>
    <dgm:pt modelId="{9D3E6791-F11D-4D63-B276-D2D5D966441D}" type="sibTrans" cxnId="{F47D1E7B-4D0A-419B-97AA-D71D1F7A85BB}">
      <dgm:prSet/>
      <dgm:spPr/>
      <dgm:t>
        <a:bodyPr/>
        <a:lstStyle/>
        <a:p>
          <a:endParaRPr lang="en-US"/>
        </a:p>
      </dgm:t>
    </dgm:pt>
    <dgm:pt modelId="{79D87BCE-91C1-47F3-837F-1ECA8F33BC57}">
      <dgm:prSet/>
      <dgm:spPr/>
      <dgm:t>
        <a:bodyPr/>
        <a:lstStyle/>
        <a:p>
          <a:r>
            <a:rPr lang="en-US" dirty="0"/>
            <a:t>Regulator/Actuarial Perspective  </a:t>
          </a:r>
        </a:p>
      </dgm:t>
    </dgm:pt>
    <dgm:pt modelId="{73E4CBDF-D015-4E82-B66C-8C7449E5336D}" type="parTrans" cxnId="{933ECB8B-710C-4B35-A3EC-93821FC2AD89}">
      <dgm:prSet/>
      <dgm:spPr/>
      <dgm:t>
        <a:bodyPr/>
        <a:lstStyle/>
        <a:p>
          <a:endParaRPr lang="en-US"/>
        </a:p>
      </dgm:t>
    </dgm:pt>
    <dgm:pt modelId="{D44B132B-1258-46CA-99CC-7CF7F0C73204}" type="sibTrans" cxnId="{933ECB8B-710C-4B35-A3EC-93821FC2AD89}">
      <dgm:prSet/>
      <dgm:spPr/>
      <dgm:t>
        <a:bodyPr/>
        <a:lstStyle/>
        <a:p>
          <a:endParaRPr lang="en-US"/>
        </a:p>
      </dgm:t>
    </dgm:pt>
    <dgm:pt modelId="{11BCC4D3-A011-444F-85B7-70DB562A3FD3}" type="pres">
      <dgm:prSet presAssocID="{7740CB7A-7CFD-46D8-A6D4-CAD13C28C6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9B5BD1-D5BB-2647-99C8-36C53CE9233A}" type="pres">
      <dgm:prSet presAssocID="{2324EA6A-1A33-4D3C-8230-4E74D7B8DB93}" presName="boxAndChildren" presStyleCnt="0"/>
      <dgm:spPr/>
    </dgm:pt>
    <dgm:pt modelId="{CF679BCF-C3C0-9746-84A8-F79F14575E1F}" type="pres">
      <dgm:prSet presAssocID="{2324EA6A-1A33-4D3C-8230-4E74D7B8DB93}" presName="parentTextBox" presStyleLbl="alignNode1" presStyleIdx="0" presStyleCnt="3"/>
      <dgm:spPr/>
      <dgm:t>
        <a:bodyPr/>
        <a:lstStyle/>
        <a:p>
          <a:endParaRPr lang="en-US"/>
        </a:p>
      </dgm:t>
    </dgm:pt>
    <dgm:pt modelId="{3EDDF08A-89E0-534B-A8E9-48FF7D8A6B20}" type="pres">
      <dgm:prSet presAssocID="{2324EA6A-1A33-4D3C-8230-4E74D7B8DB93}" presName="descendantBox" presStyleLbl="bgAccFollowNode1" presStyleIdx="0" presStyleCnt="3"/>
      <dgm:spPr/>
      <dgm:t>
        <a:bodyPr/>
        <a:lstStyle/>
        <a:p>
          <a:endParaRPr lang="en-US"/>
        </a:p>
      </dgm:t>
    </dgm:pt>
    <dgm:pt modelId="{56693503-4E82-844F-94D3-82D3587B518D}" type="pres">
      <dgm:prSet presAssocID="{740B06EE-3B3A-4FE5-811F-745A2D37C9B3}" presName="sp" presStyleCnt="0"/>
      <dgm:spPr/>
    </dgm:pt>
    <dgm:pt modelId="{2F5BB7C3-A21E-B94D-B29D-E0304D16F886}" type="pres">
      <dgm:prSet presAssocID="{397C76F0-11AF-4CEE-A60F-50EDDC1447EC}" presName="arrowAndChildren" presStyleCnt="0"/>
      <dgm:spPr/>
    </dgm:pt>
    <dgm:pt modelId="{A61CAE88-9749-2C47-97AD-C6734BAA92C5}" type="pres">
      <dgm:prSet presAssocID="{397C76F0-11AF-4CEE-A60F-50EDDC1447EC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BD957D39-192A-EC43-86DF-F7ACE3B7C385}" type="pres">
      <dgm:prSet presAssocID="{397C76F0-11AF-4CEE-A60F-50EDDC1447EC}" presName="arrow" presStyleLbl="alignNode1" presStyleIdx="1" presStyleCnt="3"/>
      <dgm:spPr/>
      <dgm:t>
        <a:bodyPr/>
        <a:lstStyle/>
        <a:p>
          <a:endParaRPr lang="en-US"/>
        </a:p>
      </dgm:t>
    </dgm:pt>
    <dgm:pt modelId="{548439D6-237E-884B-90FA-C793F1E0AB02}" type="pres">
      <dgm:prSet presAssocID="{397C76F0-11AF-4CEE-A60F-50EDDC1447EC}" presName="descendantArrow" presStyleLbl="bgAccFollowNode1" presStyleIdx="1" presStyleCnt="3"/>
      <dgm:spPr/>
      <dgm:t>
        <a:bodyPr/>
        <a:lstStyle/>
        <a:p>
          <a:endParaRPr lang="en-US"/>
        </a:p>
      </dgm:t>
    </dgm:pt>
    <dgm:pt modelId="{FB056C3E-F846-BB4D-A8AD-4AB7F04466FA}" type="pres">
      <dgm:prSet presAssocID="{2D0D67EC-B499-4CE4-A58F-D9E8DFA5116F}" presName="sp" presStyleCnt="0"/>
      <dgm:spPr/>
    </dgm:pt>
    <dgm:pt modelId="{E23BCD1E-F4E2-5342-ADC7-B9567D1940D9}" type="pres">
      <dgm:prSet presAssocID="{1F7A2D1A-FFFC-4F66-98DE-F0E9E2565B2A}" presName="arrowAndChildren" presStyleCnt="0"/>
      <dgm:spPr/>
    </dgm:pt>
    <dgm:pt modelId="{DE902CB8-EF7F-2044-B55E-DEFE624BD76D}" type="pres">
      <dgm:prSet presAssocID="{1F7A2D1A-FFFC-4F66-98DE-F0E9E2565B2A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AA96F3D9-4649-6940-83A4-9570904C5F3B}" type="pres">
      <dgm:prSet presAssocID="{1F7A2D1A-FFFC-4F66-98DE-F0E9E2565B2A}" presName="arrow" presStyleLbl="alignNode1" presStyleIdx="2" presStyleCnt="3"/>
      <dgm:spPr/>
      <dgm:t>
        <a:bodyPr/>
        <a:lstStyle/>
        <a:p>
          <a:endParaRPr lang="en-US"/>
        </a:p>
      </dgm:t>
    </dgm:pt>
    <dgm:pt modelId="{30BD04F2-0621-F74A-A575-3691E6DCCB89}" type="pres">
      <dgm:prSet presAssocID="{1F7A2D1A-FFFC-4F66-98DE-F0E9E2565B2A}" presName="descendantArrow" presStyleLbl="bgAccFollowNode1" presStyleIdx="2" presStyleCnt="3"/>
      <dgm:spPr/>
      <dgm:t>
        <a:bodyPr/>
        <a:lstStyle/>
        <a:p>
          <a:endParaRPr lang="en-US"/>
        </a:p>
      </dgm:t>
    </dgm:pt>
  </dgm:ptLst>
  <dgm:cxnLst>
    <dgm:cxn modelId="{24A7644E-3E25-1C47-92F9-F874B889E945}" type="presOf" srcId="{397C76F0-11AF-4CEE-A60F-50EDDC1447EC}" destId="{A61CAE88-9749-2C47-97AD-C6734BAA92C5}" srcOrd="0" destOrd="0" presId="urn:microsoft.com/office/officeart/2016/7/layout/VerticalDownArrowProcess"/>
    <dgm:cxn modelId="{BD488C2C-618C-AC48-848B-E85ADF98C511}" type="presOf" srcId="{1F7A2D1A-FFFC-4F66-98DE-F0E9E2565B2A}" destId="{DE902CB8-EF7F-2044-B55E-DEFE624BD76D}" srcOrd="0" destOrd="0" presId="urn:microsoft.com/office/officeart/2016/7/layout/VerticalDownArrowProcess"/>
    <dgm:cxn modelId="{57562885-6E20-354C-8904-F04FFF76C9BD}" type="presOf" srcId="{1F7A2D1A-FFFC-4F66-98DE-F0E9E2565B2A}" destId="{AA96F3D9-4649-6940-83A4-9570904C5F3B}" srcOrd="1" destOrd="0" presId="urn:microsoft.com/office/officeart/2016/7/layout/VerticalDownArrowProcess"/>
    <dgm:cxn modelId="{8EB96831-332C-440F-8626-F3DBC04C49D9}" srcId="{7740CB7A-7CFD-46D8-A6D4-CAD13C28C68B}" destId="{1F7A2D1A-FFFC-4F66-98DE-F0E9E2565B2A}" srcOrd="0" destOrd="0" parTransId="{812E1076-1ABA-41D3-AF28-B0960C2ADF39}" sibTransId="{2D0D67EC-B499-4CE4-A58F-D9E8DFA5116F}"/>
    <dgm:cxn modelId="{A1665E01-64D3-2C42-9DFA-6CC62B50CFD3}" type="presOf" srcId="{527DA287-F83F-48B0-BCD1-A7F7047B6ECC}" destId="{548439D6-237E-884B-90FA-C793F1E0AB02}" srcOrd="0" destOrd="0" presId="urn:microsoft.com/office/officeart/2016/7/layout/VerticalDownArrowProcess"/>
    <dgm:cxn modelId="{933ECB8B-710C-4B35-A3EC-93821FC2AD89}" srcId="{2324EA6A-1A33-4D3C-8230-4E74D7B8DB93}" destId="{79D87BCE-91C1-47F3-837F-1ECA8F33BC57}" srcOrd="0" destOrd="0" parTransId="{73E4CBDF-D015-4E82-B66C-8C7449E5336D}" sibTransId="{D44B132B-1258-46CA-99CC-7CF7F0C73204}"/>
    <dgm:cxn modelId="{D36480DC-430F-4AF1-B5EA-AA526ABB2998}" srcId="{1F7A2D1A-FFFC-4F66-98DE-F0E9E2565B2A}" destId="{142D42D6-8692-430E-876E-77EEC8DDBBB5}" srcOrd="1" destOrd="0" parTransId="{A29406CF-9A58-4A12-A282-A964478B5A06}" sibTransId="{BE9A2BEF-8AE0-4514-979F-FA916BCA792C}"/>
    <dgm:cxn modelId="{CF4FD033-13E0-44CE-B0A1-886D18B328DF}" srcId="{397C76F0-11AF-4CEE-A60F-50EDDC1447EC}" destId="{527DA287-F83F-48B0-BCD1-A7F7047B6ECC}" srcOrd="0" destOrd="0" parTransId="{039D0B69-4218-492B-A1C6-9C32BFA24A3A}" sibTransId="{7B877610-FAC1-4DD6-AC4B-E518E4BFA711}"/>
    <dgm:cxn modelId="{C0AF1FE3-E4BB-B743-8977-17F3EA9C01E9}" type="presOf" srcId="{79D87BCE-91C1-47F3-837F-1ECA8F33BC57}" destId="{3EDDF08A-89E0-534B-A8E9-48FF7D8A6B20}" srcOrd="0" destOrd="0" presId="urn:microsoft.com/office/officeart/2016/7/layout/VerticalDownArrowProcess"/>
    <dgm:cxn modelId="{02258ED7-1432-4FBD-8169-1E0F990D22D5}" srcId="{7740CB7A-7CFD-46D8-A6D4-CAD13C28C68B}" destId="{397C76F0-11AF-4CEE-A60F-50EDDC1447EC}" srcOrd="1" destOrd="0" parTransId="{FCC19CEF-31B6-443A-8846-B9CAEAA614AF}" sibTransId="{740B06EE-3B3A-4FE5-811F-745A2D37C9B3}"/>
    <dgm:cxn modelId="{11064E1E-024A-C54F-9059-FC2F104303C9}" type="presOf" srcId="{54FDDB75-058A-402D-BDCA-0D89EB607FCF}" destId="{30BD04F2-0621-F74A-A575-3691E6DCCB89}" srcOrd="0" destOrd="0" presId="urn:microsoft.com/office/officeart/2016/7/layout/VerticalDownArrowProcess"/>
    <dgm:cxn modelId="{D53F2EBD-6A5A-4CF4-8138-2B79A3587BD5}" srcId="{397C76F0-11AF-4CEE-A60F-50EDDC1447EC}" destId="{04FE1CB8-5D9F-434B-BD49-9DA780A9A9AC}" srcOrd="1" destOrd="0" parTransId="{CFB985B2-F0B6-4F9A-B844-CC42C2C015F4}" sibTransId="{4FBE240F-6288-4A41-B014-27D61F860ED3}"/>
    <dgm:cxn modelId="{AF85AB9D-7CDB-48A3-BF4F-EFFA5FE8A24F}" srcId="{1F7A2D1A-FFFC-4F66-98DE-F0E9E2565B2A}" destId="{54FDDB75-058A-402D-BDCA-0D89EB607FCF}" srcOrd="0" destOrd="0" parTransId="{C50BCF9D-7551-4EEA-8ACC-E451F5D17BE4}" sibTransId="{ADB12E98-35C8-4FCE-9E4C-A4B5DF49E6E3}"/>
    <dgm:cxn modelId="{68410FC6-9EA5-8841-AC80-689E2F3FDBB7}" type="presOf" srcId="{04FE1CB8-5D9F-434B-BD49-9DA780A9A9AC}" destId="{548439D6-237E-884B-90FA-C793F1E0AB02}" srcOrd="0" destOrd="1" presId="urn:microsoft.com/office/officeart/2016/7/layout/VerticalDownArrowProcess"/>
    <dgm:cxn modelId="{BAE16731-6C3B-F34D-BB0F-BAD1D7917C21}" type="presOf" srcId="{397C76F0-11AF-4CEE-A60F-50EDDC1447EC}" destId="{BD957D39-192A-EC43-86DF-F7ACE3B7C385}" srcOrd="1" destOrd="0" presId="urn:microsoft.com/office/officeart/2016/7/layout/VerticalDownArrowProcess"/>
    <dgm:cxn modelId="{6B0CF173-A8A3-9B46-A026-13C34D51383A}" type="presOf" srcId="{142D42D6-8692-430E-876E-77EEC8DDBBB5}" destId="{30BD04F2-0621-F74A-A575-3691E6DCCB89}" srcOrd="0" destOrd="1" presId="urn:microsoft.com/office/officeart/2016/7/layout/VerticalDownArrowProcess"/>
    <dgm:cxn modelId="{F47D1E7B-4D0A-419B-97AA-D71D1F7A85BB}" srcId="{7740CB7A-7CFD-46D8-A6D4-CAD13C28C68B}" destId="{2324EA6A-1A33-4D3C-8230-4E74D7B8DB93}" srcOrd="2" destOrd="0" parTransId="{9FFA748C-F1CA-40DA-B091-BBB2B28D207C}" sibTransId="{9D3E6791-F11D-4D63-B276-D2D5D966441D}"/>
    <dgm:cxn modelId="{336E6C56-8E25-354A-B998-31091308EEB9}" type="presOf" srcId="{7740CB7A-7CFD-46D8-A6D4-CAD13C28C68B}" destId="{11BCC4D3-A011-444F-85B7-70DB562A3FD3}" srcOrd="0" destOrd="0" presId="urn:microsoft.com/office/officeart/2016/7/layout/VerticalDownArrowProcess"/>
    <dgm:cxn modelId="{F5109B30-461F-B24C-8FCD-3404DB1CDCC9}" type="presOf" srcId="{2324EA6A-1A33-4D3C-8230-4E74D7B8DB93}" destId="{CF679BCF-C3C0-9746-84A8-F79F14575E1F}" srcOrd="0" destOrd="0" presId="urn:microsoft.com/office/officeart/2016/7/layout/VerticalDownArrowProcess"/>
    <dgm:cxn modelId="{E043FA48-6A86-4245-95CC-84AAAB72207D}" type="presParOf" srcId="{11BCC4D3-A011-444F-85B7-70DB562A3FD3}" destId="{569B5BD1-D5BB-2647-99C8-36C53CE9233A}" srcOrd="0" destOrd="0" presId="urn:microsoft.com/office/officeart/2016/7/layout/VerticalDownArrowProcess"/>
    <dgm:cxn modelId="{5FA9B4C9-7FDB-5E43-A54D-6EAA95E78DAE}" type="presParOf" srcId="{569B5BD1-D5BB-2647-99C8-36C53CE9233A}" destId="{CF679BCF-C3C0-9746-84A8-F79F14575E1F}" srcOrd="0" destOrd="0" presId="urn:microsoft.com/office/officeart/2016/7/layout/VerticalDownArrowProcess"/>
    <dgm:cxn modelId="{655D0E76-5474-E74F-9F30-88C8C4584801}" type="presParOf" srcId="{569B5BD1-D5BB-2647-99C8-36C53CE9233A}" destId="{3EDDF08A-89E0-534B-A8E9-48FF7D8A6B20}" srcOrd="1" destOrd="0" presId="urn:microsoft.com/office/officeart/2016/7/layout/VerticalDownArrowProcess"/>
    <dgm:cxn modelId="{51BBC00E-9424-DF40-B899-B480345BAFC0}" type="presParOf" srcId="{11BCC4D3-A011-444F-85B7-70DB562A3FD3}" destId="{56693503-4E82-844F-94D3-82D3587B518D}" srcOrd="1" destOrd="0" presId="urn:microsoft.com/office/officeart/2016/7/layout/VerticalDownArrowProcess"/>
    <dgm:cxn modelId="{85FFDCE9-6639-774A-A6F7-FA057C134CF4}" type="presParOf" srcId="{11BCC4D3-A011-444F-85B7-70DB562A3FD3}" destId="{2F5BB7C3-A21E-B94D-B29D-E0304D16F886}" srcOrd="2" destOrd="0" presId="urn:microsoft.com/office/officeart/2016/7/layout/VerticalDownArrowProcess"/>
    <dgm:cxn modelId="{DA6CDB29-2076-634A-BF14-1A2771448B48}" type="presParOf" srcId="{2F5BB7C3-A21E-B94D-B29D-E0304D16F886}" destId="{A61CAE88-9749-2C47-97AD-C6734BAA92C5}" srcOrd="0" destOrd="0" presId="urn:microsoft.com/office/officeart/2016/7/layout/VerticalDownArrowProcess"/>
    <dgm:cxn modelId="{CA7AF2AD-94C1-9643-8DAF-AD04B49279EF}" type="presParOf" srcId="{2F5BB7C3-A21E-B94D-B29D-E0304D16F886}" destId="{BD957D39-192A-EC43-86DF-F7ACE3B7C385}" srcOrd="1" destOrd="0" presId="urn:microsoft.com/office/officeart/2016/7/layout/VerticalDownArrowProcess"/>
    <dgm:cxn modelId="{3FE6BDDC-BBEC-B844-BC6A-7F698315EE45}" type="presParOf" srcId="{2F5BB7C3-A21E-B94D-B29D-E0304D16F886}" destId="{548439D6-237E-884B-90FA-C793F1E0AB02}" srcOrd="2" destOrd="0" presId="urn:microsoft.com/office/officeart/2016/7/layout/VerticalDownArrowProcess"/>
    <dgm:cxn modelId="{323079EC-AB3E-0E43-8E06-6835372C25F8}" type="presParOf" srcId="{11BCC4D3-A011-444F-85B7-70DB562A3FD3}" destId="{FB056C3E-F846-BB4D-A8AD-4AB7F04466FA}" srcOrd="3" destOrd="0" presId="urn:microsoft.com/office/officeart/2016/7/layout/VerticalDownArrowProcess"/>
    <dgm:cxn modelId="{2BA2D41F-2AA3-2B4A-907D-7D368FBA2099}" type="presParOf" srcId="{11BCC4D3-A011-444F-85B7-70DB562A3FD3}" destId="{E23BCD1E-F4E2-5342-ADC7-B9567D1940D9}" srcOrd="4" destOrd="0" presId="urn:microsoft.com/office/officeart/2016/7/layout/VerticalDownArrowProcess"/>
    <dgm:cxn modelId="{0FF0D8BA-248E-7E43-9B95-FA47E0B36A0C}" type="presParOf" srcId="{E23BCD1E-F4E2-5342-ADC7-B9567D1940D9}" destId="{DE902CB8-EF7F-2044-B55E-DEFE624BD76D}" srcOrd="0" destOrd="0" presId="urn:microsoft.com/office/officeart/2016/7/layout/VerticalDownArrowProcess"/>
    <dgm:cxn modelId="{19D7CAB5-AA55-D14C-94EF-D6D33BB517BB}" type="presParOf" srcId="{E23BCD1E-F4E2-5342-ADC7-B9567D1940D9}" destId="{AA96F3D9-4649-6940-83A4-9570904C5F3B}" srcOrd="1" destOrd="0" presId="urn:microsoft.com/office/officeart/2016/7/layout/VerticalDownArrowProcess"/>
    <dgm:cxn modelId="{ADFE29E0-7D3B-D747-A45B-1665E6F68094}" type="presParOf" srcId="{E23BCD1E-F4E2-5342-ADC7-B9567D1940D9}" destId="{30BD04F2-0621-F74A-A575-3691E6DCCB89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C2949D-B72E-9144-B425-55FF02316F26}" type="doc">
      <dgm:prSet loTypeId="urn:microsoft.com/office/officeart/2008/layout/RadialCluster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30FEDD-4635-4D4F-8838-0AE9FDD814C8}">
      <dgm:prSet phldrT="[Text]" custT="1"/>
      <dgm:spPr>
        <a:solidFill>
          <a:schemeClr val="bg1">
            <a:lumMod val="6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en-US" sz="1800">
              <a:solidFill>
                <a:schemeClr val="bg1"/>
              </a:solidFill>
            </a:rPr>
            <a:t>All Aged 65  Plus</a:t>
          </a:r>
          <a:endParaRPr lang="en-US" sz="1800" dirty="0">
            <a:solidFill>
              <a:schemeClr val="bg1"/>
            </a:solidFill>
          </a:endParaRPr>
        </a:p>
      </dgm:t>
    </dgm:pt>
    <dgm:pt modelId="{19C0E888-88F1-9648-9CEF-5F9424F51A37}" type="parTrans" cxnId="{D6F3F953-E928-484B-966B-A73994A0DBEB}">
      <dgm:prSet/>
      <dgm:spPr/>
      <dgm:t>
        <a:bodyPr/>
        <a:lstStyle/>
        <a:p>
          <a:endParaRPr lang="en-US"/>
        </a:p>
      </dgm:t>
    </dgm:pt>
    <dgm:pt modelId="{0597C0FA-AB4F-8D40-8A48-9D3D9CDE45BE}" type="sibTrans" cxnId="{D6F3F953-E928-484B-966B-A73994A0DBEB}">
      <dgm:prSet/>
      <dgm:spPr/>
      <dgm:t>
        <a:bodyPr/>
        <a:lstStyle/>
        <a:p>
          <a:endParaRPr lang="en-US"/>
        </a:p>
      </dgm:t>
    </dgm:pt>
    <dgm:pt modelId="{C5615C7F-5732-1544-B625-7B4CF85AA690}">
      <dgm:prSet phldrT="[Text]" custT="1"/>
      <dgm:spPr>
        <a:solidFill>
          <a:schemeClr val="bg1">
            <a:lumMod val="6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en-US" sz="1600">
              <a:solidFill>
                <a:schemeClr val="bg2"/>
              </a:solidFill>
            </a:rPr>
            <a:t>Will need Long duration LTC-26%</a:t>
          </a:r>
          <a:endParaRPr lang="en-US" sz="1600" dirty="0">
            <a:solidFill>
              <a:schemeClr val="bg2"/>
            </a:solidFill>
          </a:endParaRPr>
        </a:p>
      </dgm:t>
    </dgm:pt>
    <dgm:pt modelId="{BCBF83AC-9E43-AA48-9465-7C50D376F983}" type="parTrans" cxnId="{FA123F20-1128-A943-A2EA-961AEB31C01A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8B0B796-EB65-8247-97BD-8315F66AFC79}" type="sibTrans" cxnId="{FA123F20-1128-A943-A2EA-961AEB31C01A}">
      <dgm:prSet/>
      <dgm:spPr/>
      <dgm:t>
        <a:bodyPr/>
        <a:lstStyle/>
        <a:p>
          <a:endParaRPr lang="en-US"/>
        </a:p>
      </dgm:t>
    </dgm:pt>
    <dgm:pt modelId="{69576552-D507-6847-A86F-E7345FDAB18A}">
      <dgm:prSet phldrT="[Text]" phldr="1"/>
      <dgm:spPr/>
      <dgm:t>
        <a:bodyPr/>
        <a:lstStyle/>
        <a:p>
          <a:endParaRPr lang="en-US" dirty="0"/>
        </a:p>
      </dgm:t>
    </dgm:pt>
    <dgm:pt modelId="{1BD8A24E-8560-DF46-8A51-DFC1AF248247}" type="parTrans" cxnId="{EC065C36-D4E1-D04C-9F7D-43D59EBA03DA}">
      <dgm:prSet/>
      <dgm:spPr/>
      <dgm:t>
        <a:bodyPr/>
        <a:lstStyle/>
        <a:p>
          <a:endParaRPr lang="en-US"/>
        </a:p>
      </dgm:t>
    </dgm:pt>
    <dgm:pt modelId="{5A666868-D030-6D4F-A181-DA136C4CFAE6}" type="sibTrans" cxnId="{EC065C36-D4E1-D04C-9F7D-43D59EBA03DA}">
      <dgm:prSet/>
      <dgm:spPr/>
      <dgm:t>
        <a:bodyPr/>
        <a:lstStyle/>
        <a:p>
          <a:endParaRPr lang="en-US"/>
        </a:p>
      </dgm:t>
    </dgm:pt>
    <dgm:pt modelId="{952259B0-DD22-A44C-B408-BA8D65CE0AC7}">
      <dgm:prSet custT="1"/>
      <dgm:spPr>
        <a:solidFill>
          <a:schemeClr val="bg1">
            <a:lumMod val="6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en-US" sz="1600">
              <a:solidFill>
                <a:schemeClr val="bg2"/>
              </a:solidFill>
            </a:rPr>
            <a:t>Will need shorter duration LTC- 74%</a:t>
          </a:r>
          <a:endParaRPr lang="en-US" sz="1600" dirty="0">
            <a:solidFill>
              <a:schemeClr val="bg2"/>
            </a:solidFill>
          </a:endParaRPr>
        </a:p>
      </dgm:t>
    </dgm:pt>
    <dgm:pt modelId="{5E459C48-D39A-CD4D-B058-4BB288BF1AA5}" type="parTrans" cxnId="{B20F4E32-FBF1-774D-AA30-7118FBB0A6D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D33C5E4-BE43-134D-830C-933DA29C1A0A}" type="sibTrans" cxnId="{B20F4E32-FBF1-774D-AA30-7118FBB0A6DF}">
      <dgm:prSet/>
      <dgm:spPr/>
      <dgm:t>
        <a:bodyPr/>
        <a:lstStyle/>
        <a:p>
          <a:endParaRPr lang="en-US"/>
        </a:p>
      </dgm:t>
    </dgm:pt>
    <dgm:pt modelId="{3BC9F22F-ADA1-A241-A203-DEE986F5B3D0}">
      <dgm:prSet phldrT="[Text]"/>
      <dgm:spPr>
        <a:solidFill>
          <a:schemeClr val="bg1">
            <a:lumMod val="6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en-US">
              <a:solidFill>
                <a:schemeClr val="bg2"/>
              </a:solidFill>
            </a:rPr>
            <a:t>Will need LTC 52%</a:t>
          </a:r>
          <a:endParaRPr lang="en-US" dirty="0">
            <a:solidFill>
              <a:schemeClr val="bg2"/>
            </a:solidFill>
          </a:endParaRPr>
        </a:p>
      </dgm:t>
    </dgm:pt>
    <dgm:pt modelId="{FC49B771-B8B2-AB48-9C51-72834BDA1041}" type="sibTrans" cxnId="{D99946AB-FDB7-8149-AE5B-2C52DC06378A}">
      <dgm:prSet/>
      <dgm:spPr/>
      <dgm:t>
        <a:bodyPr/>
        <a:lstStyle/>
        <a:p>
          <a:endParaRPr lang="en-US"/>
        </a:p>
      </dgm:t>
    </dgm:pt>
    <dgm:pt modelId="{F56B102D-D035-D84E-AB4D-5724FFC2B454}" type="parTrans" cxnId="{D99946AB-FDB7-8149-AE5B-2C52DC06378A}">
      <dgm:prSet/>
      <dgm:spPr/>
      <dgm:t>
        <a:bodyPr/>
        <a:lstStyle/>
        <a:p>
          <a:endParaRPr lang="en-US"/>
        </a:p>
      </dgm:t>
    </dgm:pt>
    <dgm:pt modelId="{A109628E-A1B8-AA4E-865D-183E6AE23838}">
      <dgm:prSet custT="1"/>
      <dgm:spPr>
        <a:solidFill>
          <a:schemeClr val="bg1">
            <a:lumMod val="6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sz="1800"/>
        </a:p>
        <a:p>
          <a:endParaRPr lang="en-US" sz="1800"/>
        </a:p>
        <a:p>
          <a:r>
            <a:rPr lang="en-US" sz="1800">
              <a:solidFill>
                <a:schemeClr val="bg2"/>
              </a:solidFill>
            </a:rPr>
            <a:t>Private LTC-</a:t>
          </a:r>
        </a:p>
        <a:p>
          <a:r>
            <a:rPr lang="en-US" sz="1800">
              <a:solidFill>
                <a:schemeClr val="bg2"/>
              </a:solidFill>
            </a:rPr>
            <a:t>LifeStage Etc.</a:t>
          </a:r>
        </a:p>
        <a:p>
          <a:endParaRPr lang="en-US" sz="500"/>
        </a:p>
        <a:p>
          <a:endParaRPr lang="en-US" sz="500"/>
        </a:p>
        <a:p>
          <a:endParaRPr lang="en-US" sz="500"/>
        </a:p>
        <a:p>
          <a:endParaRPr lang="en-US" sz="500"/>
        </a:p>
        <a:p>
          <a:endParaRPr lang="en-US" sz="500"/>
        </a:p>
        <a:p>
          <a:endParaRPr lang="en-US" sz="500" dirty="0"/>
        </a:p>
      </dgm:t>
    </dgm:pt>
    <dgm:pt modelId="{8F029D0E-5D79-A445-9272-02FD2EE149E6}" type="parTrans" cxnId="{EC246F58-BC33-1643-8871-0B447A17566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1730CCD-0AC6-2E4F-92AF-758332DCD95D}" type="sibTrans" cxnId="{EC246F58-BC33-1643-8871-0B447A17566D}">
      <dgm:prSet/>
      <dgm:spPr/>
      <dgm:t>
        <a:bodyPr/>
        <a:lstStyle/>
        <a:p>
          <a:endParaRPr lang="en-US"/>
        </a:p>
      </dgm:t>
    </dgm:pt>
    <dgm:pt modelId="{2E410DFA-051E-364D-AB0E-3BE63D552BD8}">
      <dgm:prSet/>
      <dgm:spPr>
        <a:solidFill>
          <a:schemeClr val="bg1">
            <a:lumMod val="6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en-US">
              <a:solidFill>
                <a:schemeClr val="bg2"/>
              </a:solidFill>
            </a:rPr>
            <a:t>Public Catastrophic- State and Nat’l</a:t>
          </a:r>
          <a:endParaRPr lang="en-US" dirty="0">
            <a:solidFill>
              <a:schemeClr val="bg2"/>
            </a:solidFill>
          </a:endParaRPr>
        </a:p>
      </dgm:t>
    </dgm:pt>
    <dgm:pt modelId="{8951ABC6-8A70-434F-B58F-B6CBBC44FC2F}" type="parTrans" cxnId="{89133EDA-A091-864E-AAEA-D50512C8D868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FAA6A3D-8E92-A844-BAE0-3A6264E66018}" type="sibTrans" cxnId="{89133EDA-A091-864E-AAEA-D50512C8D868}">
      <dgm:prSet/>
      <dgm:spPr/>
      <dgm:t>
        <a:bodyPr/>
        <a:lstStyle/>
        <a:p>
          <a:endParaRPr lang="en-US"/>
        </a:p>
      </dgm:t>
    </dgm:pt>
    <dgm:pt modelId="{E92EE0D1-E919-C04A-947B-34A4F0B516E4}" type="pres">
      <dgm:prSet presAssocID="{60C2949D-B72E-9144-B425-55FF02316F2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43ECA01-7469-0141-9473-86FC057EAAC7}" type="pres">
      <dgm:prSet presAssocID="{3BC9F22F-ADA1-A241-A203-DEE986F5B3D0}" presName="textCenter" presStyleLbl="node1" presStyleIdx="0" presStyleCnt="6" custScaleX="177928" custScaleY="73203" custLinFactY="-51197" custLinFactNeighborX="3606" custLinFactNeighborY="-100000"/>
      <dgm:spPr/>
      <dgm:t>
        <a:bodyPr/>
        <a:lstStyle/>
        <a:p>
          <a:endParaRPr lang="en-US"/>
        </a:p>
      </dgm:t>
    </dgm:pt>
    <dgm:pt modelId="{DAC835B8-5F07-874A-AB25-05E29E6E0A63}" type="pres">
      <dgm:prSet presAssocID="{3BC9F22F-ADA1-A241-A203-DEE986F5B3D0}" presName="cycle_1" presStyleCnt="0"/>
      <dgm:spPr/>
    </dgm:pt>
    <dgm:pt modelId="{366FC046-9651-754F-8DE7-0C915C470FB3}" type="pres">
      <dgm:prSet presAssocID="{E230FEDD-4635-4D4F-8838-0AE9FDD814C8}" presName="childCenter1" presStyleLbl="node1" presStyleIdx="1" presStyleCnt="6" custScaleX="272741" custLinFactNeighborX="1515" custLinFactNeighborY="-32825"/>
      <dgm:spPr/>
      <dgm:t>
        <a:bodyPr/>
        <a:lstStyle/>
        <a:p>
          <a:endParaRPr lang="en-US"/>
        </a:p>
      </dgm:t>
    </dgm:pt>
    <dgm:pt modelId="{2A7E9848-75DC-6245-A8F7-D02BD65F0C62}" type="pres">
      <dgm:prSet presAssocID="{19C0E888-88F1-9648-9CEF-5F9424F51A37}" presName="Name144" presStyleLbl="parChTrans1D2" presStyleIdx="0" presStyleCnt="3"/>
      <dgm:spPr/>
      <dgm:t>
        <a:bodyPr/>
        <a:lstStyle/>
        <a:p>
          <a:endParaRPr lang="en-US"/>
        </a:p>
      </dgm:t>
    </dgm:pt>
    <dgm:pt modelId="{A30BD060-975B-DF43-BC35-EC50C94E22D9}" type="pres">
      <dgm:prSet presAssocID="{3BC9F22F-ADA1-A241-A203-DEE986F5B3D0}" presName="cycle_2" presStyleCnt="0"/>
      <dgm:spPr/>
    </dgm:pt>
    <dgm:pt modelId="{C57CB356-6E96-CC42-A195-63CC3CE013DF}" type="pres">
      <dgm:prSet presAssocID="{C5615C7F-5732-1544-B625-7B4CF85AA690}" presName="childCenter2" presStyleLbl="node1" presStyleIdx="2" presStyleCnt="6" custScaleX="292748" custLinFactNeighborX="40435" custLinFactNeighborY="-42925"/>
      <dgm:spPr/>
      <dgm:t>
        <a:bodyPr/>
        <a:lstStyle/>
        <a:p>
          <a:endParaRPr lang="en-US"/>
        </a:p>
      </dgm:t>
    </dgm:pt>
    <dgm:pt modelId="{B0123AED-B8F2-774B-8B13-F052D5A90D83}" type="pres">
      <dgm:prSet presAssocID="{8951ABC6-8A70-434F-B58F-B6CBBC44FC2F}" presName="Name218" presStyleLbl="parChTrans1D3" presStyleIdx="0" presStyleCnt="2"/>
      <dgm:spPr/>
      <dgm:t>
        <a:bodyPr/>
        <a:lstStyle/>
        <a:p>
          <a:endParaRPr lang="en-US"/>
        </a:p>
      </dgm:t>
    </dgm:pt>
    <dgm:pt modelId="{D813DBD5-3E6A-2D4D-9FAA-314E09752658}" type="pres">
      <dgm:prSet presAssocID="{2E410DFA-051E-364D-AB0E-3BE63D552BD8}" presName="text2" presStyleLbl="node1" presStyleIdx="3" presStyleCnt="6" custScaleX="255645" custScaleY="125307" custRadScaleRad="205720" custRadScaleInc="-156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8B85C-23E6-004D-9328-7DCE8D8CCAA5}" type="pres">
      <dgm:prSet presAssocID="{BCBF83AC-9E43-AA48-9465-7C50D376F983}" presName="Name221" presStyleLbl="parChTrans1D2" presStyleIdx="1" presStyleCnt="3"/>
      <dgm:spPr/>
      <dgm:t>
        <a:bodyPr/>
        <a:lstStyle/>
        <a:p>
          <a:endParaRPr lang="en-US"/>
        </a:p>
      </dgm:t>
    </dgm:pt>
    <dgm:pt modelId="{7D84C113-FB18-1F46-A903-CB7807C662A5}" type="pres">
      <dgm:prSet presAssocID="{3BC9F22F-ADA1-A241-A203-DEE986F5B3D0}" presName="cycle_3" presStyleCnt="0"/>
      <dgm:spPr/>
    </dgm:pt>
    <dgm:pt modelId="{D1D263A9-D320-EE45-B7D0-B6AEC9448D05}" type="pres">
      <dgm:prSet presAssocID="{952259B0-DD22-A44C-B408-BA8D65CE0AC7}" presName="childCenter3" presStyleLbl="node1" presStyleIdx="4" presStyleCnt="6" custScaleX="281981" custLinFactNeighborX="-39894" custLinFactNeighborY="-43430"/>
      <dgm:spPr/>
      <dgm:t>
        <a:bodyPr/>
        <a:lstStyle/>
        <a:p>
          <a:endParaRPr lang="en-US"/>
        </a:p>
      </dgm:t>
    </dgm:pt>
    <dgm:pt modelId="{91237A72-9754-BD4B-AC5D-8D8174DAA33D}" type="pres">
      <dgm:prSet presAssocID="{8F029D0E-5D79-A445-9272-02FD2EE149E6}" presName="Name285" presStyleLbl="parChTrans1D3" presStyleIdx="1" presStyleCnt="2"/>
      <dgm:spPr/>
      <dgm:t>
        <a:bodyPr/>
        <a:lstStyle/>
        <a:p>
          <a:endParaRPr lang="en-US"/>
        </a:p>
      </dgm:t>
    </dgm:pt>
    <dgm:pt modelId="{AE2B1204-A016-DF46-90AC-1452EE7FFC68}" type="pres">
      <dgm:prSet presAssocID="{A109628E-A1B8-AA4E-865D-183E6AE23838}" presName="text3" presStyleLbl="node1" presStyleIdx="5" presStyleCnt="6" custScaleX="283874" custScaleY="119122" custRadScaleRad="190012" custRadScaleInc="159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E11D9A-CEDE-5249-89C6-A38A235092C4}" type="pres">
      <dgm:prSet presAssocID="{5E459C48-D39A-CD4D-B058-4BB288BF1AA5}" presName="Name288" presStyleLbl="parChTrans1D2" presStyleIdx="2" presStyleCnt="3"/>
      <dgm:spPr/>
      <dgm:t>
        <a:bodyPr/>
        <a:lstStyle/>
        <a:p>
          <a:endParaRPr lang="en-US"/>
        </a:p>
      </dgm:t>
    </dgm:pt>
  </dgm:ptLst>
  <dgm:cxnLst>
    <dgm:cxn modelId="{6951F33C-C3CC-0644-A86E-A8881BF4E1B9}" type="presOf" srcId="{2E410DFA-051E-364D-AB0E-3BE63D552BD8}" destId="{D813DBD5-3E6A-2D4D-9FAA-314E09752658}" srcOrd="0" destOrd="0" presId="urn:microsoft.com/office/officeart/2008/layout/RadialCluster"/>
    <dgm:cxn modelId="{C5216464-3411-5442-96B4-8064BF82175B}" type="presOf" srcId="{C5615C7F-5732-1544-B625-7B4CF85AA690}" destId="{C57CB356-6E96-CC42-A195-63CC3CE013DF}" srcOrd="0" destOrd="0" presId="urn:microsoft.com/office/officeart/2008/layout/RadialCluster"/>
    <dgm:cxn modelId="{D6F3F953-E928-484B-966B-A73994A0DBEB}" srcId="{3BC9F22F-ADA1-A241-A203-DEE986F5B3D0}" destId="{E230FEDD-4635-4D4F-8838-0AE9FDD814C8}" srcOrd="0" destOrd="0" parTransId="{19C0E888-88F1-9648-9CEF-5F9424F51A37}" sibTransId="{0597C0FA-AB4F-8D40-8A48-9D3D9CDE45BE}"/>
    <dgm:cxn modelId="{EC246F58-BC33-1643-8871-0B447A17566D}" srcId="{952259B0-DD22-A44C-B408-BA8D65CE0AC7}" destId="{A109628E-A1B8-AA4E-865D-183E6AE23838}" srcOrd="0" destOrd="0" parTransId="{8F029D0E-5D79-A445-9272-02FD2EE149E6}" sibTransId="{41730CCD-0AC6-2E4F-92AF-758332DCD95D}"/>
    <dgm:cxn modelId="{3FE9D96B-6FE8-F34E-9F90-2694473D73C2}" type="presOf" srcId="{952259B0-DD22-A44C-B408-BA8D65CE0AC7}" destId="{D1D263A9-D320-EE45-B7D0-B6AEC9448D05}" srcOrd="0" destOrd="0" presId="urn:microsoft.com/office/officeart/2008/layout/RadialCluster"/>
    <dgm:cxn modelId="{CD39B51D-BF8B-A74C-8D66-AC862E4CC350}" type="presOf" srcId="{5E459C48-D39A-CD4D-B058-4BB288BF1AA5}" destId="{77E11D9A-CEDE-5249-89C6-A38A235092C4}" srcOrd="0" destOrd="0" presId="urn:microsoft.com/office/officeart/2008/layout/RadialCluster"/>
    <dgm:cxn modelId="{8F7A81F4-3B0C-AE49-8F2A-262D5D284429}" type="presOf" srcId="{3BC9F22F-ADA1-A241-A203-DEE986F5B3D0}" destId="{D43ECA01-7469-0141-9473-86FC057EAAC7}" srcOrd="0" destOrd="0" presId="urn:microsoft.com/office/officeart/2008/layout/RadialCluster"/>
    <dgm:cxn modelId="{89133EDA-A091-864E-AAEA-D50512C8D868}" srcId="{C5615C7F-5732-1544-B625-7B4CF85AA690}" destId="{2E410DFA-051E-364D-AB0E-3BE63D552BD8}" srcOrd="0" destOrd="0" parTransId="{8951ABC6-8A70-434F-B58F-B6CBBC44FC2F}" sibTransId="{DFAA6A3D-8E92-A844-BAE0-3A6264E66018}"/>
    <dgm:cxn modelId="{D99946AB-FDB7-8149-AE5B-2C52DC06378A}" srcId="{60C2949D-B72E-9144-B425-55FF02316F26}" destId="{3BC9F22F-ADA1-A241-A203-DEE986F5B3D0}" srcOrd="0" destOrd="0" parTransId="{F56B102D-D035-D84E-AB4D-5724FFC2B454}" sibTransId="{FC49B771-B8B2-AB48-9C51-72834BDA1041}"/>
    <dgm:cxn modelId="{EC065C36-D4E1-D04C-9F7D-43D59EBA03DA}" srcId="{60C2949D-B72E-9144-B425-55FF02316F26}" destId="{69576552-D507-6847-A86F-E7345FDAB18A}" srcOrd="1" destOrd="0" parTransId="{1BD8A24E-8560-DF46-8A51-DFC1AF248247}" sibTransId="{5A666868-D030-6D4F-A181-DA136C4CFAE6}"/>
    <dgm:cxn modelId="{F9763CCE-867F-5143-A7B9-63CEDD52230B}" type="presOf" srcId="{8951ABC6-8A70-434F-B58F-B6CBBC44FC2F}" destId="{B0123AED-B8F2-774B-8B13-F052D5A90D83}" srcOrd="0" destOrd="0" presId="urn:microsoft.com/office/officeart/2008/layout/RadialCluster"/>
    <dgm:cxn modelId="{3670BEDC-AEB1-F94C-B56A-ED1C8F70E9FF}" type="presOf" srcId="{19C0E888-88F1-9648-9CEF-5F9424F51A37}" destId="{2A7E9848-75DC-6245-A8F7-D02BD65F0C62}" srcOrd="0" destOrd="0" presId="urn:microsoft.com/office/officeart/2008/layout/RadialCluster"/>
    <dgm:cxn modelId="{7CA8E272-E123-F94D-B62F-B9EE17C1C628}" type="presOf" srcId="{BCBF83AC-9E43-AA48-9465-7C50D376F983}" destId="{FA58B85C-23E6-004D-9328-7DCE8D8CCAA5}" srcOrd="0" destOrd="0" presId="urn:microsoft.com/office/officeart/2008/layout/RadialCluster"/>
    <dgm:cxn modelId="{1AC1EB45-70A4-8347-897F-8ECE26B08B3A}" type="presOf" srcId="{A109628E-A1B8-AA4E-865D-183E6AE23838}" destId="{AE2B1204-A016-DF46-90AC-1452EE7FFC68}" srcOrd="0" destOrd="0" presId="urn:microsoft.com/office/officeart/2008/layout/RadialCluster"/>
    <dgm:cxn modelId="{B20F4E32-FBF1-774D-AA30-7118FBB0A6DF}" srcId="{3BC9F22F-ADA1-A241-A203-DEE986F5B3D0}" destId="{952259B0-DD22-A44C-B408-BA8D65CE0AC7}" srcOrd="2" destOrd="0" parTransId="{5E459C48-D39A-CD4D-B058-4BB288BF1AA5}" sibTransId="{AD33C5E4-BE43-134D-830C-933DA29C1A0A}"/>
    <dgm:cxn modelId="{9E71355E-C95B-024B-9E70-4BF79BE8355A}" type="presOf" srcId="{E230FEDD-4635-4D4F-8838-0AE9FDD814C8}" destId="{366FC046-9651-754F-8DE7-0C915C470FB3}" srcOrd="0" destOrd="0" presId="urn:microsoft.com/office/officeart/2008/layout/RadialCluster"/>
    <dgm:cxn modelId="{8F060506-F46D-BB46-807E-B250A6C8F6F9}" type="presOf" srcId="{60C2949D-B72E-9144-B425-55FF02316F26}" destId="{E92EE0D1-E919-C04A-947B-34A4F0B516E4}" srcOrd="0" destOrd="0" presId="urn:microsoft.com/office/officeart/2008/layout/RadialCluster"/>
    <dgm:cxn modelId="{4B5DD253-2191-684E-96A6-5409FC676443}" type="presOf" srcId="{8F029D0E-5D79-A445-9272-02FD2EE149E6}" destId="{91237A72-9754-BD4B-AC5D-8D8174DAA33D}" srcOrd="0" destOrd="0" presId="urn:microsoft.com/office/officeart/2008/layout/RadialCluster"/>
    <dgm:cxn modelId="{FA123F20-1128-A943-A2EA-961AEB31C01A}" srcId="{3BC9F22F-ADA1-A241-A203-DEE986F5B3D0}" destId="{C5615C7F-5732-1544-B625-7B4CF85AA690}" srcOrd="1" destOrd="0" parTransId="{BCBF83AC-9E43-AA48-9465-7C50D376F983}" sibTransId="{28B0B796-EB65-8247-97BD-8315F66AFC79}"/>
    <dgm:cxn modelId="{4EFBA0D1-5C6B-1245-A5A7-FDF585709EA6}" type="presParOf" srcId="{E92EE0D1-E919-C04A-947B-34A4F0B516E4}" destId="{D43ECA01-7469-0141-9473-86FC057EAAC7}" srcOrd="0" destOrd="0" presId="urn:microsoft.com/office/officeart/2008/layout/RadialCluster"/>
    <dgm:cxn modelId="{8AC9608A-A2E2-9443-8333-A6F76E6D6B3A}" type="presParOf" srcId="{E92EE0D1-E919-C04A-947B-34A4F0B516E4}" destId="{DAC835B8-5F07-874A-AB25-05E29E6E0A63}" srcOrd="1" destOrd="0" presId="urn:microsoft.com/office/officeart/2008/layout/RadialCluster"/>
    <dgm:cxn modelId="{7CD6743F-CD91-CA4C-87E2-BD872190A4E1}" type="presParOf" srcId="{DAC835B8-5F07-874A-AB25-05E29E6E0A63}" destId="{366FC046-9651-754F-8DE7-0C915C470FB3}" srcOrd="0" destOrd="0" presId="urn:microsoft.com/office/officeart/2008/layout/RadialCluster"/>
    <dgm:cxn modelId="{EEE666F6-4571-1B4B-8FF8-6DD91C06819C}" type="presParOf" srcId="{E92EE0D1-E919-C04A-947B-34A4F0B516E4}" destId="{2A7E9848-75DC-6245-A8F7-D02BD65F0C62}" srcOrd="2" destOrd="0" presId="urn:microsoft.com/office/officeart/2008/layout/RadialCluster"/>
    <dgm:cxn modelId="{DF67C7F3-1B34-3A4E-92B7-2760555B6056}" type="presParOf" srcId="{E92EE0D1-E919-C04A-947B-34A4F0B516E4}" destId="{A30BD060-975B-DF43-BC35-EC50C94E22D9}" srcOrd="3" destOrd="0" presId="urn:microsoft.com/office/officeart/2008/layout/RadialCluster"/>
    <dgm:cxn modelId="{B2ECA9D6-3E19-6F46-BB3E-6259621D7143}" type="presParOf" srcId="{A30BD060-975B-DF43-BC35-EC50C94E22D9}" destId="{C57CB356-6E96-CC42-A195-63CC3CE013DF}" srcOrd="0" destOrd="0" presId="urn:microsoft.com/office/officeart/2008/layout/RadialCluster"/>
    <dgm:cxn modelId="{494EB9EB-542D-8E41-8810-B8005127AB8F}" type="presParOf" srcId="{A30BD060-975B-DF43-BC35-EC50C94E22D9}" destId="{B0123AED-B8F2-774B-8B13-F052D5A90D83}" srcOrd="1" destOrd="0" presId="urn:microsoft.com/office/officeart/2008/layout/RadialCluster"/>
    <dgm:cxn modelId="{25DB2DD6-C92B-854C-A224-4E5EE398CA0C}" type="presParOf" srcId="{A30BD060-975B-DF43-BC35-EC50C94E22D9}" destId="{D813DBD5-3E6A-2D4D-9FAA-314E09752658}" srcOrd="2" destOrd="0" presId="urn:microsoft.com/office/officeart/2008/layout/RadialCluster"/>
    <dgm:cxn modelId="{A40ECDA6-AAD6-7144-8300-5525DF6FBB25}" type="presParOf" srcId="{E92EE0D1-E919-C04A-947B-34A4F0B516E4}" destId="{FA58B85C-23E6-004D-9328-7DCE8D8CCAA5}" srcOrd="4" destOrd="0" presId="urn:microsoft.com/office/officeart/2008/layout/RadialCluster"/>
    <dgm:cxn modelId="{DBB7B0E5-3177-C64E-A43E-D0D3C2C506D3}" type="presParOf" srcId="{E92EE0D1-E919-C04A-947B-34A4F0B516E4}" destId="{7D84C113-FB18-1F46-A903-CB7807C662A5}" srcOrd="5" destOrd="0" presId="urn:microsoft.com/office/officeart/2008/layout/RadialCluster"/>
    <dgm:cxn modelId="{E511E5F9-2074-3C4D-84CC-A2DCFEFCAF87}" type="presParOf" srcId="{7D84C113-FB18-1F46-A903-CB7807C662A5}" destId="{D1D263A9-D320-EE45-B7D0-B6AEC9448D05}" srcOrd="0" destOrd="0" presId="urn:microsoft.com/office/officeart/2008/layout/RadialCluster"/>
    <dgm:cxn modelId="{B2810332-C09C-334E-8670-59DC545FB7C0}" type="presParOf" srcId="{7D84C113-FB18-1F46-A903-CB7807C662A5}" destId="{91237A72-9754-BD4B-AC5D-8D8174DAA33D}" srcOrd="1" destOrd="0" presId="urn:microsoft.com/office/officeart/2008/layout/RadialCluster"/>
    <dgm:cxn modelId="{178DFE94-0784-194B-B76F-922305901443}" type="presParOf" srcId="{7D84C113-FB18-1F46-A903-CB7807C662A5}" destId="{AE2B1204-A016-DF46-90AC-1452EE7FFC68}" srcOrd="2" destOrd="0" presId="urn:microsoft.com/office/officeart/2008/layout/RadialCluster"/>
    <dgm:cxn modelId="{6E7D7394-BA79-C94E-8292-979F3073423B}" type="presParOf" srcId="{E92EE0D1-E919-C04A-947B-34A4F0B516E4}" destId="{77E11D9A-CEDE-5249-89C6-A38A235092C4}" srcOrd="6" destOrd="0" presId="urn:microsoft.com/office/officeart/2008/layout/RadialCluster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79BCF-C3C0-9746-84A8-F79F14575E1F}">
      <dsp:nvSpPr>
        <dsp:cNvPr id="0" name=""/>
        <dsp:cNvSpPr/>
      </dsp:nvSpPr>
      <dsp:spPr>
        <a:xfrm>
          <a:off x="0" y="4143670"/>
          <a:ext cx="1565910" cy="13600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68" tIns="142240" rIns="111368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 Deep Dive on Catastrophic </a:t>
          </a:r>
        </a:p>
      </dsp:txBody>
      <dsp:txXfrm>
        <a:off x="0" y="4143670"/>
        <a:ext cx="1565910" cy="1360044"/>
      </dsp:txXfrm>
    </dsp:sp>
    <dsp:sp modelId="{3EDDF08A-89E0-534B-A8E9-48FF7D8A6B20}">
      <dsp:nvSpPr>
        <dsp:cNvPr id="0" name=""/>
        <dsp:cNvSpPr/>
      </dsp:nvSpPr>
      <dsp:spPr>
        <a:xfrm>
          <a:off x="1565909" y="4143670"/>
          <a:ext cx="4697730" cy="136004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92" tIns="254000" rIns="95292" bIns="2540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Regulator/Actuarial Perspective  </a:t>
          </a:r>
        </a:p>
      </dsp:txBody>
      <dsp:txXfrm>
        <a:off x="1565909" y="4143670"/>
        <a:ext cx="4697730" cy="1360044"/>
      </dsp:txXfrm>
    </dsp:sp>
    <dsp:sp modelId="{BD957D39-192A-EC43-86DF-F7ACE3B7C385}">
      <dsp:nvSpPr>
        <dsp:cNvPr id="0" name=""/>
        <dsp:cNvSpPr/>
      </dsp:nvSpPr>
      <dsp:spPr>
        <a:xfrm rot="10800000">
          <a:off x="0" y="2072321"/>
          <a:ext cx="1565910" cy="209174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68" tIns="142240" rIns="111368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State based Catastrophic Research</a:t>
          </a:r>
        </a:p>
      </dsp:txBody>
      <dsp:txXfrm rot="-10800000">
        <a:off x="0" y="2072321"/>
        <a:ext cx="1565910" cy="1359636"/>
      </dsp:txXfrm>
    </dsp:sp>
    <dsp:sp modelId="{548439D6-237E-884B-90FA-C793F1E0AB02}">
      <dsp:nvSpPr>
        <dsp:cNvPr id="0" name=""/>
        <dsp:cNvSpPr/>
      </dsp:nvSpPr>
      <dsp:spPr>
        <a:xfrm>
          <a:off x="1565909" y="2072321"/>
          <a:ext cx="4697730" cy="135963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92" tIns="254000" rIns="95292" bIns="2540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Why Public Catastrophic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Research Study details</a:t>
          </a:r>
        </a:p>
      </dsp:txBody>
      <dsp:txXfrm>
        <a:off x="1565909" y="2072321"/>
        <a:ext cx="4697730" cy="1359636"/>
      </dsp:txXfrm>
    </dsp:sp>
    <dsp:sp modelId="{AA96F3D9-4649-6940-83A4-9570904C5F3B}">
      <dsp:nvSpPr>
        <dsp:cNvPr id="0" name=""/>
        <dsp:cNvSpPr/>
      </dsp:nvSpPr>
      <dsp:spPr>
        <a:xfrm rot="10800000">
          <a:off x="0" y="972"/>
          <a:ext cx="1565910" cy="209174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68" tIns="142240" rIns="111368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LifeStage Protection </a:t>
          </a:r>
        </a:p>
      </dsp:txBody>
      <dsp:txXfrm rot="-10800000">
        <a:off x="0" y="972"/>
        <a:ext cx="1565910" cy="1359636"/>
      </dsp:txXfrm>
    </dsp:sp>
    <dsp:sp modelId="{30BD04F2-0621-F74A-A575-3691E6DCCB89}">
      <dsp:nvSpPr>
        <dsp:cNvPr id="0" name=""/>
        <dsp:cNvSpPr/>
      </dsp:nvSpPr>
      <dsp:spPr>
        <a:xfrm>
          <a:off x="1565909" y="972"/>
          <a:ext cx="4697730" cy="135963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92" tIns="254000" rIns="95292" bIns="2540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Current Status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2020 Action Plan</a:t>
          </a:r>
        </a:p>
      </dsp:txBody>
      <dsp:txXfrm>
        <a:off x="1565909" y="972"/>
        <a:ext cx="4697730" cy="13596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FB12B0-396D-4CE4-A236-E11F5F7F0B7B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07A237F-F070-40F1-8AD6-C44F10935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66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9B1D286-D886-964B-B65C-CD46DED6E35F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C7679BF-1392-0B4C-AC24-7F62C68754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84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971A92-19CF-42FA-AF07-EE4E046B3C1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876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2BFBA-9F39-844A-BA93-CE5AEAC3B55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182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028303-42FD-2241-8DC5-31BF286A3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11B40AE-2A12-4F41-92A5-A5C73114D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3007DC-C930-9D41-813E-DA45D718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3972-BAEE-BB42-977C-BBEE4BFD1CB9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2B434E-1FF6-7145-A2A5-C3728019C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0554DE-D3F8-0946-BF93-9B1168F6A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89CF-8F7A-B04D-8977-9B7B35EC8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3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35A096-9F30-DE44-A57F-19EE38857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2D9B6BF-84B0-8E46-97CA-DA63FF941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63096F-202D-CB45-B896-2A7396466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3972-BAEE-BB42-977C-BBEE4BFD1CB9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4B673C-1B41-2041-872A-A02325F79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FC5A64-60F3-A343-BC3A-7AFB948DE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89CF-8F7A-B04D-8977-9B7B35EC8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1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A00BCB8-7062-A041-96BA-697C4AB87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CD1F26D-09EC-3345-84FF-671C34A64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56A6F1-8E1E-D54B-A085-B4622BB96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3972-BAEE-BB42-977C-BBEE4BFD1CB9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534964-3B11-714E-A901-3C8A654D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DA9681-B14A-BA44-B376-40FB6B1BE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89CF-8F7A-B04D-8977-9B7B35EC8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42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477000"/>
            <a:ext cx="107696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350" b="1" dirty="0">
                <a:solidFill>
                  <a:schemeClr val="bg1"/>
                </a:solidFill>
              </a:rPr>
              <a:t>Session #56 LifeStage LTC Product</a:t>
            </a:r>
            <a:endParaRPr lang="en-US" sz="135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1684000" y="6519866"/>
            <a:ext cx="609600" cy="27699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fld id="{66D4A1B5-D444-E049-B696-4A6D981662B5}" type="slidenum">
              <a:rPr lang="en-US" altLang="en-US" sz="1200" b="1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10972800" cy="5135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058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1179BD-F1DD-EB42-A11D-D2C11F7D2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6DD81F-8F3B-734C-AD8A-DA16C2C6D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3B7B10-F907-7548-9BE6-9CCB05B8A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3972-BAEE-BB42-977C-BBEE4BFD1CB9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764BC5-FAF3-514B-9192-0AE43A444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59CAC1-1EFD-5E43-A0D6-8A4925F47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89CF-8F7A-B04D-8977-9B7B35EC8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2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4749F6-47F6-B248-A427-704354774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F27A648-615F-9D4E-86B7-5D6B8E8F7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E42227-EF86-A042-86E4-5905CCACC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3972-BAEE-BB42-977C-BBEE4BFD1CB9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2D83D7-8877-0341-9ADB-19A403FD0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B04A62-D030-F84A-9BD6-3B7A4045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89CF-8F7A-B04D-8977-9B7B35EC8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54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518749-0C9B-A048-B6BF-3EBEC15FE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46F326-B7B8-AC4D-A401-EAEA43054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6911D06-8429-2B4D-844D-597BADAD7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D741C9F-6B0C-5144-8EBF-59B965B30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3972-BAEE-BB42-977C-BBEE4BFD1CB9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E615BF6-5072-2747-A12F-7F7B92828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1EEB12-E545-8347-BD0D-D3732A2F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89CF-8F7A-B04D-8977-9B7B35EC8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16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66960B-BDD9-224E-A9BE-2B3BEB754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C929F2B-BB37-2440-B060-778BAFB57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4B38AE-70BB-5345-B3D7-B36EEDEFA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72B9EB8-31DB-1B4E-AB93-1C4EF5355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508EB36-DE62-5947-A256-F813B71C7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8E6C586-BEC3-9848-A7D4-28F11F793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3972-BAEE-BB42-977C-BBEE4BFD1CB9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478C386-84BA-9142-B7FF-25F46B05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28C765B-407E-2A43-B3D8-9E35E6A00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89CF-8F7A-B04D-8977-9B7B35EC8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00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1B86D1-8156-554D-B95F-7FB751B6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3CE03B8-9845-B643-8F9A-83F0FB4FC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3972-BAEE-BB42-977C-BBEE4BFD1CB9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B73162C-76D0-7549-90A4-84D7245D4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A2BD089-598E-5B47-B2C0-BBA030E6A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89CF-8F7A-B04D-8977-9B7B35EC8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80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3EA5BA5-1E84-BD4E-9295-6F03D781D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3972-BAEE-BB42-977C-BBEE4BFD1CB9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43277B2-9E1A-BC4F-8168-F30A8415D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2CD2ED3-CE28-5445-B336-ADC5B7764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89CF-8F7A-B04D-8977-9B7B35EC8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2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3BACD1-2EEF-5647-B691-49DE1EA39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200C19-613A-1247-B39B-7673F9828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589DC1-D4EC-034D-A5F8-A496197E3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E8B250-8F65-3741-82CD-82F2F91BC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3972-BAEE-BB42-977C-BBEE4BFD1CB9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E795E9-87FF-B544-848B-1A7201D1B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121FE3F-080B-EB4A-8E30-5FB5AE7B3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89CF-8F7A-B04D-8977-9B7B35EC8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80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1A1B99-9BF5-6B48-96D9-C5E33BA82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5B19A89-BED2-F142-B7DD-CE846BBA8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D682617-280A-224C-88EC-AFA9ADC00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F64F40-47CD-A540-813B-CDC79F99F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3972-BAEE-BB42-977C-BBEE4BFD1CB9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8C2A2C-E611-264A-995D-22E8F95C0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19F864-2E47-304A-A5F4-317FD3FE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89CF-8F7A-B04D-8977-9B7B35EC8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3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E17E414-81BE-9347-80EA-92C7DCC9E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7A00291-E9DB-6148-A1D1-5A7B81D9E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E0D3ED-E197-9546-BA9F-7821D6C2EB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73972-BAEE-BB42-977C-BBEE4BFD1CB9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34239D-927F-7E43-B8B4-42EB3898A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BFBC1E-9DC0-F642-AEAC-ED985AA6A5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C89CF-8F7A-B04D-8977-9B7B35EC8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5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750C75-32F1-9E4D-8C2F-EFC6738E9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1"/>
                </a:solidFill>
              </a:rPr>
              <a:t/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/>
              <a:t>Lifestage Protection &amp; </a:t>
            </a:r>
            <a:br>
              <a:rPr lang="en-US" b="1" dirty="0"/>
            </a:br>
            <a:r>
              <a:rPr lang="en-US" b="1" dirty="0"/>
              <a:t>State based Catastrophic Long-Term Care</a:t>
            </a:r>
            <a:r>
              <a:rPr lang="en-US" b="1" dirty="0">
                <a:solidFill>
                  <a:schemeClr val="accent1"/>
                </a:solidFill>
              </a:rPr>
              <a:t/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605244-4C8F-524A-AB99-88860E0AC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/>
              <a:t>Presented to: </a:t>
            </a:r>
          </a:p>
          <a:p>
            <a:pPr marL="0" indent="0" algn="ctr">
              <a:buNone/>
            </a:pPr>
            <a:r>
              <a:rPr lang="en-US" dirty="0"/>
              <a:t>Forum on Long-Term Care Financing</a:t>
            </a:r>
          </a:p>
          <a:p>
            <a:pPr marL="0" indent="0" algn="ctr">
              <a:buNone/>
            </a:pPr>
            <a:r>
              <a:rPr lang="en-US" dirty="0"/>
              <a:t>McNamara Alumni Center – University of Minnesota</a:t>
            </a:r>
          </a:p>
          <a:p>
            <a:pPr marL="0" indent="0" algn="ctr">
              <a:buNone/>
            </a:pPr>
            <a:r>
              <a:rPr lang="en-US" altLang="en-US" dirty="0"/>
              <a:t>January 7, 2020</a:t>
            </a:r>
            <a:endParaRPr lang="en-US" altLang="en-US" b="1" dirty="0"/>
          </a:p>
          <a:p>
            <a:pPr marL="0" indent="0" algn="ctr">
              <a:buNone/>
            </a:pPr>
            <a:r>
              <a:rPr lang="en-US" altLang="en-US" b="1" dirty="0"/>
              <a:t>By…</a:t>
            </a:r>
          </a:p>
          <a:p>
            <a:pPr marL="0" indent="0" algn="ctr">
              <a:buNone/>
            </a:pPr>
            <a:r>
              <a:rPr lang="en-US" altLang="en-US" dirty="0"/>
              <a:t>John O’Leary</a:t>
            </a:r>
          </a:p>
          <a:p>
            <a:pPr marL="0" indent="0" algn="ctr">
              <a:buNone/>
            </a:pPr>
            <a:r>
              <a:rPr lang="en-US" altLang="en-US" dirty="0"/>
              <a:t>President, O’Leary Marketing Associates LLC</a:t>
            </a:r>
          </a:p>
          <a:p>
            <a:pPr marL="0" indent="0" algn="ctr">
              <a:buNone/>
            </a:pPr>
            <a:r>
              <a:rPr lang="en-US" altLang="en-US" b="1" dirty="0"/>
              <a:t>And… </a:t>
            </a:r>
          </a:p>
          <a:p>
            <a:pPr marL="0" indent="0" algn="ctr">
              <a:buNone/>
            </a:pPr>
            <a:r>
              <a:rPr lang="en-US" dirty="0"/>
              <a:t>Fred Andersen</a:t>
            </a:r>
          </a:p>
          <a:p>
            <a:pPr marL="0" indent="0" algn="ctr">
              <a:buNone/>
            </a:pPr>
            <a:r>
              <a:rPr lang="en-US" dirty="0"/>
              <a:t>Chief Life Actuary, Minnesota Department of Commerce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520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4781F-5222-7E4B-836F-855B02FB4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 dirty="0"/>
              <a:t>Research Goals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68DA9C-BD9A-014E-A52D-49A5D3E9A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200"/>
              <a:t>Investigate the feasibility and potential barriers entailed implementing a state funded and supported catastrophic LTC funding program by getting stakeholder reactions to:</a:t>
            </a:r>
          </a:p>
          <a:p>
            <a:pPr lvl="1"/>
            <a:r>
              <a:rPr lang="en-US" sz="2200"/>
              <a:t>The overall concept </a:t>
            </a:r>
          </a:p>
          <a:p>
            <a:pPr lvl="1"/>
            <a:r>
              <a:rPr lang="en-US" sz="2200"/>
              <a:t>The program structure including eligibility for this program</a:t>
            </a:r>
          </a:p>
          <a:p>
            <a:pPr lvl="1"/>
            <a:r>
              <a:rPr lang="en-US" sz="2200"/>
              <a:t>Key elements of the Plan Design </a:t>
            </a:r>
          </a:p>
          <a:p>
            <a:pPr lvl="1"/>
            <a:r>
              <a:rPr lang="en-US" sz="2200"/>
              <a:t>The potential costs and benefits to be derived</a:t>
            </a:r>
          </a:p>
          <a:p>
            <a:pPr lvl="1"/>
            <a:r>
              <a:rPr lang="en-US" sz="2200"/>
              <a:t>Possible ways to finance this program</a:t>
            </a:r>
          </a:p>
          <a:p>
            <a:pPr lvl="1"/>
            <a:r>
              <a:rPr lang="en-US" sz="2200"/>
              <a:t>Integration with private insurance and Medicaid </a:t>
            </a:r>
          </a:p>
          <a:p>
            <a:pPr lvl="1"/>
            <a:r>
              <a:rPr lang="en-US" sz="2200"/>
              <a:t>Other potential issues, including the political landscape that may help or hinder certain approaches</a:t>
            </a:r>
          </a:p>
          <a:p>
            <a:pPr lvl="1"/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1977125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D816ED-07CD-6F4D-80E5-2FFD22F87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 dirty="0"/>
              <a:t>Background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A1123F-7C9F-B44F-9FD6-7BD16CCB1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LTC funding landscape is complex, uncoordinated and not well equipped to cope with growing LTC needs </a:t>
            </a:r>
          </a:p>
          <a:p>
            <a:r>
              <a:rPr lang="en-US" sz="2400" b="1"/>
              <a:t>Half </a:t>
            </a:r>
            <a:r>
              <a:rPr lang="en-US" sz="2400"/>
              <a:t>of those aged 65 plus </a:t>
            </a:r>
            <a:r>
              <a:rPr lang="en-US" sz="2400" b="1"/>
              <a:t>will need LTC </a:t>
            </a:r>
            <a:r>
              <a:rPr lang="en-US" sz="2400"/>
              <a:t>at a level that would meet current LTC trigger </a:t>
            </a:r>
          </a:p>
          <a:p>
            <a:r>
              <a:rPr lang="en-US" sz="2400"/>
              <a:t>Many seniors will need shorter duration care but </a:t>
            </a:r>
            <a:r>
              <a:rPr lang="en-US" sz="2400" b="1"/>
              <a:t>14% of those 65 plus </a:t>
            </a:r>
            <a:r>
              <a:rPr lang="en-US" sz="2400"/>
              <a:t>will need 5 or more years of care </a:t>
            </a:r>
          </a:p>
          <a:p>
            <a:r>
              <a:rPr lang="en-US" sz="2400"/>
              <a:t>That care will be significantly </a:t>
            </a:r>
            <a:r>
              <a:rPr lang="en-US" sz="2400" b="1"/>
              <a:t>more expensive </a:t>
            </a:r>
            <a:r>
              <a:rPr lang="en-US" sz="2400"/>
              <a:t>and </a:t>
            </a:r>
            <a:r>
              <a:rPr lang="en-US" sz="2400" b="1"/>
              <a:t>less predictable </a:t>
            </a:r>
            <a:r>
              <a:rPr lang="en-US" sz="2400"/>
              <a:t>than shorter duration care- biggest financial challenge for consumers, public programs, private LTCi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181849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8954A0-EC4D-9242-9892-7DDE9E3F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 dirty="0"/>
              <a:t>Current funding situation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FD417A-BA3B-E041-BA44-B75B051B4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Consumer Out of Pocket ~ 50% of spending </a:t>
            </a:r>
          </a:p>
          <a:p>
            <a:r>
              <a:rPr lang="en-US" sz="2400"/>
              <a:t>Medicaid~ 42% of total spending- already posing budget issues at state and federal level</a:t>
            </a:r>
          </a:p>
          <a:p>
            <a:r>
              <a:rPr lang="en-US" sz="2400"/>
              <a:t>Private LTCi ~5% of total spending; only ~ 60K policies sold last year</a:t>
            </a:r>
          </a:p>
          <a:p>
            <a:pPr lvl="0"/>
            <a:r>
              <a:rPr lang="en-US" sz="2400"/>
              <a:t>LTCi market characterized by declining sales, large premium increases, carriers exiting the market and consumers losing trust in the product. </a:t>
            </a:r>
          </a:p>
          <a:p>
            <a:pPr lvl="0"/>
            <a:r>
              <a:rPr lang="en-US" sz="2400" b="1"/>
              <a:t>For insurers, private LTCi represents a higher financial risk than many have been willing to take. Risk has surfaced primarily on longer-duration catastrophic claims </a:t>
            </a:r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24748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E64B4A06-7504-794B-B032-956E87499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763" y="433546"/>
            <a:ext cx="8354890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700" b="1" dirty="0"/>
              <a:t>The Caregiver Dilemma</a:t>
            </a:r>
          </a:p>
        </p:txBody>
      </p:sp>
      <p:pic>
        <p:nvPicPr>
          <p:cNvPr id="11" name="Content Placeholder 7">
            <a:extLst>
              <a:ext uri="{FF2B5EF4-FFF2-40B4-BE49-F238E27FC236}">
                <a16:creationId xmlns:a16="http://schemas.microsoft.com/office/drawing/2014/main" xmlns="" id="{D1ABAC69-54B5-7844-B29A-1C4D32F058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57804" y="3959931"/>
            <a:ext cx="4091938" cy="93141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D6A5FC3-276B-E84C-93E1-58D26CEAE39B}"/>
              </a:ext>
            </a:extLst>
          </p:cNvPr>
          <p:cNvSpPr/>
          <p:nvPr/>
        </p:nvSpPr>
        <p:spPr>
          <a:xfrm>
            <a:off x="7467600" y="3153381"/>
            <a:ext cx="1295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FF"/>
                </a:solidFill>
                <a:latin typeface="Franklin Gothic Medium" panose="020B0603020102020204" pitchFamily="34" charset="0"/>
              </a:rPr>
              <a:t>1/2</a:t>
            </a:r>
          </a:p>
          <a:p>
            <a:r>
              <a:rPr lang="en-US" dirty="0">
                <a:solidFill>
                  <a:srgbClr val="FFFFFF"/>
                </a:solidFill>
                <a:latin typeface="Franklin Gothic Book" panose="020B0503020102020204" pitchFamily="34" charset="0"/>
              </a:rPr>
              <a:t>as many caregivers</a:t>
            </a:r>
          </a:p>
          <a:p>
            <a:r>
              <a:rPr lang="en-US" dirty="0">
                <a:solidFill>
                  <a:srgbClr val="FFFFFF"/>
                </a:solidFill>
                <a:latin typeface="Franklin Gothic Book" panose="020B0503020102020204" pitchFamily="34" charset="0"/>
              </a:rPr>
              <a:t>will be available in </a:t>
            </a:r>
            <a:r>
              <a:rPr lang="en-US" sz="2800" dirty="0">
                <a:solidFill>
                  <a:srgbClr val="FFFFFF"/>
                </a:solidFill>
                <a:latin typeface="Franklin Gothic Medium" panose="020B0603020102020204" pitchFamily="34" charset="0"/>
              </a:rPr>
              <a:t>2050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2D0FD09-6A4D-EA45-9DE4-A2504C41C566}"/>
              </a:ext>
            </a:extLst>
          </p:cNvPr>
          <p:cNvSpPr/>
          <p:nvPr/>
        </p:nvSpPr>
        <p:spPr>
          <a:xfrm>
            <a:off x="1752618" y="6248401"/>
            <a:ext cx="60959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Ratio of Potential Caregivers to Those Needing Care</a:t>
            </a:r>
            <a:r>
              <a:rPr lang="en-US" sz="1200" baseline="30000" dirty="0"/>
              <a:t>1</a:t>
            </a:r>
            <a:endParaRPr lang="en-US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E463140-4D57-B34A-9AF2-6D063F0ED081}"/>
              </a:ext>
            </a:extLst>
          </p:cNvPr>
          <p:cNvSpPr txBox="1"/>
          <p:nvPr/>
        </p:nvSpPr>
        <p:spPr>
          <a:xfrm>
            <a:off x="1752618" y="6504802"/>
            <a:ext cx="7743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AARP PPI “The aging of the baby boom and the growing  care gap: A look at the the future availability of family caregivers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4D1E93C3-278F-7346-B284-507CBCD4078B}"/>
              </a:ext>
            </a:extLst>
          </p:cNvPr>
          <p:cNvSpPr/>
          <p:nvPr/>
        </p:nvSpPr>
        <p:spPr>
          <a:xfrm>
            <a:off x="7004844" y="2652402"/>
            <a:ext cx="2021015" cy="332266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rgbClr val="FFFFFF"/>
                </a:solidFill>
                <a:highlight>
                  <a:srgbClr val="000000"/>
                </a:highlight>
              </a:rPr>
              <a:t/>
            </a:r>
            <a:br>
              <a:rPr lang="en-US" sz="3200" dirty="0">
                <a:solidFill>
                  <a:srgbClr val="FFFFFF"/>
                </a:solidFill>
                <a:highlight>
                  <a:srgbClr val="000000"/>
                </a:highlight>
              </a:rPr>
            </a:br>
            <a:endParaRPr lang="en-US" sz="2000" dirty="0">
              <a:highlight>
                <a:srgbClr val="000000"/>
              </a:highlight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6C2FB19-90DC-FF41-BEEB-F074AB92C662}"/>
              </a:ext>
            </a:extLst>
          </p:cNvPr>
          <p:cNvSpPr txBox="1"/>
          <p:nvPr/>
        </p:nvSpPr>
        <p:spPr>
          <a:xfrm>
            <a:off x="7004843" y="2898071"/>
            <a:ext cx="2021016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Only 1/2</a:t>
            </a:r>
          </a:p>
          <a:p>
            <a:r>
              <a:rPr lang="en-US" sz="2400" dirty="0">
                <a:solidFill>
                  <a:schemeClr val="bg1"/>
                </a:solidFill>
              </a:rPr>
              <a:t>as many caregivers</a:t>
            </a:r>
          </a:p>
          <a:p>
            <a:r>
              <a:rPr lang="en-US" sz="2400" dirty="0">
                <a:solidFill>
                  <a:schemeClr val="bg1"/>
                </a:solidFill>
              </a:rPr>
              <a:t>will be available in </a:t>
            </a:r>
            <a:r>
              <a:rPr lang="en-US" sz="3600" dirty="0">
                <a:solidFill>
                  <a:schemeClr val="bg1"/>
                </a:solidFill>
                <a:latin typeface="+mj-lt"/>
              </a:rPr>
              <a:t>2050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C5FD98A4-8828-654F-B9C9-263FDA299B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2438400"/>
            <a:ext cx="4124450" cy="372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395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8FFB64-7BFE-5D41-B454-A356C3716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41"/>
            <a:ext cx="10515600" cy="1325563"/>
          </a:xfrm>
        </p:spPr>
        <p:txBody>
          <a:bodyPr/>
          <a:lstStyle/>
          <a:p>
            <a:r>
              <a:rPr lang="en-US" b="1" dirty="0"/>
              <a:t>Next Steps- Research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DFBF8-F4A6-CF43-A3F1-DF35605B8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8240"/>
            <a:ext cx="10515600" cy="501872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Conduct 25-30 in-depth 1-hour discussions with Minnesota stakeholders to explore the state based catastrophic approach and issues outlined above.</a:t>
            </a:r>
          </a:p>
          <a:p>
            <a:pPr lvl="0"/>
            <a:r>
              <a:rPr lang="en-US" dirty="0"/>
              <a:t>Meetings/Calls will be scheduled end of first or second quarter of 2020</a:t>
            </a:r>
          </a:p>
          <a:p>
            <a:pPr lvl="0"/>
            <a:r>
              <a:rPr lang="en-US" b="1" dirty="0"/>
              <a:t>Interviews will be private and strictly confidential. No opinions will be attributed back to the stakeholder </a:t>
            </a:r>
          </a:p>
          <a:p>
            <a:pPr lvl="0"/>
            <a:r>
              <a:rPr lang="en-US" dirty="0"/>
              <a:t>Some in person and some skype-like phone conversations </a:t>
            </a:r>
          </a:p>
          <a:p>
            <a:pPr lvl="0"/>
            <a:r>
              <a:rPr lang="en-US" dirty="0"/>
              <a:t>The interviews will be dynamic, meaning that they may change as we learn more </a:t>
            </a:r>
          </a:p>
          <a:p>
            <a:pPr lvl="0"/>
            <a:r>
              <a:rPr lang="en-US" dirty="0"/>
              <a:t>Findings and key learnings from the interviews will be summarized in a written document to the Society of Actuaries and made publicly available</a:t>
            </a:r>
          </a:p>
          <a:p>
            <a:pPr lvl="0"/>
            <a:r>
              <a:rPr lang="en-US" dirty="0"/>
              <a:t>If interested in being an interviewee, send me an email or leave business card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67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1122363"/>
            <a:ext cx="6858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100" b="1" dirty="0"/>
              <a:t>John O’Leary</a:t>
            </a:r>
            <a:br>
              <a:rPr lang="en-US" sz="3100" b="1" dirty="0"/>
            </a:br>
            <a:r>
              <a:rPr lang="en-US" sz="3100" b="1" dirty="0"/>
              <a:t>President </a:t>
            </a:r>
            <a:br>
              <a:rPr lang="en-US" sz="3100" b="1" dirty="0"/>
            </a:br>
            <a:r>
              <a:rPr lang="en-US" sz="3100" b="1" dirty="0"/>
              <a:t>O’Leary Marketing Associates LLC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7000" y="3695945"/>
            <a:ext cx="6858000" cy="138974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Navigating the Back Nine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john@olearymarketingassociates.com</a:t>
            </a:r>
          </a:p>
        </p:txBody>
      </p:sp>
    </p:spTree>
    <p:extLst>
      <p:ext uri="{BB962C8B-B14F-4D97-AF65-F5344CB8AC3E}">
        <p14:creationId xmlns:p14="http://schemas.microsoft.com/office/powerpoint/2010/main" val="4200909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2FF13A-79F0-F743-A196-D46364B70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392"/>
            <a:ext cx="3374136" cy="5504688"/>
          </a:xfrm>
        </p:spPr>
        <p:txBody>
          <a:bodyPr>
            <a:normAutofit/>
          </a:bodyPr>
          <a:lstStyle/>
          <a:p>
            <a:r>
              <a:rPr lang="en-US" b="1" dirty="0"/>
              <a:t>Todays Agenda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1A5A4563-E5AB-4D88-8D4A-73980DC196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27918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6915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A63085-50C5-4A4A-82CC-A958A513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 dirty="0"/>
              <a:t>LifeStage Protection Update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3C6173-22AF-D54D-9564-291076B9A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200" dirty="0"/>
              <a:t>O’Leary Marketing Associate’s proposal to continue to move forward  with commercialization of LifeStage Protection product forward was agreed to by Minnesota DHS November 20, 2019</a:t>
            </a:r>
          </a:p>
          <a:p>
            <a:r>
              <a:rPr lang="en-US" sz="2200" dirty="0"/>
              <a:t>Currently negotiating final details- Action Plan will feature two primary thrusts:</a:t>
            </a:r>
          </a:p>
          <a:p>
            <a:pPr lvl="1"/>
            <a:r>
              <a:rPr lang="en-US" sz="2200" dirty="0"/>
              <a:t>Regulatory Approach- Work with MN Department of Commerce to identify and address any remaining regulatory hurdles that need to be overcome to gain state and Interstate Commerce Commission approval</a:t>
            </a:r>
          </a:p>
          <a:p>
            <a:pPr lvl="1"/>
            <a:r>
              <a:rPr lang="en-US" sz="2200" dirty="0"/>
              <a:t>Carrier Engagement- A LifeStage Carrier Educational Program will be delivered in one on one meetings to potential carriers/underwriters to encourage their interest in the product.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1113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3" name="Title 1"/>
          <p:cNvSpPr>
            <a:spLocks noGrp="1"/>
          </p:cNvSpPr>
          <p:nvPr>
            <p:ph type="title" idx="4294967295"/>
          </p:nvPr>
        </p:nvSpPr>
        <p:spPr>
          <a:xfrm>
            <a:off x="838200" y="963877"/>
            <a:ext cx="3494362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altLang="en-US" i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altLang="en-US" i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US" altLang="en-US" i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altLang="en-US" i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US" altLang="en-US" i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altLang="en-US" i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US" altLang="en-US" b="1" kern="1200" dirty="0">
                <a:latin typeface="+mj-lt"/>
                <a:ea typeface="+mj-ea"/>
                <a:cs typeface="+mj-cs"/>
              </a:rPr>
              <a:t>Lifestage Protection Refresher</a:t>
            </a:r>
            <a:r>
              <a:rPr lang="en-US" altLang="en-US" kern="1200" dirty="0">
                <a:latin typeface="+mj-lt"/>
                <a:ea typeface="+mj-ea"/>
                <a:cs typeface="+mj-cs"/>
              </a:rPr>
              <a:t> </a:t>
            </a:r>
            <a:r>
              <a:rPr lang="en-US" altLang="en-US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altLang="en-US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endParaRPr lang="en-US" altLang="en-US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1"/>
            <a:r>
              <a:rPr lang="en-US" altLang="en-US" sz="2000"/>
              <a:t>LifeStage provides a </a:t>
            </a:r>
            <a:r>
              <a:rPr lang="en-US" altLang="en-US" sz="2000" b="1" i="1"/>
              <a:t>life insurance benefit</a:t>
            </a:r>
            <a:r>
              <a:rPr lang="en-US" altLang="en-US" sz="2000" b="1"/>
              <a:t> during working years </a:t>
            </a:r>
            <a:r>
              <a:rPr lang="en-US" altLang="en-US" sz="2000"/>
              <a:t>(i.e. up to age 65) when consumers need this protection most.  </a:t>
            </a:r>
          </a:p>
          <a:p>
            <a:pPr lvl="1"/>
            <a:r>
              <a:rPr lang="en-US" altLang="en-US" sz="2000"/>
              <a:t>Then, for the same premium and for the same level of coverage, the product  provides </a:t>
            </a:r>
            <a:r>
              <a:rPr lang="en-US" altLang="en-US" sz="2000" b="1"/>
              <a:t>a </a:t>
            </a:r>
            <a:r>
              <a:rPr lang="en-US" altLang="en-US" sz="2000" b="1" i="1"/>
              <a:t>long-term care insurance benefit</a:t>
            </a:r>
            <a:r>
              <a:rPr lang="en-US" altLang="en-US" sz="2000" b="1"/>
              <a:t> during retirement </a:t>
            </a:r>
            <a:r>
              <a:rPr lang="en-US" altLang="en-US" sz="2000"/>
              <a:t>(i.e.</a:t>
            </a:r>
            <a:r>
              <a:rPr lang="en-US" altLang="en-US" sz="2000" b="1"/>
              <a:t> </a:t>
            </a:r>
            <a:r>
              <a:rPr lang="en-US" altLang="en-US" sz="2000"/>
              <a:t>from age 65 on) when consumers are more likely to need that protection.</a:t>
            </a:r>
          </a:p>
          <a:p>
            <a:pPr lvl="1"/>
            <a:r>
              <a:rPr lang="en-US" altLang="en-US" sz="2000"/>
              <a:t>Begins as a multi-year term life insurance product.  A portion of the premium will be set aside to pre-fund a long-term care insurance benefit.  </a:t>
            </a:r>
          </a:p>
          <a:p>
            <a:pPr lvl="1"/>
            <a:r>
              <a:rPr lang="en-US" altLang="en-US" sz="2000"/>
              <a:t>When the purchaser reaches age 65, he/she continues to pay the same premium, but the life insurance benefit ends, and the pre-funded long-term care benefit begins</a:t>
            </a:r>
          </a:p>
        </p:txBody>
      </p:sp>
    </p:spTree>
    <p:extLst>
      <p:ext uri="{BB962C8B-B14F-4D97-AF65-F5344CB8AC3E}">
        <p14:creationId xmlns:p14="http://schemas.microsoft.com/office/powerpoint/2010/main" val="369348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EF9E70C-414F-8042-B96E-990C4656C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68" y="1797050"/>
            <a:ext cx="9850264" cy="398195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C35E281-8CD4-0A4E-BB66-365720D4C2E4}"/>
              </a:ext>
            </a:extLst>
          </p:cNvPr>
          <p:cNvSpPr txBox="1"/>
          <p:nvPr/>
        </p:nvSpPr>
        <p:spPr>
          <a:xfrm>
            <a:off x="1961866" y="380999"/>
            <a:ext cx="83525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+mj-lt"/>
              </a:rPr>
              <a:t>Lifestage Protection Monthly Premiums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628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F440912E-D355-1B41-8B99-3CB0ACBBC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 dirty="0"/>
              <a:t>Lifestage Protection Features that mitigate insurer risks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F5A06E1-8BDD-8E49-97D0-0760E1D4E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900"/>
              <a:t>Product Design Factors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900"/>
              <a:t>Limits on total benefit ($100K, $200K, $300K to max of $400K)</a:t>
            </a:r>
          </a:p>
          <a:p>
            <a:pPr marL="1257300" lvl="2" indent="-457200">
              <a:buFont typeface="+mj-lt"/>
              <a:buAutoNum type="alphaLcParenR"/>
            </a:pPr>
            <a:r>
              <a:rPr lang="en-US" sz="1900"/>
              <a:t>Fixed benefit more predictable</a:t>
            </a:r>
          </a:p>
          <a:p>
            <a:pPr marL="1257300" lvl="2" indent="-457200">
              <a:buFont typeface="+mj-lt"/>
              <a:buAutoNum type="alphaLcParenR"/>
            </a:pPr>
            <a:r>
              <a:rPr lang="en-US" sz="1900"/>
              <a:t>Better claims experience with lower benefit levels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900"/>
              <a:t>Future Purchase Option approach to inflation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900"/>
              <a:t>20 plus years before LTC benefit effective -minimizes anti-selection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900"/>
              <a:t>Life benefit broadens consumer appeal (as with combo products) enhances consumer value proposition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/>
              <a:t>Better Informed Actuarial Assumptions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900"/>
              <a:t>Ultimate lase rates approaching zero for LTCi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900"/>
              <a:t>Improved claims data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900"/>
              <a:t>More stable interest rate environment </a:t>
            </a:r>
          </a:p>
          <a:p>
            <a:pPr marL="857250" lvl="1" indent="-457200">
              <a:buFont typeface="+mj-lt"/>
              <a:buAutoNum type="alphaLcParenR"/>
            </a:pPr>
            <a:endParaRPr lang="en-US" sz="1900"/>
          </a:p>
          <a:p>
            <a:pPr marL="457200" indent="-457200">
              <a:buFont typeface="+mj-lt"/>
              <a:buAutoNum type="arabicPeriod"/>
            </a:pPr>
            <a:endParaRPr lang="en-US" sz="1900"/>
          </a:p>
          <a:p>
            <a:endParaRPr lang="en-US" sz="1900"/>
          </a:p>
          <a:p>
            <a:endParaRPr lang="en-US" sz="19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3E6E42B-14BC-4245-8CA0-6977EB35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078DC0DE-417E-42D2-92A3-987553A76EB5}" type="slidenum">
              <a:rPr lang="en-US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  <a:defRPr/>
              </a:pPr>
              <a:t>6</a:t>
            </a:fld>
            <a:endParaRPr lang="en-US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23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3">
            <a:extLst>
              <a:ext uri="{FF2B5EF4-FFF2-40B4-BE49-F238E27FC236}">
                <a16:creationId xmlns:a16="http://schemas.microsoft.com/office/drawing/2014/main" xmlns="" id="{CB607B98-7700-4DC9-8BE8-A876255F9C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CA704A-D2F2-AE49-9CAC-6B8DC5FDE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13"/>
            <a:ext cx="10515600" cy="1325563"/>
          </a:xfrm>
        </p:spPr>
        <p:txBody>
          <a:bodyPr/>
          <a:lstStyle/>
          <a:p>
            <a:pPr algn="ctr"/>
            <a:r>
              <a:rPr lang="en-US" b="1"/>
              <a:t>Private LTC insurance and Public Catastrophic </a:t>
            </a:r>
            <a:br>
              <a:rPr lang="en-US" b="1"/>
            </a:br>
            <a:r>
              <a:rPr lang="en-US" b="1"/>
              <a:t>Back Stop</a:t>
            </a:r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E4C195A7-D15E-A041-AAA1-C116B0C438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439442"/>
              </p:ext>
            </p:extLst>
          </p:nvPr>
        </p:nvGraphicFramePr>
        <p:xfrm>
          <a:off x="838200" y="1530656"/>
          <a:ext cx="10939272" cy="5199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1596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F9EB9F2-07E2-4D64-BBD8-BB5B217F1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36835D1-3070-C64E-B437-10F654D25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State-based Catastrophic Research Program</a:t>
            </a:r>
            <a:endParaRPr lang="en-US" sz="5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0C57C7C-DFE9-4A1E-B7A9-DF40E63366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151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8CA06CD6-90CA-4C45-856C-6771339E1E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BF3B1A-CCF2-C14A-93DA-F099875C9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US" sz="2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US" sz="2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latin typeface="+mj-lt"/>
                <a:ea typeface="+mj-ea"/>
                <a:cs typeface="+mj-cs"/>
              </a:rPr>
              <a:t>State-based Catastrophic Research Program</a:t>
            </a:r>
            <a:br>
              <a:rPr lang="en-US" sz="2800" b="1" kern="1200" dirty="0"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latin typeface="+mj-lt"/>
                <a:ea typeface="+mj-ea"/>
                <a:cs typeface="+mj-cs"/>
              </a:rPr>
              <a:t/>
            </a:r>
            <a:br>
              <a:rPr lang="en-US" sz="2800" b="1" kern="1200" dirty="0"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latin typeface="+mj-lt"/>
                <a:ea typeface="+mj-ea"/>
                <a:cs typeface="+mj-cs"/>
              </a:rPr>
              <a:t>Funded by: The Society of Actuaries </a:t>
            </a:r>
            <a:br>
              <a:rPr lang="en-US" sz="2800" b="1" kern="1200" dirty="0"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latin typeface="+mj-lt"/>
                <a:ea typeface="+mj-ea"/>
                <a:cs typeface="+mj-cs"/>
              </a:rPr>
              <a:t>Implemented: </a:t>
            </a:r>
            <a:br>
              <a:rPr lang="en-US" sz="2800" b="1" kern="1200" dirty="0"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latin typeface="+mj-lt"/>
                <a:ea typeface="+mj-ea"/>
                <a:cs typeface="+mj-cs"/>
              </a:rPr>
              <a:t>O’Leary Marketing Associates LLC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5021601D-2758-4B15-A31C-FDA184C51B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B642DA-69F8-8947-B2F8-ED3910081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0" y="963507"/>
            <a:ext cx="6250940" cy="2304627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/>
            <a:r>
              <a:rPr lang="en-US" sz="2000" b="1" dirty="0"/>
              <a:t>The Society of Actuaries is funding this research to investigate whether and how a state-based, publicly funded catastrophic or “back-end” Long Term Care (LTC) funding program could work.  </a:t>
            </a:r>
          </a:p>
          <a:p>
            <a:pPr marL="0"/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6CB0A34-EEED-3F4D-A117-E3B390E3AE8C}"/>
              </a:ext>
            </a:extLst>
          </p:cNvPr>
          <p:cNvSpPr txBox="1"/>
          <p:nvPr/>
        </p:nvSpPr>
        <p:spPr>
          <a:xfrm>
            <a:off x="4976030" y="3589866"/>
            <a:ext cx="6250940" cy="182338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Disclaimer: While this research is being conducted in the State of Minnesota it is not a state sponsored or funded activity. Minnesota was chosen by the researchers from among a group of states because of its proactive leadership in promoting the health and well-being of its senior population.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843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936</Words>
  <Application>Microsoft Office PowerPoint</Application>
  <PresentationFormat>Widescreen</PresentationFormat>
  <Paragraphs>109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ＭＳ Ｐゴシック</vt:lpstr>
      <vt:lpstr>Arial</vt:lpstr>
      <vt:lpstr>Calibri</vt:lpstr>
      <vt:lpstr>Calibri Light</vt:lpstr>
      <vt:lpstr>Franklin Gothic Book</vt:lpstr>
      <vt:lpstr>Franklin Gothic Medium</vt:lpstr>
      <vt:lpstr>Office Theme</vt:lpstr>
      <vt:lpstr> Lifestage Protection &amp;  State based Catastrophic Long-Term Care </vt:lpstr>
      <vt:lpstr>Todays Agenda</vt:lpstr>
      <vt:lpstr>LifeStage Protection Update</vt:lpstr>
      <vt:lpstr>   Lifestage Protection Refresher  </vt:lpstr>
      <vt:lpstr> </vt:lpstr>
      <vt:lpstr>Lifestage Protection Features that mitigate insurer risks </vt:lpstr>
      <vt:lpstr>Private LTC insurance and Public Catastrophic  Back Stop</vt:lpstr>
      <vt:lpstr>State-based Catastrophic Research Program</vt:lpstr>
      <vt:lpstr>   State-based Catastrophic Research Program  Funded by: The Society of Actuaries  Implemented:  O’Leary Marketing Associates LLC</vt:lpstr>
      <vt:lpstr>Research Goals</vt:lpstr>
      <vt:lpstr>Background</vt:lpstr>
      <vt:lpstr>Current funding situation</vt:lpstr>
      <vt:lpstr>The Caregiver Dilemma</vt:lpstr>
      <vt:lpstr>Next Steps- Research Plan</vt:lpstr>
      <vt:lpstr>John O’Leary President  O’Leary Marketing Associates LLC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Lifestage Protection &amp;  State based Catastrophic Long-Term Care</dc:title>
  <dc:creator>John OLeary</dc:creator>
  <cp:lastModifiedBy>Knatterud, LaRhae A (DHS)</cp:lastModifiedBy>
  <cp:revision>5</cp:revision>
  <cp:lastPrinted>2020-01-04T21:38:29Z</cp:lastPrinted>
  <dcterms:created xsi:type="dcterms:W3CDTF">2020-01-04T14:50:40Z</dcterms:created>
  <dcterms:modified xsi:type="dcterms:W3CDTF">2020-01-04T21:38:57Z</dcterms:modified>
</cp:coreProperties>
</file>