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9"/>
  </p:notesMasterIdLst>
  <p:handoutMasterIdLst>
    <p:handoutMasterId r:id="rId20"/>
  </p:handoutMasterIdLst>
  <p:sldIdLst>
    <p:sldId id="264" r:id="rId5"/>
    <p:sldId id="272" r:id="rId6"/>
    <p:sldId id="305" r:id="rId7"/>
    <p:sldId id="309" r:id="rId8"/>
    <p:sldId id="298" r:id="rId9"/>
    <p:sldId id="299" r:id="rId10"/>
    <p:sldId id="300" r:id="rId11"/>
    <p:sldId id="301" r:id="rId12"/>
    <p:sldId id="313" r:id="rId13"/>
    <p:sldId id="296" r:id="rId14"/>
    <p:sldId id="311" r:id="rId15"/>
    <p:sldId id="314" r:id="rId16"/>
    <p:sldId id="312" r:id="rId17"/>
    <p:sldId id="268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on Groebner" initials="AG" lastIdx="2" clrIdx="0">
    <p:extLst>
      <p:ext uri="{19B8F6BF-5375-455C-9EA6-DF929625EA0E}">
        <p15:presenceInfo xmlns:p15="http://schemas.microsoft.com/office/powerpoint/2012/main" userId="S-1-5-21-2094157777-2049403085-1629300891-20675" providerId="AD"/>
      </p:ext>
    </p:extLst>
  </p:cmAuthor>
  <p:cmAuthor id="2" name="Frederick Andersen" initials="FA" lastIdx="1" clrIdx="1">
    <p:extLst>
      <p:ext uri="{19B8F6BF-5375-455C-9EA6-DF929625EA0E}">
        <p15:presenceInfo xmlns:p15="http://schemas.microsoft.com/office/powerpoint/2012/main" userId="Frederick Ander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0D0D0D"/>
    <a:srgbClr val="000000"/>
    <a:srgbClr val="78BE21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425" autoAdjust="0"/>
  </p:normalViewPr>
  <p:slideViewPr>
    <p:cSldViewPr snapToGrid="0">
      <p:cViewPr varScale="1">
        <p:scale>
          <a:sx n="46" d="100"/>
          <a:sy n="46" d="100"/>
        </p:scale>
        <p:origin x="64" y="304"/>
      </p:cViewPr>
      <p:guideLst/>
    </p:cSldViewPr>
  </p:slideViewPr>
  <p:outlineViewPr>
    <p:cViewPr>
      <p:scale>
        <a:sx n="33" d="100"/>
        <a:sy n="33" d="100"/>
      </p:scale>
      <p:origin x="0" y="-28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1/9/2020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1/9/2020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31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AAE3A842-AB0D-49EE-98FE-584FFB47B326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121919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C09A47E9-7BA7-4E12-BFCA-E8C77575ED4E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5A7787-BC0B-4CAC-BB66-CD01848C33DB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60BA79C-816E-4A10-AE4E-1BA3E3CA4CEA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778513C-F55C-48B4-9127-0B134AD364D2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31F202-9ACB-44E5-A495-6F897DA01589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803381-215B-4CA1-90FB-8D5A6533605F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8826E23-EEBF-46D8-98CE-A963E5FC9C1F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FDD96C2A-6597-43B1-8A58-85BFA8A21BD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D7FCBEAF-2876-4667-8822-4D4773C4B88F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087526" y="1055204"/>
            <a:ext cx="6396957" cy="210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4276C2B7-5BA8-4251-B879-F6E1F7E767B7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0C407730-C006-473C-AC16-CA48BD32648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3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E31C9879-819E-46F8-9C66-E2DD2E7DC356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E05E7C41-3F6C-431C-B75A-82C744D1FDCC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20425"/>
            <a:ext cx="12192000" cy="123644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2E8703DE-DB3B-4B5C-A0E7-5953C91E1516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3F80013-6589-4390-A80E-C0C64632FA5B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E5AB95A4-EC8E-4885-8A58-885226BBBE47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57806" y="5878286"/>
            <a:ext cx="3774305" cy="541749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36D649-262F-4DFB-8FFE-C40BAFC71578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8BB27F-3AB4-4CF5-908A-1591E05A2766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/>
          <a:p>
            <a:fld id="{F4EE8FE5-A84D-4583-8757-4DEE3BBA90EC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25B17CCB-B795-4B6C-B4DB-87AC16EE2374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05FB64-0083-4ACA-9E79-D9DAB33BEA39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DAAD49-E3B7-45F6-8132-68CCFBBB60DE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AB4799-8E9F-4D66-9571-7F8466E8BB76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C36982-726F-4614-AF99-86E1A9043BBC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CAAD2E9-AA21-4FCE-9962-E39FFD61C205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358065-04B1-48D3-A979-CDE4AD919E44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F4994BA-110C-47EE-A7A5-840B18F9EF2E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9C5C88-A1FC-4D5D-9DE1-F1EBEC0ADEB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 bwMode="gray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FDC724-D859-4E04-97F5-934C8770D870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6A117C-457F-40F0-9661-8F9B4D6B4146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529324" y="271871"/>
            <a:ext cx="3234329" cy="132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891D25-C0B0-42FB-B059-CC57680C7E00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94336" y="278136"/>
            <a:ext cx="3234329" cy="132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D71E1D4C-D56D-4452-94F8-57B2DBA4253F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82463" y="211882"/>
            <a:ext cx="3234329" cy="132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F3487B5D-3782-4B57-81F9-CF3F1B44A05C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E6CE5886-7391-41DA-B92B-D611D970B720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67CB50C3-430F-49B3-83B3-63B5AFE1DF0C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mn.gov/commerce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8A82884-C825-4162-A72E-86229E2A387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Society of Actuaries’ Research Project:</a:t>
            </a:r>
            <a:br>
              <a:rPr lang="en-US" dirty="0"/>
            </a:br>
            <a:r>
              <a:rPr lang="en-US" dirty="0"/>
              <a:t>Feasibility of a Minnesota catastrophic LTC program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Fred Andersen | Chief Life Actuary</a:t>
            </a:r>
          </a:p>
          <a:p>
            <a:r>
              <a:rPr lang="en-US" dirty="0"/>
              <a:t>January 7,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CFAE72E-A945-45E2-8B38-9C48A9CD8039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07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Reasons for Catastrophic LTC program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LTC funding strategies can be expensive</a:t>
            </a:r>
          </a:p>
          <a:p>
            <a:r>
              <a:rPr lang="en-US" dirty="0"/>
              <a:t>Most people start thinking about LTC funding needs after age 55</a:t>
            </a:r>
          </a:p>
          <a:p>
            <a:pPr lvl="1"/>
            <a:r>
              <a:rPr lang="en-US" dirty="0"/>
              <a:t>Making funding even more expensive</a:t>
            </a:r>
          </a:p>
          <a:p>
            <a:r>
              <a:rPr lang="en-US" dirty="0"/>
              <a:t>Even with most funding strategies, there can be unmet needs</a:t>
            </a:r>
          </a:p>
          <a:p>
            <a:pPr lvl="1"/>
            <a:r>
              <a:rPr lang="en-US" dirty="0"/>
              <a:t>Particularly with lengthy, catastrophic cases</a:t>
            </a:r>
          </a:p>
          <a:p>
            <a:r>
              <a:rPr lang="en-US" dirty="0"/>
              <a:t>Medicaid sustainability is becoming more and more of an issue</a:t>
            </a:r>
          </a:p>
          <a:p>
            <a:pPr lvl="1"/>
            <a:r>
              <a:rPr lang="en-US" dirty="0"/>
              <a:t>As baby boomers convert from caregivers to care receivers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21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Reasons for Catastrophic LTC program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 biggest financial challenge is addressed through a public program:</a:t>
            </a:r>
          </a:p>
          <a:p>
            <a:pPr lvl="1"/>
            <a:r>
              <a:rPr lang="en-US" dirty="0"/>
              <a:t>Consumers would have security and maintain incentive to finance more affordable, shorter-term needs</a:t>
            </a:r>
          </a:p>
          <a:p>
            <a:pPr lvl="2"/>
            <a:r>
              <a:rPr lang="en-US" dirty="0"/>
              <a:t>Savings, planning, or private insurance</a:t>
            </a:r>
          </a:p>
          <a:p>
            <a:pPr lvl="1"/>
            <a:r>
              <a:rPr lang="en-US" dirty="0"/>
              <a:t>Medicaid could focus on its intent</a:t>
            </a:r>
          </a:p>
          <a:p>
            <a:pPr lvl="2"/>
            <a:r>
              <a:rPr lang="en-US" dirty="0"/>
              <a:t>Health coverage for lower-income and lower-wealth people</a:t>
            </a:r>
          </a:p>
          <a:p>
            <a:pPr lvl="1"/>
            <a:r>
              <a:rPr lang="en-US" dirty="0"/>
              <a:t>Private insurers’ LTC products would supplement the catastrophic coverage</a:t>
            </a:r>
          </a:p>
          <a:p>
            <a:pPr lvl="2"/>
            <a:r>
              <a:rPr lang="en-US" dirty="0"/>
              <a:t>Less risky for the insurers – likely more affordable products developed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787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Alternative LTC public programs –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Front-end program</a:t>
            </a:r>
          </a:p>
          <a:p>
            <a:pPr lvl="1"/>
            <a:r>
              <a:rPr lang="en-US" dirty="0"/>
              <a:t>Higher utilization</a:t>
            </a:r>
          </a:p>
          <a:p>
            <a:pPr lvl="1"/>
            <a:r>
              <a:rPr lang="en-US" dirty="0"/>
              <a:t>Lower Medicaid impact?</a:t>
            </a:r>
          </a:p>
          <a:p>
            <a:pPr lvl="1"/>
            <a:r>
              <a:rPr lang="en-US" dirty="0"/>
              <a:t>Difficult to coordinate with personal savings and private insurance?</a:t>
            </a:r>
          </a:p>
          <a:p>
            <a:r>
              <a:rPr lang="en-US" dirty="0"/>
              <a:t>Alzheimer’s/dementia-focused program</a:t>
            </a:r>
          </a:p>
          <a:p>
            <a:pPr lvl="1"/>
            <a:r>
              <a:rPr lang="en-US" dirty="0"/>
              <a:t>Alzheimer’s/dementia tends to be the costliest/lengthiest LTC type</a:t>
            </a:r>
          </a:p>
          <a:p>
            <a:pPr lvl="1"/>
            <a:r>
              <a:rPr lang="en-US" dirty="0"/>
              <a:t>Would pick up LTC costs related to this diagnosis nearly at first dollar?</a:t>
            </a:r>
          </a:p>
          <a:p>
            <a:pPr lvl="1"/>
            <a:r>
              <a:rPr lang="en-US" dirty="0"/>
              <a:t>This alternative will be studied as part of the project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85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Potential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Funding through payroll tax</a:t>
            </a:r>
          </a:p>
          <a:p>
            <a:pPr lvl="1"/>
            <a:r>
              <a:rPr lang="en-US" dirty="0"/>
              <a:t>Forces funding to start at earlier age (than typical age 55), which substantially reduces monthly funding cost.</a:t>
            </a:r>
          </a:p>
          <a:p>
            <a:pPr lvl="1"/>
            <a:r>
              <a:rPr lang="en-US" dirty="0"/>
              <a:t>Medicaid savings will result – availability to fund this type of program will be studied</a:t>
            </a:r>
          </a:p>
          <a:p>
            <a:pPr lvl="1"/>
            <a:r>
              <a:rPr lang="en-US" dirty="0"/>
              <a:t>Washington State has a different type of LTC program (front-ended) which is funded by a payroll tax.</a:t>
            </a:r>
          </a:p>
          <a:p>
            <a:r>
              <a:rPr lang="en-US" dirty="0"/>
              <a:t>Benefit eligibility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66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200" b="1" dirty="0"/>
              <a:t>Fred Andersen</a:t>
            </a:r>
          </a:p>
          <a:p>
            <a:r>
              <a:rPr lang="en-US" sz="2800" i="1" dirty="0"/>
              <a:t>Frederick.andersen@state.mn.us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3388-16E3-48D8-8664-F6EC71E6B928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mn.gov/commerce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1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800" b="1" dirty="0"/>
              <a:t>Outline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Brief overview of the idea</a:t>
            </a:r>
          </a:p>
          <a:p>
            <a:r>
              <a:rPr lang="en-US" dirty="0"/>
              <a:t>Reasons for this program to be the focus of the research project</a:t>
            </a:r>
          </a:p>
          <a:p>
            <a:r>
              <a:rPr lang="en-US" dirty="0"/>
              <a:t>Details of a potential program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4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800" b="1" dirty="0"/>
              <a:t>Reasons for this focus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 on LTC funding recent history / strategies</a:t>
            </a:r>
          </a:p>
          <a:p>
            <a:r>
              <a:rPr lang="en-US" dirty="0"/>
              <a:t>Upcoming issues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8BCA-803E-41C2-B4D3-58193E204F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8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Background – Addressing / Funding for LTC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Reliance on family caregivers</a:t>
            </a:r>
          </a:p>
          <a:p>
            <a:pPr lvl="1"/>
            <a:r>
              <a:rPr lang="en-US" dirty="0"/>
              <a:t>Typically occurs in early LTC stages</a:t>
            </a:r>
          </a:p>
          <a:p>
            <a:pPr lvl="1"/>
            <a:r>
              <a:rPr lang="en-US" dirty="0"/>
              <a:t>Can have negative impacts on caregivers</a:t>
            </a:r>
          </a:p>
          <a:p>
            <a:pPr lvl="2"/>
            <a:r>
              <a:rPr lang="en-US" dirty="0"/>
              <a:t>Lost money, career opportunities, time with family, free time</a:t>
            </a:r>
          </a:p>
          <a:p>
            <a:pPr lvl="2"/>
            <a:r>
              <a:rPr lang="en-US" dirty="0"/>
              <a:t>Oftentimes results in burn out</a:t>
            </a:r>
          </a:p>
          <a:p>
            <a:r>
              <a:rPr lang="en-US" dirty="0"/>
              <a:t>Savings</a:t>
            </a:r>
          </a:p>
          <a:p>
            <a:pPr lvl="1"/>
            <a:r>
              <a:rPr lang="en-US" dirty="0"/>
              <a:t>$50,000 to $100,000 targeted solely for LTC can be enough for many cases</a:t>
            </a:r>
          </a:p>
          <a:p>
            <a:pPr lvl="1"/>
            <a:r>
              <a:rPr lang="en-US" dirty="0"/>
              <a:t>However, for lengthy cases, typically Alzheimer’s / dementia, not nearly enough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04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Funding for LTC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Private insurance</a:t>
            </a:r>
          </a:p>
          <a:p>
            <a:pPr lvl="1"/>
            <a:r>
              <a:rPr lang="en-US" dirty="0"/>
              <a:t>$200 per month in premiums can often fund most of an LTC event</a:t>
            </a:r>
          </a:p>
          <a:p>
            <a:pPr lvl="1"/>
            <a:r>
              <a:rPr lang="en-US" dirty="0"/>
              <a:t>With rate increases resulting from costs being higher than expected:</a:t>
            </a:r>
          </a:p>
          <a:p>
            <a:pPr lvl="2"/>
            <a:r>
              <a:rPr lang="en-US" dirty="0"/>
              <a:t>Tough to budget;</a:t>
            </a:r>
          </a:p>
          <a:p>
            <a:pPr lvl="2"/>
            <a:r>
              <a:rPr lang="en-US" dirty="0"/>
              <a:t>Some products, especially newer ones, have limitations</a:t>
            </a:r>
          </a:p>
          <a:p>
            <a:r>
              <a:rPr lang="en-US" dirty="0"/>
              <a:t>Medicaid</a:t>
            </a:r>
          </a:p>
          <a:p>
            <a:pPr lvl="1"/>
            <a:r>
              <a:rPr lang="en-US" dirty="0"/>
              <a:t>Last resort, but very common source of LTC funding</a:t>
            </a:r>
          </a:p>
          <a:p>
            <a:pPr lvl="1"/>
            <a:r>
              <a:rPr lang="en-US" dirty="0"/>
              <a:t>Kicks in after spend-down / poverty</a:t>
            </a:r>
          </a:p>
          <a:p>
            <a:pPr lvl="1"/>
            <a:r>
              <a:rPr lang="en-US" dirty="0"/>
              <a:t>Concern is sustainability with baby boomers aging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58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Analysis – Funding LTC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private funding strategy has pros and cons</a:t>
            </a:r>
          </a:p>
          <a:p>
            <a:r>
              <a:rPr lang="en-US" dirty="0"/>
              <a:t>Analyzing 4 strategies / 4 scenarios / 4 “winners”</a:t>
            </a:r>
          </a:p>
          <a:p>
            <a:pPr lvl="1"/>
            <a:r>
              <a:rPr lang="en-US" dirty="0"/>
              <a:t>Strategies:</a:t>
            </a:r>
          </a:p>
          <a:p>
            <a:pPr lvl="2"/>
            <a:r>
              <a:rPr lang="en-US" dirty="0"/>
              <a:t>Standalone insurance (3-year or lifetime benefits), combo product, savings</a:t>
            </a:r>
          </a:p>
          <a:p>
            <a:pPr lvl="2"/>
            <a:r>
              <a:rPr lang="en-US" dirty="0"/>
              <a:t>Begin funding at age 55</a:t>
            </a:r>
          </a:p>
          <a:p>
            <a:pPr lvl="1"/>
            <a:r>
              <a:rPr lang="en-US" dirty="0"/>
              <a:t>LTC need scenarios:</a:t>
            </a:r>
          </a:p>
          <a:p>
            <a:pPr lvl="2"/>
            <a:r>
              <a:rPr lang="en-US" dirty="0"/>
              <a:t>Little or none, moderate, high-case, catastrophic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643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Math – Funding LTC needs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0969" y="1825625"/>
            <a:ext cx="9085592" cy="429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52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Math – Funding LTC needs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45182"/>
            <a:ext cx="10515600" cy="351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31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Math – Funding LTC needs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8598-B58E-4E09-8321-DE25206DFDC1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mn.gov/commerce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starting funding at age 40 instead of age 55 could reduce monthly outlay in half.</a:t>
            </a:r>
          </a:p>
        </p:txBody>
      </p:sp>
    </p:spTree>
    <p:extLst>
      <p:ext uri="{BB962C8B-B14F-4D97-AF65-F5344CB8AC3E}">
        <p14:creationId xmlns:p14="http://schemas.microsoft.com/office/powerpoint/2010/main" val="3649069649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template.potx" id="{173BAB30-51AA-4A99-A927-CCD869EBF607}" vid="{BA9EC644-015B-4F2F-9352-CA7D864112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E4A2FABADBC441B0342913A8C290D0" ma:contentTypeVersion="2" ma:contentTypeDescription="Create a new document." ma:contentTypeScope="" ma:versionID="81d2ba08ee2977b36be2fea17d30ebc0">
  <xsd:schema xmlns:xsd="http://www.w3.org/2001/XMLSchema" xmlns:xs="http://www.w3.org/2001/XMLSchema" xmlns:p="http://schemas.microsoft.com/office/2006/metadata/properties" xmlns:ns2="ffc124ee-df99-471e-a3f3-403333fc7b18" targetNamespace="http://schemas.microsoft.com/office/2006/metadata/properties" ma:root="true" ma:fieldsID="13182abac4f103ce99be370d50200635" ns2:_="">
    <xsd:import namespace="ffc124ee-df99-471e-a3f3-403333fc7b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124ee-df99-471e-a3f3-403333fc7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78B604-9059-4F1C-B8E2-C96A71A964D2}">
  <ds:schemaRefs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ffc124ee-df99-471e-a3f3-403333fc7b1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7C411C-54A6-49B6-84EE-93EC1CD932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c124ee-df99-471e-a3f3-403333fc7b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Comm Template</Template>
  <TotalTime>1862</TotalTime>
  <Words>588</Words>
  <Application>Microsoft Office PowerPoint</Application>
  <PresentationFormat>Widescreen</PresentationFormat>
  <Paragraphs>114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NeueHaasGroteskText Std</vt:lpstr>
      <vt:lpstr>MN.IT</vt:lpstr>
      <vt:lpstr>Society of Actuaries’ Research Project: Feasibility of a Minnesota catastrophic LTC program</vt:lpstr>
      <vt:lpstr>Outline</vt:lpstr>
      <vt:lpstr>Reasons for this focus</vt:lpstr>
      <vt:lpstr>Background – Addressing / Funding for LTC needs</vt:lpstr>
      <vt:lpstr>Funding for LTC needs</vt:lpstr>
      <vt:lpstr>Analysis – Funding LTC needs</vt:lpstr>
      <vt:lpstr>Math – Funding LTC needs</vt:lpstr>
      <vt:lpstr>Math – Funding LTC needs</vt:lpstr>
      <vt:lpstr>Math – Funding LTC needs</vt:lpstr>
      <vt:lpstr>Reasons for Catastrophic LTC program study</vt:lpstr>
      <vt:lpstr>Reasons for Catastrophic LTC program study</vt:lpstr>
      <vt:lpstr>Alternative LTC public programs – pros and cons</vt:lpstr>
      <vt:lpstr>Potential structure</vt:lpstr>
      <vt:lpstr>Thank You!</vt:lpstr>
    </vt:vector>
  </TitlesOfParts>
  <Company>State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with Image</dc:title>
  <dc:subject>PowerPoint Template</dc:subject>
  <dc:creator>Andersen, Frederick (COMM)</dc:creator>
  <cp:keywords>PowerPoint, Template</cp:keywords>
  <dc:description>Version 1.1, Released 8-2016</dc:description>
  <cp:lastModifiedBy>Knatterud, Larhae</cp:lastModifiedBy>
  <cp:revision>26</cp:revision>
  <cp:lastPrinted>2017-03-14T16:27:36Z</cp:lastPrinted>
  <dcterms:created xsi:type="dcterms:W3CDTF">2019-12-18T20:08:17Z</dcterms:created>
  <dcterms:modified xsi:type="dcterms:W3CDTF">2020-01-09T16:48:32Z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0x010100ECE4A2FABADBC441B0342913A8C290D0</vt:lpwstr>
  </property>
</Properties>
</file>