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43"/>
  </p:notesMasterIdLst>
  <p:sldIdLst>
    <p:sldId id="256" r:id="rId3"/>
    <p:sldId id="257" r:id="rId4"/>
    <p:sldId id="266" r:id="rId5"/>
    <p:sldId id="267" r:id="rId6"/>
    <p:sldId id="268" r:id="rId7"/>
    <p:sldId id="269" r:id="rId8"/>
    <p:sldId id="334" r:id="rId9"/>
    <p:sldId id="354" r:id="rId10"/>
    <p:sldId id="319" r:id="rId11"/>
    <p:sldId id="320" r:id="rId12"/>
    <p:sldId id="271" r:id="rId13"/>
    <p:sldId id="272" r:id="rId14"/>
    <p:sldId id="322" r:id="rId15"/>
    <p:sldId id="325" r:id="rId16"/>
    <p:sldId id="353" r:id="rId17"/>
    <p:sldId id="326" r:id="rId18"/>
    <p:sldId id="331" r:id="rId19"/>
    <p:sldId id="310" r:id="rId20"/>
    <p:sldId id="313" r:id="rId21"/>
    <p:sldId id="314" r:id="rId22"/>
    <p:sldId id="315" r:id="rId23"/>
    <p:sldId id="348" r:id="rId24"/>
    <p:sldId id="258" r:id="rId25"/>
    <p:sldId id="349" r:id="rId26"/>
    <p:sldId id="337" r:id="rId27"/>
    <p:sldId id="275" r:id="rId28"/>
    <p:sldId id="276" r:id="rId29"/>
    <p:sldId id="277" r:id="rId30"/>
    <p:sldId id="289" r:id="rId31"/>
    <p:sldId id="282" r:id="rId32"/>
    <p:sldId id="345" r:id="rId33"/>
    <p:sldId id="346" r:id="rId34"/>
    <p:sldId id="298" r:id="rId35"/>
    <p:sldId id="299" r:id="rId36"/>
    <p:sldId id="305" r:id="rId37"/>
    <p:sldId id="347" r:id="rId38"/>
    <p:sldId id="357" r:id="rId39"/>
    <p:sldId id="358" r:id="rId40"/>
    <p:sldId id="359" r:id="rId41"/>
    <p:sldId id="265" r:id="rId42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784" autoAdjust="0"/>
  </p:normalViewPr>
  <p:slideViewPr>
    <p:cSldViewPr>
      <p:cViewPr varScale="1">
        <p:scale>
          <a:sx n="66" d="100"/>
          <a:sy n="66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Perceived</a:t>
            </a:r>
            <a:r>
              <a:rPr lang="en-US" baseline="0" dirty="0"/>
              <a:t> Risk of Needing LTC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Likely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Nursing Home</c:v>
                </c:pt>
                <c:pt idx="1">
                  <c:v>Assisted Living Facility</c:v>
                </c:pt>
                <c:pt idx="2">
                  <c:v>Home Care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0.09</c:v>
                </c:pt>
                <c:pt idx="2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7C-4A83-A263-AC731D0DF6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Likely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Nursing Home</c:v>
                </c:pt>
                <c:pt idx="1">
                  <c:v>Assisted Living Facility</c:v>
                </c:pt>
                <c:pt idx="2">
                  <c:v>Home Care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0.18</c:v>
                </c:pt>
                <c:pt idx="1">
                  <c:v>0.19</c:v>
                </c:pt>
                <c:pt idx="2">
                  <c:v>0.23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B7C-4A83-A263-AC731D0DF6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Very Likely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Nursing Home</c:v>
                </c:pt>
                <c:pt idx="1">
                  <c:v>Assisted Living Facility</c:v>
                </c:pt>
                <c:pt idx="2">
                  <c:v>Home Care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0.26</c:v>
                </c:pt>
                <c:pt idx="1">
                  <c:v>0.26</c:v>
                </c:pt>
                <c:pt idx="2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B7C-4A83-A263-AC731D0DF6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at all Likely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Nursing Home</c:v>
                </c:pt>
                <c:pt idx="1">
                  <c:v>Assisted Living Facility</c:v>
                </c:pt>
                <c:pt idx="2">
                  <c:v>Home Care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0.49</c:v>
                </c:pt>
                <c:pt idx="1">
                  <c:v>0.46</c:v>
                </c:pt>
                <c:pt idx="2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B7C-4A83-A263-AC731D0DF6A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3680968"/>
        <c:axId val="183681352"/>
      </c:barChart>
      <c:catAx>
        <c:axId val="183680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681352"/>
        <c:crosses val="autoZero"/>
        <c:auto val="1"/>
        <c:lblAlgn val="ctr"/>
        <c:lblOffset val="100"/>
        <c:noMultiLvlLbl val="0"/>
      </c:catAx>
      <c:valAx>
        <c:axId val="183681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680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65-4F6C-9083-47E5AB7F91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Private health insurance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65-4F6C-9083-47E5AB7F919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Medicare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0%</c:formatCode>
                <c:ptCount val="1"/>
                <c:pt idx="0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65-4F6C-9083-47E5AB7F919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Own resources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0%</c:formatCode>
                <c:ptCount val="1"/>
                <c:pt idx="0">
                  <c:v>0.12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B65-4F6C-9083-47E5AB7F919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0%</c:formatCode>
                <c:ptCount val="1"/>
                <c:pt idx="0">
                  <c:v>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B65-4F6C-9083-47E5AB7F919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MA or MedSupp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0%</c:formatCode>
                <c:ptCount val="1"/>
                <c:pt idx="0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B65-4F6C-9083-47E5AB7F919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Family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Sheet1!$H$2</c:f>
              <c:numCache>
                <c:formatCode>0%</c:formatCode>
                <c:ptCount val="1"/>
                <c:pt idx="0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B65-4F6C-9083-47E5AB7F9196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Reverse mortgage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Sheet1!$I$2</c:f>
              <c:numCache>
                <c:formatCode>0%</c:formatCode>
                <c:ptCount val="1"/>
                <c:pt idx="0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B65-4F6C-9083-47E5AB7F9196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Sheet1!$J$2</c:f>
              <c:numCache>
                <c:formatCode>0%</c:formatCode>
                <c:ptCount val="1"/>
                <c:pt idx="0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B65-4F6C-9083-47E5AB7F919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184890328"/>
        <c:axId val="184890712"/>
      </c:barChart>
      <c:catAx>
        <c:axId val="184890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890712"/>
        <c:crosses val="autoZero"/>
        <c:auto val="1"/>
        <c:lblAlgn val="ctr"/>
        <c:lblOffset val="100"/>
        <c:noMultiLvlLbl val="0"/>
      </c:catAx>
      <c:valAx>
        <c:axId val="184890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890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What People Say About Planning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Control over care options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Value of Planning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55D-481E-94BC-9E71245990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Protect family finances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Value of Planning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55D-481E-94BC-9E71245990D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Won't burden family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Value of Planning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55D-481E-94BC-9E71245990D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More care choice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Value of Planning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55D-481E-94BC-9E71245990D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Possible to do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Value of Planning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0.94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55D-481E-94BC-9E7124599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732288"/>
        <c:axId val="185732672"/>
      </c:barChart>
      <c:catAx>
        <c:axId val="18573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732672"/>
        <c:crosses val="autoZero"/>
        <c:auto val="1"/>
        <c:lblAlgn val="ctr"/>
        <c:lblOffset val="100"/>
        <c:noMultiLvlLbl val="0"/>
      </c:catAx>
      <c:valAx>
        <c:axId val="185732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73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Planning for LTC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7A4-4296-ADF7-08894BAD9DB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7A4-4296-ADF7-08894BAD9D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ANY TYPE OF PLANNING</c:v>
                </c:pt>
                <c:pt idx="1">
                  <c:v>NO PLANNING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0.25</c:v>
                </c:pt>
                <c:pt idx="1">
                  <c:v>0.75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7A4-4296-ADF7-08894BAD9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Evaluation</a:t>
            </a:r>
            <a:r>
              <a:rPr lang="en-US" baseline="0" dirty="0"/>
              <a:t> of </a:t>
            </a:r>
            <a:r>
              <a:rPr lang="en-US" baseline="0" dirty="0" err="1"/>
              <a:t>LifeStage</a:t>
            </a:r>
            <a:r>
              <a:rPr lang="en-US" baseline="0" dirty="0"/>
              <a:t> – Before Knowing Product Price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 Impression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Product Response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B1-4809-8836-F8F5C1EF2B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Easy to Understand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Product Response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B1-4809-8836-F8F5C1EF2BB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Believable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Product Response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4B1-4809-8836-F8F5C1EF2BB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Unique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Product Response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4B1-4809-8836-F8F5C1EF2BB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Fills future Need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Product Response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0.56999999999999995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4B1-4809-8836-F8F5C1EF2BB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Fills Need Today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Product Response</c:v>
                </c:pt>
              </c:strCache>
            </c:strRef>
          </c:cat>
          <c:val>
            <c:numRef>
              <c:f>Sheet1!$G$2</c:f>
              <c:numCache>
                <c:formatCode>0%</c:formatCode>
                <c:ptCount val="1"/>
                <c:pt idx="0">
                  <c:v>0.42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4B1-4809-8836-F8F5C1EF2BB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4608576"/>
        <c:axId val="184608968"/>
      </c:barChart>
      <c:catAx>
        <c:axId val="18460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608968"/>
        <c:crosses val="autoZero"/>
        <c:auto val="1"/>
        <c:lblAlgn val="ctr"/>
        <c:lblOffset val="100"/>
        <c:noMultiLvlLbl val="0"/>
      </c:catAx>
      <c:valAx>
        <c:axId val="184608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60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Before and After Learning</a:t>
            </a:r>
            <a:r>
              <a:rPr lang="en-US" baseline="0" dirty="0"/>
              <a:t> Price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Before Price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Perceived Value</c:v>
                </c:pt>
                <c:pt idx="1">
                  <c:v>Likely to investigate further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0.45</c:v>
                </c:pt>
                <c:pt idx="1">
                  <c:v>0.49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B1-4809-8836-F8F5C1EF2B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After Price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Perceived Value</c:v>
                </c:pt>
                <c:pt idx="1">
                  <c:v>Likely to investigate further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0.45</c:v>
                </c:pt>
                <c:pt idx="1">
                  <c:v>0.38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B1-4809-8836-F8F5C1EF2BB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4609752"/>
        <c:axId val="184610144"/>
      </c:barChart>
      <c:catAx>
        <c:axId val="184609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610144"/>
        <c:crosses val="autoZero"/>
        <c:auto val="1"/>
        <c:lblAlgn val="ctr"/>
        <c:lblOffset val="100"/>
        <c:noMultiLvlLbl val="0"/>
      </c:catAx>
      <c:valAx>
        <c:axId val="18461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609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B3CF36-F1D6-4D19-BBFE-5BE45A4BCF8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4BA42E-ACBD-4F42-A44D-9A9BF94505B1}">
      <dgm:prSet phldrT="[Text]"/>
      <dgm:spPr/>
      <dgm:t>
        <a:bodyPr/>
        <a:lstStyle/>
        <a:p>
          <a:r>
            <a:rPr lang="en-US" dirty="0"/>
            <a:t>Study Population</a:t>
          </a:r>
        </a:p>
      </dgm:t>
    </dgm:pt>
    <dgm:pt modelId="{5B1040DA-01A8-4AB9-BC34-7E64B6EDC355}" type="parTrans" cxnId="{C4AF51C8-72A6-4507-AAD4-73374560BA00}">
      <dgm:prSet/>
      <dgm:spPr/>
      <dgm:t>
        <a:bodyPr/>
        <a:lstStyle/>
        <a:p>
          <a:endParaRPr lang="en-US"/>
        </a:p>
      </dgm:t>
    </dgm:pt>
    <dgm:pt modelId="{D30FBF74-9EEC-4D56-8053-D14AD3456B36}" type="sibTrans" cxnId="{C4AF51C8-72A6-4507-AAD4-73374560BA00}">
      <dgm:prSet/>
      <dgm:spPr/>
      <dgm:t>
        <a:bodyPr/>
        <a:lstStyle/>
        <a:p>
          <a:endParaRPr lang="en-US"/>
        </a:p>
      </dgm:t>
    </dgm:pt>
    <dgm:pt modelId="{5C798009-ECEF-4250-B0C3-292ADE5BC783}">
      <dgm:prSet phldrT="[Text]"/>
      <dgm:spPr/>
      <dgm:t>
        <a:bodyPr/>
        <a:lstStyle/>
        <a:p>
          <a:r>
            <a:rPr lang="en-US" dirty="0"/>
            <a:t>1,816 consumers surveyed</a:t>
          </a:r>
        </a:p>
      </dgm:t>
    </dgm:pt>
    <dgm:pt modelId="{12A22044-46F2-47C6-BB03-F9385A19536A}" type="parTrans" cxnId="{F132F802-7752-4ED1-9921-05942F702F90}">
      <dgm:prSet/>
      <dgm:spPr/>
      <dgm:t>
        <a:bodyPr/>
        <a:lstStyle/>
        <a:p>
          <a:endParaRPr lang="en-US"/>
        </a:p>
      </dgm:t>
    </dgm:pt>
    <dgm:pt modelId="{B2C0A55B-A236-4608-A543-83F0CC7D9498}" type="sibTrans" cxnId="{F132F802-7752-4ED1-9921-05942F702F90}">
      <dgm:prSet/>
      <dgm:spPr/>
      <dgm:t>
        <a:bodyPr/>
        <a:lstStyle/>
        <a:p>
          <a:endParaRPr lang="en-US"/>
        </a:p>
      </dgm:t>
    </dgm:pt>
    <dgm:pt modelId="{99F37634-B1F2-4065-B386-A9EEA09B1C6D}">
      <dgm:prSet phldrT="[Text]"/>
      <dgm:spPr/>
      <dgm:t>
        <a:bodyPr/>
        <a:lstStyle/>
        <a:p>
          <a:r>
            <a:rPr lang="en-US" dirty="0"/>
            <a:t>Exclude “non-eligible”</a:t>
          </a:r>
        </a:p>
      </dgm:t>
    </dgm:pt>
    <dgm:pt modelId="{20934B22-16C3-4E60-9C83-C61539B25E24}" type="parTrans" cxnId="{176B9E1D-A3A6-4071-B986-00A8D9C01B18}">
      <dgm:prSet/>
      <dgm:spPr/>
      <dgm:t>
        <a:bodyPr/>
        <a:lstStyle/>
        <a:p>
          <a:endParaRPr lang="en-US"/>
        </a:p>
      </dgm:t>
    </dgm:pt>
    <dgm:pt modelId="{18A02869-231E-4CDF-B275-FCBC8FDFF629}" type="sibTrans" cxnId="{176B9E1D-A3A6-4071-B986-00A8D9C01B18}">
      <dgm:prSet/>
      <dgm:spPr/>
      <dgm:t>
        <a:bodyPr/>
        <a:lstStyle/>
        <a:p>
          <a:endParaRPr lang="en-US"/>
        </a:p>
      </dgm:t>
    </dgm:pt>
    <dgm:pt modelId="{A1838A00-7C5F-48BC-BF6F-584C6BFE0DFD}">
      <dgm:prSet phldrT="[Text]"/>
      <dgm:spPr/>
      <dgm:t>
        <a:bodyPr/>
        <a:lstStyle/>
        <a:p>
          <a:r>
            <a:rPr lang="en-US" dirty="0"/>
            <a:t>880 meet income and health screen</a:t>
          </a:r>
        </a:p>
      </dgm:t>
    </dgm:pt>
    <dgm:pt modelId="{2F1B3149-1409-4D43-96EC-1D0F5FAA5996}" type="parTrans" cxnId="{4A510C0B-7E46-425E-8CE0-F1FE391D6C86}">
      <dgm:prSet/>
      <dgm:spPr/>
      <dgm:t>
        <a:bodyPr/>
        <a:lstStyle/>
        <a:p>
          <a:endParaRPr lang="en-US"/>
        </a:p>
      </dgm:t>
    </dgm:pt>
    <dgm:pt modelId="{1950CBB8-08B0-4B67-B379-3A1DFB5FE3C0}" type="sibTrans" cxnId="{4A510C0B-7E46-425E-8CE0-F1FE391D6C86}">
      <dgm:prSet/>
      <dgm:spPr/>
      <dgm:t>
        <a:bodyPr/>
        <a:lstStyle/>
        <a:p>
          <a:endParaRPr lang="en-US"/>
        </a:p>
      </dgm:t>
    </dgm:pt>
    <dgm:pt modelId="{8DB588E3-F2DF-488F-A2ED-539F1B7E778B}">
      <dgm:prSet phldrT="[Text]"/>
      <dgm:spPr/>
      <dgm:t>
        <a:bodyPr/>
        <a:lstStyle/>
        <a:p>
          <a:r>
            <a:rPr lang="en-US" dirty="0"/>
            <a:t>Express sustained interest</a:t>
          </a:r>
        </a:p>
      </dgm:t>
    </dgm:pt>
    <dgm:pt modelId="{A2B55671-C9EC-4229-86C5-5178B320DFD9}" type="parTrans" cxnId="{BFCAF5B6-DC3B-4A3E-AC7A-C00E965BE510}">
      <dgm:prSet/>
      <dgm:spPr/>
      <dgm:t>
        <a:bodyPr/>
        <a:lstStyle/>
        <a:p>
          <a:endParaRPr lang="en-US"/>
        </a:p>
      </dgm:t>
    </dgm:pt>
    <dgm:pt modelId="{DF8D35FE-7D32-4B3E-8CE1-E6DFFC9CF866}" type="sibTrans" cxnId="{BFCAF5B6-DC3B-4A3E-AC7A-C00E965BE510}">
      <dgm:prSet/>
      <dgm:spPr/>
      <dgm:t>
        <a:bodyPr/>
        <a:lstStyle/>
        <a:p>
          <a:endParaRPr lang="en-US"/>
        </a:p>
      </dgm:t>
    </dgm:pt>
    <dgm:pt modelId="{7E9987B3-2AE1-40B8-AEC4-C7292E30E390}">
      <dgm:prSet phldrT="[Text]"/>
      <dgm:spPr/>
      <dgm:t>
        <a:bodyPr/>
        <a:lstStyle/>
        <a:p>
          <a:r>
            <a:rPr lang="en-US" dirty="0"/>
            <a:t>257 satisfy criteria</a:t>
          </a:r>
        </a:p>
      </dgm:t>
    </dgm:pt>
    <dgm:pt modelId="{BA493D51-A62D-437E-9FB7-AEE835F20390}" type="parTrans" cxnId="{F6DC2510-CA7D-4805-9BDE-F808DBAA5B1F}">
      <dgm:prSet/>
      <dgm:spPr/>
      <dgm:t>
        <a:bodyPr/>
        <a:lstStyle/>
        <a:p>
          <a:endParaRPr lang="en-US"/>
        </a:p>
      </dgm:t>
    </dgm:pt>
    <dgm:pt modelId="{FCD97DF7-3995-401A-97E6-E5C8A9ADE35C}" type="sibTrans" cxnId="{F6DC2510-CA7D-4805-9BDE-F808DBAA5B1F}">
      <dgm:prSet/>
      <dgm:spPr/>
      <dgm:t>
        <a:bodyPr/>
        <a:lstStyle/>
        <a:p>
          <a:endParaRPr lang="en-US"/>
        </a:p>
      </dgm:t>
    </dgm:pt>
    <dgm:pt modelId="{45A7CC6E-6801-459A-ABFB-5737A7832F1B}" type="pres">
      <dgm:prSet presAssocID="{26B3CF36-F1D6-4D19-BBFE-5BE45A4BCF8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8F8CDFC-4DE7-43B2-8EE7-ECC495C9B69C}" type="pres">
      <dgm:prSet presAssocID="{504BA42E-ACBD-4F42-A44D-9A9BF94505B1}" presName="composite" presStyleCnt="0"/>
      <dgm:spPr/>
    </dgm:pt>
    <dgm:pt modelId="{64D204AB-8559-484C-9C06-A1B0C51EFE58}" type="pres">
      <dgm:prSet presAssocID="{504BA42E-ACBD-4F42-A44D-9A9BF94505B1}" presName="bentUpArrow1" presStyleLbl="alignImgPlace1" presStyleIdx="0" presStyleCnt="2"/>
      <dgm:spPr/>
    </dgm:pt>
    <dgm:pt modelId="{8E9831DD-5052-4E44-A6C9-81D150BE87FA}" type="pres">
      <dgm:prSet presAssocID="{504BA42E-ACBD-4F42-A44D-9A9BF94505B1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FBF195-00A2-4841-B6CC-7F0F03A63463}" type="pres">
      <dgm:prSet presAssocID="{504BA42E-ACBD-4F42-A44D-9A9BF94505B1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4344CE-2815-418E-826E-A8E393A77F57}" type="pres">
      <dgm:prSet presAssocID="{D30FBF74-9EEC-4D56-8053-D14AD3456B36}" presName="sibTrans" presStyleCnt="0"/>
      <dgm:spPr/>
    </dgm:pt>
    <dgm:pt modelId="{6DEBC00A-FC56-48CD-9BE8-A45BB84BC970}" type="pres">
      <dgm:prSet presAssocID="{99F37634-B1F2-4065-B386-A9EEA09B1C6D}" presName="composite" presStyleCnt="0"/>
      <dgm:spPr/>
    </dgm:pt>
    <dgm:pt modelId="{09F5B3D1-69C8-461C-B625-189D7A3D4771}" type="pres">
      <dgm:prSet presAssocID="{99F37634-B1F2-4065-B386-A9EEA09B1C6D}" presName="bentUpArrow1" presStyleLbl="alignImgPlace1" presStyleIdx="1" presStyleCnt="2"/>
      <dgm:spPr/>
    </dgm:pt>
    <dgm:pt modelId="{548EA247-0491-4F89-B8E3-796FD2399FB6}" type="pres">
      <dgm:prSet presAssocID="{99F37634-B1F2-4065-B386-A9EEA09B1C6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00A59-B744-4302-9904-75995432C3A1}" type="pres">
      <dgm:prSet presAssocID="{99F37634-B1F2-4065-B386-A9EEA09B1C6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38606-0ECA-4647-8189-68A90572B3EC}" type="pres">
      <dgm:prSet presAssocID="{18A02869-231E-4CDF-B275-FCBC8FDFF629}" presName="sibTrans" presStyleCnt="0"/>
      <dgm:spPr/>
    </dgm:pt>
    <dgm:pt modelId="{C165E3EF-5FB1-41C1-A46F-36D7F688C441}" type="pres">
      <dgm:prSet presAssocID="{8DB588E3-F2DF-488F-A2ED-539F1B7E778B}" presName="composite" presStyleCnt="0"/>
      <dgm:spPr/>
    </dgm:pt>
    <dgm:pt modelId="{8CD66BE7-558A-4649-A4D3-0E2AF695374D}" type="pres">
      <dgm:prSet presAssocID="{8DB588E3-F2DF-488F-A2ED-539F1B7E778B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972A0-0299-460E-B733-40ADBC9EC678}" type="pres">
      <dgm:prSet presAssocID="{8DB588E3-F2DF-488F-A2ED-539F1B7E778B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6B9E1D-A3A6-4071-B986-00A8D9C01B18}" srcId="{26B3CF36-F1D6-4D19-BBFE-5BE45A4BCF89}" destId="{99F37634-B1F2-4065-B386-A9EEA09B1C6D}" srcOrd="1" destOrd="0" parTransId="{20934B22-16C3-4E60-9C83-C61539B25E24}" sibTransId="{18A02869-231E-4CDF-B275-FCBC8FDFF629}"/>
    <dgm:cxn modelId="{98582525-B112-4AE2-9341-AC09E048BC93}" type="presOf" srcId="{8DB588E3-F2DF-488F-A2ED-539F1B7E778B}" destId="{8CD66BE7-558A-4649-A4D3-0E2AF695374D}" srcOrd="0" destOrd="0" presId="urn:microsoft.com/office/officeart/2005/8/layout/StepDownProcess"/>
    <dgm:cxn modelId="{8CBCC7FE-0E8E-4E3B-8F7B-283CAE46FA50}" type="presOf" srcId="{26B3CF36-F1D6-4D19-BBFE-5BE45A4BCF89}" destId="{45A7CC6E-6801-459A-ABFB-5737A7832F1B}" srcOrd="0" destOrd="0" presId="urn:microsoft.com/office/officeart/2005/8/layout/StepDownProcess"/>
    <dgm:cxn modelId="{BFCAF5B6-DC3B-4A3E-AC7A-C00E965BE510}" srcId="{26B3CF36-F1D6-4D19-BBFE-5BE45A4BCF89}" destId="{8DB588E3-F2DF-488F-A2ED-539F1B7E778B}" srcOrd="2" destOrd="0" parTransId="{A2B55671-C9EC-4229-86C5-5178B320DFD9}" sibTransId="{DF8D35FE-7D32-4B3E-8CE1-E6DFFC9CF866}"/>
    <dgm:cxn modelId="{26B98D97-4D48-4BBD-A3F3-CF2A61231EF2}" type="presOf" srcId="{504BA42E-ACBD-4F42-A44D-9A9BF94505B1}" destId="{8E9831DD-5052-4E44-A6C9-81D150BE87FA}" srcOrd="0" destOrd="0" presId="urn:microsoft.com/office/officeart/2005/8/layout/StepDownProcess"/>
    <dgm:cxn modelId="{DF528FF6-F6C4-4796-8160-8A12BCE40263}" type="presOf" srcId="{A1838A00-7C5F-48BC-BF6F-584C6BFE0DFD}" destId="{5DB00A59-B744-4302-9904-75995432C3A1}" srcOrd="0" destOrd="0" presId="urn:microsoft.com/office/officeart/2005/8/layout/StepDownProcess"/>
    <dgm:cxn modelId="{F132F802-7752-4ED1-9921-05942F702F90}" srcId="{504BA42E-ACBD-4F42-A44D-9A9BF94505B1}" destId="{5C798009-ECEF-4250-B0C3-292ADE5BC783}" srcOrd="0" destOrd="0" parTransId="{12A22044-46F2-47C6-BB03-F9385A19536A}" sibTransId="{B2C0A55B-A236-4608-A543-83F0CC7D9498}"/>
    <dgm:cxn modelId="{F6DC2510-CA7D-4805-9BDE-F808DBAA5B1F}" srcId="{8DB588E3-F2DF-488F-A2ED-539F1B7E778B}" destId="{7E9987B3-2AE1-40B8-AEC4-C7292E30E390}" srcOrd="0" destOrd="0" parTransId="{BA493D51-A62D-437E-9FB7-AEE835F20390}" sibTransId="{FCD97DF7-3995-401A-97E6-E5C8A9ADE35C}"/>
    <dgm:cxn modelId="{23E1E499-9B8E-45F9-9983-BCCB14F787E8}" type="presOf" srcId="{5C798009-ECEF-4250-B0C3-292ADE5BC783}" destId="{6FFBF195-00A2-4841-B6CC-7F0F03A63463}" srcOrd="0" destOrd="0" presId="urn:microsoft.com/office/officeart/2005/8/layout/StepDownProcess"/>
    <dgm:cxn modelId="{4A510C0B-7E46-425E-8CE0-F1FE391D6C86}" srcId="{99F37634-B1F2-4065-B386-A9EEA09B1C6D}" destId="{A1838A00-7C5F-48BC-BF6F-584C6BFE0DFD}" srcOrd="0" destOrd="0" parTransId="{2F1B3149-1409-4D43-96EC-1D0F5FAA5996}" sibTransId="{1950CBB8-08B0-4B67-B379-3A1DFB5FE3C0}"/>
    <dgm:cxn modelId="{8649FD6A-3F1D-4808-B51A-C2D53557E658}" type="presOf" srcId="{7E9987B3-2AE1-40B8-AEC4-C7292E30E390}" destId="{70F972A0-0299-460E-B733-40ADBC9EC678}" srcOrd="0" destOrd="0" presId="urn:microsoft.com/office/officeart/2005/8/layout/StepDownProcess"/>
    <dgm:cxn modelId="{9C857577-3241-453A-BD1E-1A72085FB0FF}" type="presOf" srcId="{99F37634-B1F2-4065-B386-A9EEA09B1C6D}" destId="{548EA247-0491-4F89-B8E3-796FD2399FB6}" srcOrd="0" destOrd="0" presId="urn:microsoft.com/office/officeart/2005/8/layout/StepDownProcess"/>
    <dgm:cxn modelId="{C4AF51C8-72A6-4507-AAD4-73374560BA00}" srcId="{26B3CF36-F1D6-4D19-BBFE-5BE45A4BCF89}" destId="{504BA42E-ACBD-4F42-A44D-9A9BF94505B1}" srcOrd="0" destOrd="0" parTransId="{5B1040DA-01A8-4AB9-BC34-7E64B6EDC355}" sibTransId="{D30FBF74-9EEC-4D56-8053-D14AD3456B36}"/>
    <dgm:cxn modelId="{2D30E55C-97CB-4358-9292-34D7242D627E}" type="presParOf" srcId="{45A7CC6E-6801-459A-ABFB-5737A7832F1B}" destId="{E8F8CDFC-4DE7-43B2-8EE7-ECC495C9B69C}" srcOrd="0" destOrd="0" presId="urn:microsoft.com/office/officeart/2005/8/layout/StepDownProcess"/>
    <dgm:cxn modelId="{AC760384-A3EE-4EB8-AB9C-6B599CB33949}" type="presParOf" srcId="{E8F8CDFC-4DE7-43B2-8EE7-ECC495C9B69C}" destId="{64D204AB-8559-484C-9C06-A1B0C51EFE58}" srcOrd="0" destOrd="0" presId="urn:microsoft.com/office/officeart/2005/8/layout/StepDownProcess"/>
    <dgm:cxn modelId="{789EF7C6-452D-4E0D-9DDE-1F63EC96906E}" type="presParOf" srcId="{E8F8CDFC-4DE7-43B2-8EE7-ECC495C9B69C}" destId="{8E9831DD-5052-4E44-A6C9-81D150BE87FA}" srcOrd="1" destOrd="0" presId="urn:microsoft.com/office/officeart/2005/8/layout/StepDownProcess"/>
    <dgm:cxn modelId="{234D365D-5494-43D0-92DE-25CF62FD9291}" type="presParOf" srcId="{E8F8CDFC-4DE7-43B2-8EE7-ECC495C9B69C}" destId="{6FFBF195-00A2-4841-B6CC-7F0F03A63463}" srcOrd="2" destOrd="0" presId="urn:microsoft.com/office/officeart/2005/8/layout/StepDownProcess"/>
    <dgm:cxn modelId="{9C997879-092F-4446-BFD9-B71479A15DA8}" type="presParOf" srcId="{45A7CC6E-6801-459A-ABFB-5737A7832F1B}" destId="{3D4344CE-2815-418E-826E-A8E393A77F57}" srcOrd="1" destOrd="0" presId="urn:microsoft.com/office/officeart/2005/8/layout/StepDownProcess"/>
    <dgm:cxn modelId="{A6FB88A9-C302-4314-B545-01485B43C17C}" type="presParOf" srcId="{45A7CC6E-6801-459A-ABFB-5737A7832F1B}" destId="{6DEBC00A-FC56-48CD-9BE8-A45BB84BC970}" srcOrd="2" destOrd="0" presId="urn:microsoft.com/office/officeart/2005/8/layout/StepDownProcess"/>
    <dgm:cxn modelId="{15099D05-165D-4727-8ABF-94224EF2B8B6}" type="presParOf" srcId="{6DEBC00A-FC56-48CD-9BE8-A45BB84BC970}" destId="{09F5B3D1-69C8-461C-B625-189D7A3D4771}" srcOrd="0" destOrd="0" presId="urn:microsoft.com/office/officeart/2005/8/layout/StepDownProcess"/>
    <dgm:cxn modelId="{9A8D14A8-2719-410E-83F2-6DED6FC30508}" type="presParOf" srcId="{6DEBC00A-FC56-48CD-9BE8-A45BB84BC970}" destId="{548EA247-0491-4F89-B8E3-796FD2399FB6}" srcOrd="1" destOrd="0" presId="urn:microsoft.com/office/officeart/2005/8/layout/StepDownProcess"/>
    <dgm:cxn modelId="{7F659E1A-3DD6-4DD4-A8D2-252BE1C23282}" type="presParOf" srcId="{6DEBC00A-FC56-48CD-9BE8-A45BB84BC970}" destId="{5DB00A59-B744-4302-9904-75995432C3A1}" srcOrd="2" destOrd="0" presId="urn:microsoft.com/office/officeart/2005/8/layout/StepDownProcess"/>
    <dgm:cxn modelId="{0323530A-E987-4793-86A9-CAF4FCD06A70}" type="presParOf" srcId="{45A7CC6E-6801-459A-ABFB-5737A7832F1B}" destId="{7CC38606-0ECA-4647-8189-68A90572B3EC}" srcOrd="3" destOrd="0" presId="urn:microsoft.com/office/officeart/2005/8/layout/StepDownProcess"/>
    <dgm:cxn modelId="{54298083-629F-427C-94DB-5DBBDE3EF640}" type="presParOf" srcId="{45A7CC6E-6801-459A-ABFB-5737A7832F1B}" destId="{C165E3EF-5FB1-41C1-A46F-36D7F688C441}" srcOrd="4" destOrd="0" presId="urn:microsoft.com/office/officeart/2005/8/layout/StepDownProcess"/>
    <dgm:cxn modelId="{DB92EF2B-8142-43B4-8DE0-B8FC64E0A03F}" type="presParOf" srcId="{C165E3EF-5FB1-41C1-A46F-36D7F688C441}" destId="{8CD66BE7-558A-4649-A4D3-0E2AF695374D}" srcOrd="0" destOrd="0" presId="urn:microsoft.com/office/officeart/2005/8/layout/StepDownProcess"/>
    <dgm:cxn modelId="{97CFEE77-089F-46B6-B661-C4C8E2E5DDC8}" type="presParOf" srcId="{C165E3EF-5FB1-41C1-A46F-36D7F688C441}" destId="{70F972A0-0299-460E-B733-40ADBC9EC678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2DB4D2-771F-4E36-9621-7BD3C441EABA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45B303-2DED-489C-BC01-A2FE6523E3B2}">
      <dgm:prSet phldrT="[Text]"/>
      <dgm:spPr/>
      <dgm:t>
        <a:bodyPr/>
        <a:lstStyle/>
        <a:p>
          <a:r>
            <a:rPr lang="en-US" dirty="0"/>
            <a:t>Interested Prospects</a:t>
          </a:r>
        </a:p>
      </dgm:t>
    </dgm:pt>
    <dgm:pt modelId="{613033F0-B7CC-40A8-9A30-AE7984B51A0E}" type="parTrans" cxnId="{9DF52721-6BB9-41D6-B2C0-2E0B363ECB20}">
      <dgm:prSet/>
      <dgm:spPr/>
      <dgm:t>
        <a:bodyPr/>
        <a:lstStyle/>
        <a:p>
          <a:endParaRPr lang="en-US"/>
        </a:p>
      </dgm:t>
    </dgm:pt>
    <dgm:pt modelId="{D612D5B0-3F3F-4F60-B835-D70BE1937389}" type="sibTrans" cxnId="{9DF52721-6BB9-41D6-B2C0-2E0B363ECB20}">
      <dgm:prSet/>
      <dgm:spPr/>
      <dgm:t>
        <a:bodyPr/>
        <a:lstStyle/>
        <a:p>
          <a:endParaRPr lang="en-US"/>
        </a:p>
      </dgm:t>
    </dgm:pt>
    <dgm:pt modelId="{E875B42F-964C-4C72-B18B-852C45316BD0}">
      <dgm:prSet phldrT="[Text]" custT="1"/>
      <dgm:spPr/>
      <dgm:t>
        <a:bodyPr/>
        <a:lstStyle/>
        <a:p>
          <a:r>
            <a:rPr lang="en-US" sz="2400" dirty="0"/>
            <a:t>257 interested prospects</a:t>
          </a:r>
        </a:p>
      </dgm:t>
    </dgm:pt>
    <dgm:pt modelId="{08158848-FDF4-41E6-8BDF-661FB392613C}" type="parTrans" cxnId="{A1A8F62A-7AFC-4DDC-B93E-9872FB9BB2DA}">
      <dgm:prSet/>
      <dgm:spPr/>
      <dgm:t>
        <a:bodyPr/>
        <a:lstStyle/>
        <a:p>
          <a:endParaRPr lang="en-US"/>
        </a:p>
      </dgm:t>
    </dgm:pt>
    <dgm:pt modelId="{20391E58-C08D-4FE5-BBED-EB007FC78324}" type="sibTrans" cxnId="{A1A8F62A-7AFC-4DDC-B93E-9872FB9BB2DA}">
      <dgm:prSet/>
      <dgm:spPr/>
      <dgm:t>
        <a:bodyPr/>
        <a:lstStyle/>
        <a:p>
          <a:endParaRPr lang="en-US"/>
        </a:p>
      </dgm:t>
    </dgm:pt>
    <dgm:pt modelId="{E5911391-59CF-4DF5-AA95-447D2636578F}">
      <dgm:prSet phldrT="[Text]"/>
      <dgm:spPr/>
      <dgm:t>
        <a:bodyPr/>
        <a:lstStyle/>
        <a:p>
          <a:r>
            <a:rPr lang="en-US" dirty="0"/>
            <a:t>Match “buyer” profile </a:t>
          </a:r>
        </a:p>
      </dgm:t>
    </dgm:pt>
    <dgm:pt modelId="{64541989-BA10-49D4-8D75-DA7B41ED904E}" type="parTrans" cxnId="{7B7DFE38-23BC-4F68-86BD-AB6AAAFA6576}">
      <dgm:prSet/>
      <dgm:spPr/>
      <dgm:t>
        <a:bodyPr/>
        <a:lstStyle/>
        <a:p>
          <a:endParaRPr lang="en-US"/>
        </a:p>
      </dgm:t>
    </dgm:pt>
    <dgm:pt modelId="{BD446251-4807-4933-B326-71D51119DEB1}" type="sibTrans" cxnId="{7B7DFE38-23BC-4F68-86BD-AB6AAAFA6576}">
      <dgm:prSet/>
      <dgm:spPr/>
      <dgm:t>
        <a:bodyPr/>
        <a:lstStyle/>
        <a:p>
          <a:endParaRPr lang="en-US"/>
        </a:p>
      </dgm:t>
    </dgm:pt>
    <dgm:pt modelId="{C5B8DC60-F29F-41B3-A3B4-65D79AF01B6B}">
      <dgm:prSet phldrT="[Text]"/>
      <dgm:spPr/>
      <dgm:t>
        <a:bodyPr/>
        <a:lstStyle/>
        <a:p>
          <a:r>
            <a:rPr lang="en-US" dirty="0"/>
            <a:t>Assign probabilities of being “buyer” from other research by matching on key traits</a:t>
          </a:r>
        </a:p>
      </dgm:t>
    </dgm:pt>
    <dgm:pt modelId="{CC5A0831-637F-4DBC-BBA9-9367EC097BA9}" type="parTrans" cxnId="{B63DDB16-213B-4E49-9F23-258E09A49FD2}">
      <dgm:prSet/>
      <dgm:spPr/>
      <dgm:t>
        <a:bodyPr/>
        <a:lstStyle/>
        <a:p>
          <a:endParaRPr lang="en-US"/>
        </a:p>
      </dgm:t>
    </dgm:pt>
    <dgm:pt modelId="{A1E59D61-C536-42BB-AE44-537900D59DD0}" type="sibTrans" cxnId="{B63DDB16-213B-4E49-9F23-258E09A49FD2}">
      <dgm:prSet/>
      <dgm:spPr/>
      <dgm:t>
        <a:bodyPr/>
        <a:lstStyle/>
        <a:p>
          <a:endParaRPr lang="en-US"/>
        </a:p>
      </dgm:t>
    </dgm:pt>
    <dgm:pt modelId="{ED8C2D39-09A0-4303-AB4F-6D02C7D5A75A}">
      <dgm:prSet phldrT="[Text]"/>
      <dgm:spPr/>
      <dgm:t>
        <a:bodyPr/>
        <a:lstStyle/>
        <a:p>
          <a:r>
            <a:rPr lang="en-US" dirty="0"/>
            <a:t>Predicted to buy</a:t>
          </a:r>
        </a:p>
      </dgm:t>
    </dgm:pt>
    <dgm:pt modelId="{0677274B-8A9B-4B7C-BC1D-1E2056943253}" type="parTrans" cxnId="{A5FD29E9-5548-4447-8AEA-72AD01A5FE24}">
      <dgm:prSet/>
      <dgm:spPr/>
      <dgm:t>
        <a:bodyPr/>
        <a:lstStyle/>
        <a:p>
          <a:endParaRPr lang="en-US"/>
        </a:p>
      </dgm:t>
    </dgm:pt>
    <dgm:pt modelId="{633161A4-3C8A-49A2-A0DB-9E6E7493DEC8}" type="sibTrans" cxnId="{A5FD29E9-5548-4447-8AEA-72AD01A5FE24}">
      <dgm:prSet/>
      <dgm:spPr/>
      <dgm:t>
        <a:bodyPr/>
        <a:lstStyle/>
        <a:p>
          <a:endParaRPr lang="en-US"/>
        </a:p>
      </dgm:t>
    </dgm:pt>
    <dgm:pt modelId="{A93EE26E-223D-4DE4-A954-D2848E6C127F}">
      <dgm:prSet phldrT="[Text]" custT="1"/>
      <dgm:spPr/>
      <dgm:t>
        <a:bodyPr/>
        <a:lstStyle/>
        <a:p>
          <a:r>
            <a:rPr lang="en-US" sz="2000" dirty="0"/>
            <a:t>123 out of 1,816 = 6.77% participation</a:t>
          </a:r>
        </a:p>
      </dgm:t>
    </dgm:pt>
    <dgm:pt modelId="{F9FC0E65-9E90-4D10-B418-34D9B221098D}" type="parTrans" cxnId="{DA5703C2-4033-4763-97D0-437DC9F1D4C8}">
      <dgm:prSet/>
      <dgm:spPr/>
      <dgm:t>
        <a:bodyPr/>
        <a:lstStyle/>
        <a:p>
          <a:endParaRPr lang="en-US"/>
        </a:p>
      </dgm:t>
    </dgm:pt>
    <dgm:pt modelId="{13CD4E4C-8CF5-450D-8B82-7AD0165C1AAC}" type="sibTrans" cxnId="{DA5703C2-4033-4763-97D0-437DC9F1D4C8}">
      <dgm:prSet/>
      <dgm:spPr/>
      <dgm:t>
        <a:bodyPr/>
        <a:lstStyle/>
        <a:p>
          <a:endParaRPr lang="en-US"/>
        </a:p>
      </dgm:t>
    </dgm:pt>
    <dgm:pt modelId="{16579270-1552-4857-85C6-B28D93D60888}" type="pres">
      <dgm:prSet presAssocID="{922DB4D2-771F-4E36-9621-7BD3C441EAB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58F43DF-E568-453C-ACB4-6CD6CB25081D}" type="pres">
      <dgm:prSet presAssocID="{6045B303-2DED-489C-BC01-A2FE6523E3B2}" presName="composite" presStyleCnt="0"/>
      <dgm:spPr/>
    </dgm:pt>
    <dgm:pt modelId="{21B2666D-6D9F-4B76-BFFF-A595F0263F54}" type="pres">
      <dgm:prSet presAssocID="{6045B303-2DED-489C-BC01-A2FE6523E3B2}" presName="bentUpArrow1" presStyleLbl="alignImgPlace1" presStyleIdx="0" presStyleCnt="2"/>
      <dgm:spPr/>
    </dgm:pt>
    <dgm:pt modelId="{231B2B0B-A450-4022-A872-9F645F0DF5D9}" type="pres">
      <dgm:prSet presAssocID="{6045B303-2DED-489C-BC01-A2FE6523E3B2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7D48A3-CE74-4D68-AFE9-04EB34D28DD4}" type="pres">
      <dgm:prSet presAssocID="{6045B303-2DED-489C-BC01-A2FE6523E3B2}" presName="ChildText" presStyleLbl="revTx" presStyleIdx="0" presStyleCnt="3" custScaleX="372262" custLinFactX="80237" custLinFactNeighborX="100000" custLinFactNeighborY="10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BA01AB-44D1-4AD0-AA86-9B0A14C517CE}" type="pres">
      <dgm:prSet presAssocID="{D612D5B0-3F3F-4F60-B835-D70BE1937389}" presName="sibTrans" presStyleCnt="0"/>
      <dgm:spPr/>
    </dgm:pt>
    <dgm:pt modelId="{DF9E531C-98A5-4855-96EC-0A41D325002B}" type="pres">
      <dgm:prSet presAssocID="{E5911391-59CF-4DF5-AA95-447D2636578F}" presName="composite" presStyleCnt="0"/>
      <dgm:spPr/>
    </dgm:pt>
    <dgm:pt modelId="{B7B53024-7E7E-4375-B4B0-9D74FF5F6A27}" type="pres">
      <dgm:prSet presAssocID="{E5911391-59CF-4DF5-AA95-447D2636578F}" presName="bentUpArrow1" presStyleLbl="alignImgPlace1" presStyleIdx="1" presStyleCnt="2"/>
      <dgm:spPr/>
    </dgm:pt>
    <dgm:pt modelId="{FD31524A-929F-4FAB-B2BE-85D09667294A}" type="pres">
      <dgm:prSet presAssocID="{E5911391-59CF-4DF5-AA95-447D2636578F}" presName="ParentText" presStyleLbl="node1" presStyleIdx="1" presStyleCnt="3" custLinFactNeighborX="-20925" custLinFactNeighborY="-35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E77FF-E300-4057-8C9F-0C7B73A04A33}" type="pres">
      <dgm:prSet presAssocID="{E5911391-59CF-4DF5-AA95-447D2636578F}" presName="ChildText" presStyleLbl="revTx" presStyleIdx="1" presStyleCnt="3" custScaleX="319645" custLinFactX="21437" custLinFactNeighborX="100000" custLinFactNeighborY="10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B542AF-CA2F-47B5-B058-3123E527EE92}" type="pres">
      <dgm:prSet presAssocID="{BD446251-4807-4933-B326-71D51119DEB1}" presName="sibTrans" presStyleCnt="0"/>
      <dgm:spPr/>
    </dgm:pt>
    <dgm:pt modelId="{E5D05B75-F43A-4DBA-9C54-C538C7E6C748}" type="pres">
      <dgm:prSet presAssocID="{ED8C2D39-09A0-4303-AB4F-6D02C7D5A75A}" presName="composite" presStyleCnt="0"/>
      <dgm:spPr/>
    </dgm:pt>
    <dgm:pt modelId="{11EF28B6-30FF-4448-A5CD-3B8AA482CC0B}" type="pres">
      <dgm:prSet presAssocID="{ED8C2D39-09A0-4303-AB4F-6D02C7D5A75A}" presName="ParentText" presStyleLbl="node1" presStyleIdx="2" presStyleCnt="3" custLinFactNeighborX="-26463" custLinFactNeighborY="-87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9CEBDF-9236-4ECB-B0C6-B8E7404B59A4}" type="pres">
      <dgm:prSet presAssocID="{ED8C2D39-09A0-4303-AB4F-6D02C7D5A75A}" presName="FinalChildText" presStyleLbl="revTx" presStyleIdx="2" presStyleCnt="3" custScaleX="196944" custLinFactNeighborX="766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3DDB16-213B-4E49-9F23-258E09A49FD2}" srcId="{E5911391-59CF-4DF5-AA95-447D2636578F}" destId="{C5B8DC60-F29F-41B3-A3B4-65D79AF01B6B}" srcOrd="0" destOrd="0" parTransId="{CC5A0831-637F-4DBC-BBA9-9367EC097BA9}" sibTransId="{A1E59D61-C536-42BB-AE44-537900D59DD0}"/>
    <dgm:cxn modelId="{A1A8F62A-7AFC-4DDC-B93E-9872FB9BB2DA}" srcId="{6045B303-2DED-489C-BC01-A2FE6523E3B2}" destId="{E875B42F-964C-4C72-B18B-852C45316BD0}" srcOrd="0" destOrd="0" parTransId="{08158848-FDF4-41E6-8BDF-661FB392613C}" sibTransId="{20391E58-C08D-4FE5-BBED-EB007FC78324}"/>
    <dgm:cxn modelId="{7B7DFE38-23BC-4F68-86BD-AB6AAAFA6576}" srcId="{922DB4D2-771F-4E36-9621-7BD3C441EABA}" destId="{E5911391-59CF-4DF5-AA95-447D2636578F}" srcOrd="1" destOrd="0" parTransId="{64541989-BA10-49D4-8D75-DA7B41ED904E}" sibTransId="{BD446251-4807-4933-B326-71D51119DEB1}"/>
    <dgm:cxn modelId="{9457C01C-3295-490A-9A6F-299C3B893744}" type="presOf" srcId="{ED8C2D39-09A0-4303-AB4F-6D02C7D5A75A}" destId="{11EF28B6-30FF-4448-A5CD-3B8AA482CC0B}" srcOrd="0" destOrd="0" presId="urn:microsoft.com/office/officeart/2005/8/layout/StepDownProcess"/>
    <dgm:cxn modelId="{A5FD29E9-5548-4447-8AEA-72AD01A5FE24}" srcId="{922DB4D2-771F-4E36-9621-7BD3C441EABA}" destId="{ED8C2D39-09A0-4303-AB4F-6D02C7D5A75A}" srcOrd="2" destOrd="0" parTransId="{0677274B-8A9B-4B7C-BC1D-1E2056943253}" sibTransId="{633161A4-3C8A-49A2-A0DB-9E6E7493DEC8}"/>
    <dgm:cxn modelId="{98E0A66D-E0F6-4B5A-9B09-8457F5007600}" type="presOf" srcId="{E875B42F-964C-4C72-B18B-852C45316BD0}" destId="{C77D48A3-CE74-4D68-AFE9-04EB34D28DD4}" srcOrd="0" destOrd="0" presId="urn:microsoft.com/office/officeart/2005/8/layout/StepDownProcess"/>
    <dgm:cxn modelId="{E589AEBA-6524-42E4-AD2F-22ED90E16B40}" type="presOf" srcId="{922DB4D2-771F-4E36-9621-7BD3C441EABA}" destId="{16579270-1552-4857-85C6-B28D93D60888}" srcOrd="0" destOrd="0" presId="urn:microsoft.com/office/officeart/2005/8/layout/StepDownProcess"/>
    <dgm:cxn modelId="{1E83A820-0550-475C-B217-8DF95C13D058}" type="presOf" srcId="{6045B303-2DED-489C-BC01-A2FE6523E3B2}" destId="{231B2B0B-A450-4022-A872-9F645F0DF5D9}" srcOrd="0" destOrd="0" presId="urn:microsoft.com/office/officeart/2005/8/layout/StepDownProcess"/>
    <dgm:cxn modelId="{9DF52721-6BB9-41D6-B2C0-2E0B363ECB20}" srcId="{922DB4D2-771F-4E36-9621-7BD3C441EABA}" destId="{6045B303-2DED-489C-BC01-A2FE6523E3B2}" srcOrd="0" destOrd="0" parTransId="{613033F0-B7CC-40A8-9A30-AE7984B51A0E}" sibTransId="{D612D5B0-3F3F-4F60-B835-D70BE1937389}"/>
    <dgm:cxn modelId="{57629CA8-7166-46D3-A913-FE1984E803D3}" type="presOf" srcId="{E5911391-59CF-4DF5-AA95-447D2636578F}" destId="{FD31524A-929F-4FAB-B2BE-85D09667294A}" srcOrd="0" destOrd="0" presId="urn:microsoft.com/office/officeart/2005/8/layout/StepDownProcess"/>
    <dgm:cxn modelId="{2D811DBA-AE37-4F12-8B1A-CEB56BBA3B5B}" type="presOf" srcId="{A93EE26E-223D-4DE4-A954-D2848E6C127F}" destId="{DD9CEBDF-9236-4ECB-B0C6-B8E7404B59A4}" srcOrd="0" destOrd="0" presId="urn:microsoft.com/office/officeart/2005/8/layout/StepDownProcess"/>
    <dgm:cxn modelId="{2FB49FDF-5576-4E1B-B266-AE3953B7A8E9}" type="presOf" srcId="{C5B8DC60-F29F-41B3-A3B4-65D79AF01B6B}" destId="{397E77FF-E300-4057-8C9F-0C7B73A04A33}" srcOrd="0" destOrd="0" presId="urn:microsoft.com/office/officeart/2005/8/layout/StepDownProcess"/>
    <dgm:cxn modelId="{DA5703C2-4033-4763-97D0-437DC9F1D4C8}" srcId="{ED8C2D39-09A0-4303-AB4F-6D02C7D5A75A}" destId="{A93EE26E-223D-4DE4-A954-D2848E6C127F}" srcOrd="0" destOrd="0" parTransId="{F9FC0E65-9E90-4D10-B418-34D9B221098D}" sibTransId="{13CD4E4C-8CF5-450D-8B82-7AD0165C1AAC}"/>
    <dgm:cxn modelId="{63F677F0-80B2-4E08-A48C-9638423C0AC1}" type="presParOf" srcId="{16579270-1552-4857-85C6-B28D93D60888}" destId="{F58F43DF-E568-453C-ACB4-6CD6CB25081D}" srcOrd="0" destOrd="0" presId="urn:microsoft.com/office/officeart/2005/8/layout/StepDownProcess"/>
    <dgm:cxn modelId="{8DBCD450-BD98-4A5A-B97A-B734A120ED28}" type="presParOf" srcId="{F58F43DF-E568-453C-ACB4-6CD6CB25081D}" destId="{21B2666D-6D9F-4B76-BFFF-A595F0263F54}" srcOrd="0" destOrd="0" presId="urn:microsoft.com/office/officeart/2005/8/layout/StepDownProcess"/>
    <dgm:cxn modelId="{973B5B8F-FA13-47BF-B401-FF2A5F5A9807}" type="presParOf" srcId="{F58F43DF-E568-453C-ACB4-6CD6CB25081D}" destId="{231B2B0B-A450-4022-A872-9F645F0DF5D9}" srcOrd="1" destOrd="0" presId="urn:microsoft.com/office/officeart/2005/8/layout/StepDownProcess"/>
    <dgm:cxn modelId="{03A3CBBC-01DD-4059-98F7-82D1DD526425}" type="presParOf" srcId="{F58F43DF-E568-453C-ACB4-6CD6CB25081D}" destId="{C77D48A3-CE74-4D68-AFE9-04EB34D28DD4}" srcOrd="2" destOrd="0" presId="urn:microsoft.com/office/officeart/2005/8/layout/StepDownProcess"/>
    <dgm:cxn modelId="{5C67748F-89E8-4109-80F8-A72CEE4B5761}" type="presParOf" srcId="{16579270-1552-4857-85C6-B28D93D60888}" destId="{65BA01AB-44D1-4AD0-AA86-9B0A14C517CE}" srcOrd="1" destOrd="0" presId="urn:microsoft.com/office/officeart/2005/8/layout/StepDownProcess"/>
    <dgm:cxn modelId="{9F2B53A7-3A96-4B41-9709-C2F01151D6F9}" type="presParOf" srcId="{16579270-1552-4857-85C6-B28D93D60888}" destId="{DF9E531C-98A5-4855-96EC-0A41D325002B}" srcOrd="2" destOrd="0" presId="urn:microsoft.com/office/officeart/2005/8/layout/StepDownProcess"/>
    <dgm:cxn modelId="{970AE890-A12A-4872-A4E2-77944DF31BE4}" type="presParOf" srcId="{DF9E531C-98A5-4855-96EC-0A41D325002B}" destId="{B7B53024-7E7E-4375-B4B0-9D74FF5F6A27}" srcOrd="0" destOrd="0" presId="urn:microsoft.com/office/officeart/2005/8/layout/StepDownProcess"/>
    <dgm:cxn modelId="{69418384-DF71-4773-8B2F-80F47EC49425}" type="presParOf" srcId="{DF9E531C-98A5-4855-96EC-0A41D325002B}" destId="{FD31524A-929F-4FAB-B2BE-85D09667294A}" srcOrd="1" destOrd="0" presId="urn:microsoft.com/office/officeart/2005/8/layout/StepDownProcess"/>
    <dgm:cxn modelId="{33FC0BE3-31CA-4F1B-9921-1EF5DE3CCC28}" type="presParOf" srcId="{DF9E531C-98A5-4855-96EC-0A41D325002B}" destId="{397E77FF-E300-4057-8C9F-0C7B73A04A33}" srcOrd="2" destOrd="0" presId="urn:microsoft.com/office/officeart/2005/8/layout/StepDownProcess"/>
    <dgm:cxn modelId="{BFD8DF7B-71C4-4CC2-9582-5602B13B2324}" type="presParOf" srcId="{16579270-1552-4857-85C6-B28D93D60888}" destId="{68B542AF-CA2F-47B5-B058-3123E527EE92}" srcOrd="3" destOrd="0" presId="urn:microsoft.com/office/officeart/2005/8/layout/StepDownProcess"/>
    <dgm:cxn modelId="{7A8C3A29-FC77-4614-B03D-43EA8B833EB7}" type="presParOf" srcId="{16579270-1552-4857-85C6-B28D93D60888}" destId="{E5D05B75-F43A-4DBA-9C54-C538C7E6C748}" srcOrd="4" destOrd="0" presId="urn:microsoft.com/office/officeart/2005/8/layout/StepDownProcess"/>
    <dgm:cxn modelId="{CCC91CA4-2DAC-4E97-8843-6E820DD5B30C}" type="presParOf" srcId="{E5D05B75-F43A-4DBA-9C54-C538C7E6C748}" destId="{11EF28B6-30FF-4448-A5CD-3B8AA482CC0B}" srcOrd="0" destOrd="0" presId="urn:microsoft.com/office/officeart/2005/8/layout/StepDownProcess"/>
    <dgm:cxn modelId="{6E018750-2C18-424F-95AC-3374D5178EEF}" type="presParOf" srcId="{E5D05B75-F43A-4DBA-9C54-C538C7E6C748}" destId="{DD9CEBDF-9236-4ECB-B0C6-B8E7404B59A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204AB-8559-484C-9C06-A1B0C51EFE58}">
      <dsp:nvSpPr>
        <dsp:cNvPr id="0" name=""/>
        <dsp:cNvSpPr/>
      </dsp:nvSpPr>
      <dsp:spPr>
        <a:xfrm rot="5400000">
          <a:off x="1048471" y="1313533"/>
          <a:ext cx="1161707" cy="132256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9831DD-5052-4E44-A6C9-81D150BE87FA}">
      <dsp:nvSpPr>
        <dsp:cNvPr id="0" name=""/>
        <dsp:cNvSpPr/>
      </dsp:nvSpPr>
      <dsp:spPr>
        <a:xfrm>
          <a:off x="740689" y="25757"/>
          <a:ext cx="1955631" cy="136887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Study Population</a:t>
          </a:r>
        </a:p>
      </dsp:txBody>
      <dsp:txXfrm>
        <a:off x="807524" y="92592"/>
        <a:ext cx="1821961" cy="1235208"/>
      </dsp:txXfrm>
    </dsp:sp>
    <dsp:sp modelId="{6FFBF195-00A2-4841-B6CC-7F0F03A63463}">
      <dsp:nvSpPr>
        <dsp:cNvPr id="0" name=""/>
        <dsp:cNvSpPr/>
      </dsp:nvSpPr>
      <dsp:spPr>
        <a:xfrm>
          <a:off x="2696320" y="156311"/>
          <a:ext cx="1422339" cy="1106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1,816 consumers surveyed</a:t>
          </a:r>
        </a:p>
      </dsp:txBody>
      <dsp:txXfrm>
        <a:off x="2696320" y="156311"/>
        <a:ext cx="1422339" cy="1106388"/>
      </dsp:txXfrm>
    </dsp:sp>
    <dsp:sp modelId="{09F5B3D1-69C8-461C-B625-189D7A3D4771}">
      <dsp:nvSpPr>
        <dsp:cNvPr id="0" name=""/>
        <dsp:cNvSpPr/>
      </dsp:nvSpPr>
      <dsp:spPr>
        <a:xfrm rot="5400000">
          <a:off x="2669897" y="2851236"/>
          <a:ext cx="1161707" cy="132256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8EA247-0491-4F89-B8E3-796FD2399FB6}">
      <dsp:nvSpPr>
        <dsp:cNvPr id="0" name=""/>
        <dsp:cNvSpPr/>
      </dsp:nvSpPr>
      <dsp:spPr>
        <a:xfrm>
          <a:off x="2362115" y="1563460"/>
          <a:ext cx="1955631" cy="136887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Exclude “non-eligible”</a:t>
          </a:r>
        </a:p>
      </dsp:txBody>
      <dsp:txXfrm>
        <a:off x="2428950" y="1630295"/>
        <a:ext cx="1821961" cy="1235208"/>
      </dsp:txXfrm>
    </dsp:sp>
    <dsp:sp modelId="{5DB00A59-B744-4302-9904-75995432C3A1}">
      <dsp:nvSpPr>
        <dsp:cNvPr id="0" name=""/>
        <dsp:cNvSpPr/>
      </dsp:nvSpPr>
      <dsp:spPr>
        <a:xfrm>
          <a:off x="4317747" y="1694013"/>
          <a:ext cx="1422339" cy="1106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880 meet income and health screen</a:t>
          </a:r>
        </a:p>
      </dsp:txBody>
      <dsp:txXfrm>
        <a:off x="4317747" y="1694013"/>
        <a:ext cx="1422339" cy="1106388"/>
      </dsp:txXfrm>
    </dsp:sp>
    <dsp:sp modelId="{8CD66BE7-558A-4649-A4D3-0E2AF695374D}">
      <dsp:nvSpPr>
        <dsp:cNvPr id="0" name=""/>
        <dsp:cNvSpPr/>
      </dsp:nvSpPr>
      <dsp:spPr>
        <a:xfrm>
          <a:off x="3983542" y="3101162"/>
          <a:ext cx="1955631" cy="136887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Express sustained interest</a:t>
          </a:r>
        </a:p>
      </dsp:txBody>
      <dsp:txXfrm>
        <a:off x="4050377" y="3167997"/>
        <a:ext cx="1821961" cy="1235208"/>
      </dsp:txXfrm>
    </dsp:sp>
    <dsp:sp modelId="{70F972A0-0299-460E-B733-40ADBC9EC678}">
      <dsp:nvSpPr>
        <dsp:cNvPr id="0" name=""/>
        <dsp:cNvSpPr/>
      </dsp:nvSpPr>
      <dsp:spPr>
        <a:xfrm>
          <a:off x="5939173" y="3231716"/>
          <a:ext cx="1422339" cy="1106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257 satisfy criteria</a:t>
          </a:r>
        </a:p>
      </dsp:txBody>
      <dsp:txXfrm>
        <a:off x="5939173" y="3231716"/>
        <a:ext cx="1422339" cy="1106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2666D-6D9F-4B76-BFFF-A595F0263F54}">
      <dsp:nvSpPr>
        <dsp:cNvPr id="0" name=""/>
        <dsp:cNvSpPr/>
      </dsp:nvSpPr>
      <dsp:spPr>
        <a:xfrm rot="5400000">
          <a:off x="278673" y="1377291"/>
          <a:ext cx="1035066" cy="1178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1B2B0B-A450-4022-A872-9F645F0DF5D9}">
      <dsp:nvSpPr>
        <dsp:cNvPr id="0" name=""/>
        <dsp:cNvSpPr/>
      </dsp:nvSpPr>
      <dsp:spPr>
        <a:xfrm>
          <a:off x="4443" y="229899"/>
          <a:ext cx="1742443" cy="12196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Interested Prospects</a:t>
          </a:r>
        </a:p>
      </dsp:txBody>
      <dsp:txXfrm>
        <a:off x="63992" y="289448"/>
        <a:ext cx="1623345" cy="1100555"/>
      </dsp:txXfrm>
    </dsp:sp>
    <dsp:sp modelId="{C77D48A3-CE74-4D68-AFE9-04EB34D28DD4}">
      <dsp:nvSpPr>
        <dsp:cNvPr id="0" name=""/>
        <dsp:cNvSpPr/>
      </dsp:nvSpPr>
      <dsp:spPr>
        <a:xfrm>
          <a:off x="2305836" y="356946"/>
          <a:ext cx="4717628" cy="985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257 interested prospects</a:t>
          </a:r>
        </a:p>
      </dsp:txBody>
      <dsp:txXfrm>
        <a:off x="2305836" y="356946"/>
        <a:ext cx="4717628" cy="985777"/>
      </dsp:txXfrm>
    </dsp:sp>
    <dsp:sp modelId="{B7B53024-7E7E-4375-B4B0-9D74FF5F6A27}">
      <dsp:nvSpPr>
        <dsp:cNvPr id="0" name=""/>
        <dsp:cNvSpPr/>
      </dsp:nvSpPr>
      <dsp:spPr>
        <a:xfrm rot="5400000">
          <a:off x="2551426" y="2747365"/>
          <a:ext cx="1035066" cy="11783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31524A-929F-4FAB-B2BE-85D09667294A}">
      <dsp:nvSpPr>
        <dsp:cNvPr id="0" name=""/>
        <dsp:cNvSpPr/>
      </dsp:nvSpPr>
      <dsp:spPr>
        <a:xfrm>
          <a:off x="1912590" y="1557077"/>
          <a:ext cx="1742443" cy="12196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Match “buyer” profile </a:t>
          </a:r>
        </a:p>
      </dsp:txBody>
      <dsp:txXfrm>
        <a:off x="1972139" y="1616626"/>
        <a:ext cx="1623345" cy="1100555"/>
      </dsp:txXfrm>
    </dsp:sp>
    <dsp:sp modelId="{397E77FF-E300-4057-8C9F-0C7B73A04A33}">
      <dsp:nvSpPr>
        <dsp:cNvPr id="0" name=""/>
        <dsp:cNvSpPr/>
      </dsp:nvSpPr>
      <dsp:spPr>
        <a:xfrm>
          <a:off x="4127582" y="1727020"/>
          <a:ext cx="4050820" cy="985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Assign probabilities of being “buyer” from other research by matching on key traits</a:t>
          </a:r>
        </a:p>
      </dsp:txBody>
      <dsp:txXfrm>
        <a:off x="4127582" y="1727020"/>
        <a:ext cx="4050820" cy="985777"/>
      </dsp:txXfrm>
    </dsp:sp>
    <dsp:sp modelId="{11EF28B6-30FF-4448-A5CD-3B8AA482CC0B}">
      <dsp:nvSpPr>
        <dsp:cNvPr id="0" name=""/>
        <dsp:cNvSpPr/>
      </dsp:nvSpPr>
      <dsp:spPr>
        <a:xfrm>
          <a:off x="4088846" y="2959325"/>
          <a:ext cx="1742443" cy="12196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Predicted to buy</a:t>
          </a:r>
        </a:p>
      </dsp:txBody>
      <dsp:txXfrm>
        <a:off x="4148395" y="3018874"/>
        <a:ext cx="1623345" cy="1100555"/>
      </dsp:txXfrm>
    </dsp:sp>
    <dsp:sp modelId="{DD9CEBDF-9236-4ECB-B0C6-B8E7404B59A4}">
      <dsp:nvSpPr>
        <dsp:cNvPr id="0" name=""/>
        <dsp:cNvSpPr/>
      </dsp:nvSpPr>
      <dsp:spPr>
        <a:xfrm>
          <a:off x="5682556" y="3086368"/>
          <a:ext cx="2495846" cy="985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123 out of 1,816 = 6.77% participation</a:t>
          </a:r>
        </a:p>
      </dsp:txBody>
      <dsp:txXfrm>
        <a:off x="5682556" y="3086368"/>
        <a:ext cx="2495846" cy="9857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svg"/><Relationship Id="rId1" Type="http://schemas.openxmlformats.org/officeDocument/2006/relationships/image" Target="../media/image4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0.72575</cdr:x>
      <cdr:y>0.12347</cdr:y>
    </cdr:from>
    <cdr:to>
      <cdr:x>0.99427</cdr:x>
      <cdr:y>0.19828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5972629" y="609600"/>
          <a:ext cx="2209800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  <a:ln xmlns:a="http://schemas.openxmlformats.org/drawingml/2006/main">
          <a:solidFill>
            <a:schemeClr val="accent4">
              <a:lumMod val="50000"/>
            </a:scheme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Not </a:t>
          </a:r>
          <a:r>
            <a:rPr lang="en-US" dirty="0" err="1" smtClean="0"/>
            <a:t>gonna</a:t>
          </a:r>
          <a:r>
            <a:rPr lang="en-US" dirty="0" smtClean="0"/>
            <a:t>’ happen</a:t>
          </a:r>
          <a:endParaRPr lang="en-US" dirty="0"/>
        </a:p>
      </cdr:txBody>
    </cdr:sp>
  </cdr:relSizeAnchor>
  <cdr:relSizeAnchor xmlns:cdr="http://schemas.openxmlformats.org/drawingml/2006/chartDrawing">
    <cdr:from>
      <cdr:x>0.45833</cdr:x>
      <cdr:y>0.12347</cdr:y>
    </cdr:from>
    <cdr:to>
      <cdr:x>0.72685</cdr:x>
      <cdr:y>0.19828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771900" y="609600"/>
          <a:ext cx="2209800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  <a:ln xmlns:a="http://schemas.openxmlformats.org/drawingml/2006/main">
          <a:solidFill>
            <a:schemeClr val="accent4">
              <a:lumMod val="50000"/>
            </a:scheme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rtl="0" latinLnBrk="0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Not </a:t>
          </a:r>
          <a:r>
            <a:rPr lang="en-US" dirty="0" err="1" smtClean="0"/>
            <a:t>gonna</a:t>
          </a:r>
          <a:r>
            <a:rPr lang="en-US" dirty="0" smtClean="0"/>
            <a:t>’ happen</a:t>
          </a:r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0.57407</cdr:x>
      <cdr:y>0.28152</cdr:y>
    </cdr:from>
    <cdr:to>
      <cdr:x>0.63889</cdr:x>
      <cdr:y>0.38955</cdr:y>
    </cdr:to>
    <cdr:pic>
      <cdr:nvPicPr>
        <cdr:cNvPr id="3" name="Graphic 2" descr="Bullseye">
          <a:extLst xmlns:a="http://schemas.openxmlformats.org/drawingml/2006/main">
            <a:ext uri="{FF2B5EF4-FFF2-40B4-BE49-F238E27FC236}">
              <a16:creationId xmlns:a16="http://schemas.microsoft.com/office/drawing/2014/main" xmlns="" id="{893BADB7-6021-449D-B329-49DB0782FEAB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xmlns="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4724400" y="1389876"/>
          <a:ext cx="533400" cy="533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0.67593</cdr:x>
      <cdr:y>0.40546</cdr:y>
    </cdr:from>
    <cdr:to>
      <cdr:x>0.94444</cdr:x>
      <cdr:y>0.46156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D88BC3B9-89C9-4D99-87B3-822633E3DAA8}"/>
            </a:ext>
          </a:extLst>
        </cdr:cNvPr>
        <cdr:cNvSpPr txBox="1"/>
      </cdr:nvSpPr>
      <cdr:spPr>
        <a:xfrm xmlns:a="http://schemas.openxmlformats.org/drawingml/2006/main">
          <a:off x="5562600" y="2001797"/>
          <a:ext cx="2209800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Medicare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0.43519</cdr:x>
      <cdr:y>0.61736</cdr:y>
    </cdr:from>
    <cdr:to>
      <cdr:x>0.66667</cdr:x>
      <cdr:y>0.70997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81400" y="3048000"/>
          <a:ext cx="19050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NO PLANNING</a:t>
          </a:r>
        </a:p>
      </cdr:txBody>
    </cdr:sp>
  </cdr:relSizeAnchor>
  <cdr:relSizeAnchor xmlns:cdr="http://schemas.openxmlformats.org/drawingml/2006/chartDrawing">
    <cdr:from>
      <cdr:x>0.5463</cdr:x>
      <cdr:y>0.38585</cdr:y>
    </cdr:from>
    <cdr:to>
      <cdr:x>0.7037</cdr:x>
      <cdr:y>0.47846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95800" y="1905000"/>
          <a:ext cx="1295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ANY TYPE OF PLANNING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17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52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33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39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1/5/2020</a:t>
            </a:fld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76600" y="6211419"/>
            <a:ext cx="2983420" cy="621181"/>
          </a:xfrm>
          <a:prstGeom prst="rect">
            <a:avLst/>
          </a:prstGeom>
        </p:spPr>
      </p:pic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22698"/>
            <a:ext cx="7886700" cy="1276985"/>
          </a:xfrm>
        </p:spPr>
        <p:txBody>
          <a:bodyPr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628650" y="1699682"/>
            <a:ext cx="7886700" cy="4213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565981" y="6583320"/>
            <a:ext cx="1879041" cy="19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bg1"/>
                </a:solidFill>
              </a:defRPr>
            </a:lvl1pPr>
          </a:lstStyle>
          <a:p>
            <a:fld id="{0A061395-F258-F04D-A64A-7F97DABCF1EF}" type="datetime1">
              <a:rPr lang="en-US" smtClean="0"/>
              <a:t>1/5/2020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5012" y="6583320"/>
            <a:ext cx="484870" cy="19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bg1"/>
                </a:solidFill>
              </a:defRPr>
            </a:lvl1pPr>
          </a:lstStyle>
          <a:p>
            <a:fld id="{25C4F4D4-6F9F-4101-B420-EAE9BABB75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84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1/5/2020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5" Type="http://schemas.openxmlformats.org/officeDocument/2006/relationships/image" Target="../media/image8.png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5" Type="http://schemas.openxmlformats.org/officeDocument/2006/relationships/image" Target="../media/image8.png"/><Relationship Id="rId4" Type="http://schemas.openxmlformats.org/officeDocument/2006/relationships/image" Target="../media/image9.sv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iss604.com/2010/07/field-of-dreams-movie-site-in-iowa.html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jinxiesworld.com/2014/02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sv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a.org/globalassets/assets/files/resources/research-report/2018/ltc-middle-market.pdf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hapingyouth.org/safety-expert-uses-media-literacy-to-deconstruct-mcafee-study/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38200" y="3886200"/>
            <a:ext cx="7391400" cy="990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Do Consumers Want in a </a:t>
            </a:r>
            <a:br>
              <a:rPr lang="en-US" b="1" dirty="0"/>
            </a:br>
            <a:r>
              <a:rPr lang="en-US" b="1" dirty="0"/>
              <a:t>Long Term Care Financing Product?</a:t>
            </a:r>
            <a:endParaRPr lang="en-US" b="1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600" dirty="0"/>
              <a:t>Minnesota Forum on Long-Term Care Financing</a:t>
            </a:r>
          </a:p>
          <a:p>
            <a:r>
              <a:rPr lang="en-US" sz="2600" dirty="0"/>
              <a:t>7 January 2020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b="1" dirty="0"/>
              <a:t>Some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538" y="1447800"/>
            <a:ext cx="8520462" cy="4572000"/>
          </a:xfrm>
        </p:spPr>
        <p:txBody>
          <a:bodyPr>
            <a:normAutofit fontScale="77500" lnSpcReduction="20000"/>
          </a:bodyPr>
          <a:lstStyle/>
          <a:p>
            <a:r>
              <a:rPr lang="en-US" sz="3150" dirty="0" smtClean="0"/>
              <a:t>Know a lot about knowledge, attitudes, beliefs and worries</a:t>
            </a:r>
          </a:p>
          <a:p>
            <a:pPr lvl="1"/>
            <a:r>
              <a:rPr lang="en-US" sz="3150" dirty="0" smtClean="0"/>
              <a:t>LTC in general</a:t>
            </a:r>
          </a:p>
          <a:p>
            <a:pPr lvl="1"/>
            <a:r>
              <a:rPr lang="en-US" sz="3150" dirty="0" smtClean="0"/>
              <a:t>LTC insurance</a:t>
            </a:r>
          </a:p>
          <a:p>
            <a:r>
              <a:rPr lang="en-US" sz="3150" dirty="0" smtClean="0"/>
              <a:t>Awareness still </a:t>
            </a:r>
            <a:r>
              <a:rPr lang="en-US" sz="3150" dirty="0"/>
              <a:t>a challenge </a:t>
            </a:r>
          </a:p>
          <a:p>
            <a:r>
              <a:rPr lang="en-US" sz="3150" dirty="0" smtClean="0"/>
              <a:t>In </a:t>
            </a:r>
            <a:r>
              <a:rPr lang="en-US" sz="3150" dirty="0"/>
              <a:t>terms of awareness, todays’ non-buyers resemble buyers more than ever before </a:t>
            </a:r>
            <a:endParaRPr lang="en-US" sz="3150" dirty="0" smtClean="0"/>
          </a:p>
          <a:p>
            <a:r>
              <a:rPr lang="en-US" sz="3150" dirty="0"/>
              <a:t>Even </a:t>
            </a:r>
            <a:r>
              <a:rPr lang="en-US" sz="3150" dirty="0" smtClean="0"/>
              <a:t>with these </a:t>
            </a:r>
            <a:r>
              <a:rPr lang="en-US" sz="3150" dirty="0"/>
              <a:t>improvements, still barriers to purchase.  </a:t>
            </a:r>
          </a:p>
          <a:p>
            <a:r>
              <a:rPr lang="en-US" sz="3150" dirty="0" smtClean="0"/>
              <a:t>People </a:t>
            </a:r>
            <a:r>
              <a:rPr lang="en-US" sz="3150" dirty="0"/>
              <a:t>acknowledge the value of planning, </a:t>
            </a:r>
            <a:r>
              <a:rPr lang="en-US" sz="3150" dirty="0" smtClean="0"/>
              <a:t>but </a:t>
            </a:r>
            <a:r>
              <a:rPr lang="en-US" sz="3150" dirty="0"/>
              <a:t>don’t do it.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43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990600"/>
          </a:xfrm>
        </p:spPr>
        <p:txBody>
          <a:bodyPr>
            <a:normAutofit/>
          </a:bodyPr>
          <a:lstStyle/>
          <a:p>
            <a:r>
              <a:rPr lang="en-US" b="1" dirty="0"/>
              <a:t>T</a:t>
            </a:r>
            <a:r>
              <a:rPr lang="en-US" b="1" dirty="0" smtClean="0"/>
              <a:t>he </a:t>
            </a:r>
            <a:r>
              <a:rPr lang="en-US" b="1" dirty="0"/>
              <a:t>importance of planning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1485900" y="1771651"/>
          <a:ext cx="6172200" cy="3702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6477000"/>
            <a:ext cx="6934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On-line survey of California adults ages 45-69, conducted by ET Consulting, spring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37824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Only 25% do any kind of LTC planning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1485900" y="1771651"/>
          <a:ext cx="6172200" cy="3702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64008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On-line survey of California adults ages 45-69, conducted by ET Consulting, spring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91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Obstacles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150" dirty="0"/>
              <a:t>Why not plan? </a:t>
            </a:r>
          </a:p>
          <a:p>
            <a:pPr lvl="1"/>
            <a:r>
              <a:rPr lang="en-US" sz="2400" dirty="0" smtClean="0"/>
              <a:t>Hard to find </a:t>
            </a:r>
            <a:r>
              <a:rPr lang="en-US" sz="2400" dirty="0"/>
              <a:t>the right product(s) or solution(s)</a:t>
            </a:r>
          </a:p>
          <a:p>
            <a:pPr lvl="1"/>
            <a:r>
              <a:rPr lang="en-US" sz="2400" dirty="0"/>
              <a:t>Do </a:t>
            </a:r>
            <a:r>
              <a:rPr lang="en-US" sz="2400" dirty="0" smtClean="0"/>
              <a:t>suitable </a:t>
            </a:r>
            <a:r>
              <a:rPr lang="en-US" sz="2400" dirty="0"/>
              <a:t>and viable solutions to meet varied consumer needs and preferences currently exist?</a:t>
            </a:r>
          </a:p>
          <a:p>
            <a:r>
              <a:rPr lang="en-US" sz="3150" dirty="0"/>
              <a:t>Why not purchase?</a:t>
            </a:r>
          </a:p>
          <a:p>
            <a:pPr lvl="1"/>
            <a:r>
              <a:rPr lang="en-US" sz="2400" dirty="0"/>
              <a:t>Perceived value of having a solution relative to its cost</a:t>
            </a:r>
          </a:p>
          <a:p>
            <a:pPr lvl="1"/>
            <a:r>
              <a:rPr lang="en-US" sz="2400" dirty="0"/>
              <a:t>Perceived value of “risk” of not having a solution</a:t>
            </a:r>
          </a:p>
          <a:p>
            <a:pPr lvl="1"/>
            <a:r>
              <a:rPr lang="en-US" sz="2400" dirty="0"/>
              <a:t>Other purchase deterrents:  confusion, “cost,” lack of trust/affinity, and others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23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drives consumer behavior?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8559799" cy="48006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Knowledge and attitudes about LTC risks and costs</a:t>
            </a:r>
          </a:p>
          <a:p>
            <a:endParaRPr lang="en-US" sz="2400" dirty="0" smtClean="0"/>
          </a:p>
          <a:p>
            <a:r>
              <a:rPr lang="en-US" sz="2400" dirty="0" smtClean="0"/>
              <a:t>LTC </a:t>
            </a:r>
            <a:r>
              <a:rPr lang="en-US" sz="2400" dirty="0"/>
              <a:t>experience</a:t>
            </a:r>
          </a:p>
          <a:p>
            <a:endParaRPr lang="en-US" sz="2400" dirty="0" smtClean="0"/>
          </a:p>
          <a:p>
            <a:r>
              <a:rPr lang="en-US" sz="2400" dirty="0" smtClean="0"/>
              <a:t>Economic </a:t>
            </a:r>
            <a:r>
              <a:rPr lang="en-US" sz="2400" dirty="0"/>
              <a:t>situation -  actual and relative/expected</a:t>
            </a:r>
          </a:p>
          <a:p>
            <a:endParaRPr lang="en-US" sz="2400" dirty="0" smtClean="0"/>
          </a:p>
          <a:p>
            <a:r>
              <a:rPr lang="en-US" sz="2400" dirty="0" smtClean="0"/>
              <a:t>Family </a:t>
            </a:r>
            <a:r>
              <a:rPr lang="en-US" sz="2400" dirty="0"/>
              <a:t>situation</a:t>
            </a:r>
          </a:p>
          <a:p>
            <a:endParaRPr lang="en-US" sz="2400" dirty="0" smtClean="0"/>
          </a:p>
          <a:p>
            <a:r>
              <a:rPr lang="en-US" sz="2400" dirty="0" smtClean="0"/>
              <a:t>Affordability </a:t>
            </a:r>
            <a:r>
              <a:rPr lang="en-US" sz="2400" dirty="0"/>
              <a:t>– perceived value relative to price</a:t>
            </a:r>
          </a:p>
          <a:p>
            <a:endParaRPr lang="en-US" sz="2400" u="sng" dirty="0" smtClean="0"/>
          </a:p>
          <a:p>
            <a:r>
              <a:rPr lang="en-US" sz="2400" u="sng" dirty="0" smtClean="0"/>
              <a:t>Price </a:t>
            </a:r>
            <a:r>
              <a:rPr lang="en-US" sz="2400" u="sng" dirty="0"/>
              <a:t>sensitivity</a:t>
            </a:r>
          </a:p>
          <a:p>
            <a:endParaRPr lang="en-US" sz="2400" dirty="0" smtClean="0"/>
          </a:p>
        </p:txBody>
      </p:sp>
      <p:sp>
        <p:nvSpPr>
          <p:cNvPr id="4" name="5-Point Star 3"/>
          <p:cNvSpPr/>
          <p:nvPr/>
        </p:nvSpPr>
        <p:spPr>
          <a:xfrm>
            <a:off x="8229601" y="1447800"/>
            <a:ext cx="457199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8160657" y="4526643"/>
            <a:ext cx="457199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43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Drivers (Continued)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937760"/>
          </a:xfrm>
        </p:spPr>
        <p:txBody>
          <a:bodyPr/>
          <a:lstStyle/>
          <a:p>
            <a:r>
              <a:rPr lang="en-US" sz="2400" dirty="0"/>
              <a:t>Affinity with a trusted sponsor</a:t>
            </a:r>
          </a:p>
          <a:p>
            <a:endParaRPr lang="en-US" sz="2400" dirty="0"/>
          </a:p>
          <a:p>
            <a:r>
              <a:rPr lang="en-US" sz="2400" dirty="0"/>
              <a:t>Simplicity – among and within product options </a:t>
            </a:r>
          </a:p>
          <a:p>
            <a:endParaRPr lang="en-US" sz="2400" u="sng" dirty="0"/>
          </a:p>
          <a:p>
            <a:r>
              <a:rPr lang="en-US" sz="2400" u="sng" dirty="0"/>
              <a:t>“Use it or lose it” framework</a:t>
            </a:r>
          </a:p>
          <a:p>
            <a:endParaRPr lang="en-US" sz="2400" dirty="0"/>
          </a:p>
          <a:p>
            <a:r>
              <a:rPr lang="en-US" sz="2400" dirty="0"/>
              <a:t>Planning orientation</a:t>
            </a:r>
          </a:p>
          <a:p>
            <a:endParaRPr lang="en-US" sz="2400" dirty="0"/>
          </a:p>
          <a:p>
            <a:r>
              <a:rPr lang="en-US" sz="2400" dirty="0"/>
              <a:t>Perception of gain from action vs. risk of not taking action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7620000" y="1295400"/>
            <a:ext cx="457199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7656286" y="2362200"/>
            <a:ext cx="457199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7663543" y="3171371"/>
            <a:ext cx="457199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8661400" y="4953000"/>
            <a:ext cx="457199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33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Closer look: price </a:t>
            </a:r>
            <a:r>
              <a:rPr lang="en-US" b="1" dirty="0"/>
              <a:t>sensitivity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99" y="1206110"/>
            <a:ext cx="8178801" cy="4661290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/>
              <a:t>H</a:t>
            </a:r>
            <a:r>
              <a:rPr lang="en-US" sz="2400" dirty="0" smtClean="0"/>
              <a:t>ow product acceptance increases when price decreases</a:t>
            </a:r>
          </a:p>
          <a:p>
            <a:r>
              <a:rPr lang="en-US" sz="2400" dirty="0" smtClean="0"/>
              <a:t>Only 20% or less of the respondents found LTC insurance “acceptable at “typical” premiums.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price point (monthly premium) which would move </a:t>
            </a:r>
            <a:r>
              <a:rPr lang="en-US" sz="2400" dirty="0" smtClean="0"/>
              <a:t>someone </a:t>
            </a:r>
            <a:r>
              <a:rPr lang="en-US" sz="2400" dirty="0"/>
              <a:t>from “</a:t>
            </a:r>
            <a:r>
              <a:rPr lang="en-US" sz="2400" dirty="0" smtClean="0"/>
              <a:t>non-acceptance” </a:t>
            </a:r>
            <a:r>
              <a:rPr lang="en-US" sz="2400" dirty="0"/>
              <a:t>to “</a:t>
            </a:r>
            <a:r>
              <a:rPr lang="en-US" sz="2400" dirty="0" smtClean="0"/>
              <a:t>acceptance” shown below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400" dirty="0" smtClean="0"/>
              <a:t>Over </a:t>
            </a:r>
            <a:r>
              <a:rPr lang="en-US" sz="2400" dirty="0" smtClean="0"/>
              <a:t>time, price points fairly stable – consumers make coverage adjustments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229702"/>
              </p:ext>
            </p:extLst>
          </p:nvPr>
        </p:nvGraphicFramePr>
        <p:xfrm>
          <a:off x="838200" y="3048000"/>
          <a:ext cx="6934200" cy="1903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42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369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36880">
                <a:tc>
                  <a:txBody>
                    <a:bodyPr/>
                    <a:lstStyle/>
                    <a:p>
                      <a:r>
                        <a:rPr lang="en-US" sz="1400" dirty="0"/>
                        <a:t>Age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Typical Premium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Premium</a:t>
                      </a:r>
                      <a:r>
                        <a:rPr lang="en-US" sz="1400" baseline="0" dirty="0" smtClean="0"/>
                        <a:t> at which evaluation changes to “acceptable”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872">
                <a:tc>
                  <a:txBody>
                    <a:bodyPr/>
                    <a:lstStyle/>
                    <a:p>
                      <a:r>
                        <a:rPr lang="en-US" sz="1400" dirty="0"/>
                        <a:t>Age 45</a:t>
                      </a:r>
                      <a:r>
                        <a:rPr lang="en-US" sz="1400" baseline="0" dirty="0"/>
                        <a:t> to 51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$155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$75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872">
                <a:tc>
                  <a:txBody>
                    <a:bodyPr/>
                    <a:lstStyle/>
                    <a:p>
                      <a:r>
                        <a:rPr lang="en-US" sz="1400" dirty="0"/>
                        <a:t>Age 52 to 58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$190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$100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872">
                <a:tc>
                  <a:txBody>
                    <a:bodyPr/>
                    <a:lstStyle/>
                    <a:p>
                      <a:r>
                        <a:rPr lang="en-US" sz="1400" dirty="0"/>
                        <a:t>Age 59 to 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$250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$150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6400800"/>
            <a:ext cx="510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 Forbes Consulting, 2012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71856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Closer look: “Use </a:t>
            </a:r>
            <a:r>
              <a:rPr lang="en-US" b="1" dirty="0"/>
              <a:t>it or lose it”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447800"/>
            <a:ext cx="8407399" cy="4343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Anecdotal evidence that this influences product preference</a:t>
            </a:r>
            <a:endParaRPr lang="en-US" sz="2400" dirty="0"/>
          </a:p>
          <a:p>
            <a:r>
              <a:rPr lang="en-US" sz="2400" dirty="0"/>
              <a:t>Traditional LTCI has had mixed results addressing this “objection.”</a:t>
            </a:r>
          </a:p>
          <a:p>
            <a:r>
              <a:rPr lang="en-US" sz="2400" dirty="0" smtClean="0"/>
              <a:t>Hypothesis: Combo </a:t>
            </a:r>
            <a:r>
              <a:rPr lang="en-US" sz="2400" dirty="0"/>
              <a:t>products </a:t>
            </a:r>
            <a:r>
              <a:rPr lang="en-US" sz="2400" dirty="0" smtClean="0"/>
              <a:t>address this objection</a:t>
            </a:r>
            <a:endParaRPr lang="en-US" sz="2400" dirty="0"/>
          </a:p>
          <a:p>
            <a:r>
              <a:rPr lang="en-US" sz="2400" dirty="0"/>
              <a:t>Not yet rigorously studied in non-proprietary literature.</a:t>
            </a:r>
          </a:p>
          <a:p>
            <a:r>
              <a:rPr lang="en-US" sz="2400" dirty="0" smtClean="0"/>
              <a:t>Need more research </a:t>
            </a:r>
          </a:p>
          <a:p>
            <a:r>
              <a:rPr lang="en-US" sz="2400" dirty="0" smtClean="0"/>
              <a:t>Important </a:t>
            </a:r>
            <a:r>
              <a:rPr lang="en-US" sz="2400" dirty="0"/>
              <a:t>to inform future </a:t>
            </a:r>
            <a:r>
              <a:rPr lang="en-US" sz="2400" dirty="0" smtClean="0"/>
              <a:t>affordable product design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4045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70A493BD-5280-4469-98CF-62FBF31C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/>
              <a:t>Insight into feature preferences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2BAA4E87-A1E7-4C3E-8426-F7C936583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2014 </a:t>
            </a:r>
            <a:r>
              <a:rPr lang="en-US" altLang="en-US" sz="2800" dirty="0"/>
              <a:t>Survey sponsored by the Office of the Assistant Secretary for Planning and Evaluation/ U.S. Department of Health and Human Services (DHHS), </a:t>
            </a:r>
            <a:r>
              <a:rPr lang="en-US" altLang="en-US" sz="2800" dirty="0" smtClean="0"/>
              <a:t>conducted by </a:t>
            </a:r>
            <a:r>
              <a:rPr lang="en-US" altLang="en-US" sz="2800" dirty="0"/>
              <a:t>RTI International.</a:t>
            </a:r>
          </a:p>
          <a:p>
            <a:r>
              <a:rPr lang="en-US" altLang="en-US" sz="2800" dirty="0"/>
              <a:t>Help understand respondents’ preferences about LTC insurance features and </a:t>
            </a:r>
            <a:r>
              <a:rPr lang="en-US" altLang="en-US" sz="2800" dirty="0" smtClean="0"/>
              <a:t>how interest changes with price </a:t>
            </a:r>
          </a:p>
          <a:p>
            <a:pPr eaLnBrk="1" hangingPunct="1"/>
            <a:endParaRPr lang="en-US" altLang="en-US" sz="2800" dirty="0"/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77153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xmlns="" id="{4361493D-83AC-4757-96AE-CB8239617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3625" y="884238"/>
            <a:ext cx="7016750" cy="5135562"/>
          </a:xfrm>
          <a:prstGeom prst="rect">
            <a:avLst/>
          </a:prstGeom>
        </p:spPr>
      </p:pic>
      <p:pic>
        <p:nvPicPr>
          <p:cNvPr id="4" name="Graphic 3" descr="Smiling face with no fill">
            <a:extLst>
              <a:ext uri="{FF2B5EF4-FFF2-40B4-BE49-F238E27FC236}">
                <a16:creationId xmlns:a16="http://schemas.microsoft.com/office/drawing/2014/main" xmlns="" id="{0C827346-7B59-4293-B456-EE5501F0AE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080375" y="1295400"/>
            <a:ext cx="914400" cy="914400"/>
          </a:xfrm>
          <a:prstGeom prst="rect">
            <a:avLst/>
          </a:prstGeom>
        </p:spPr>
      </p:pic>
      <p:pic>
        <p:nvPicPr>
          <p:cNvPr id="6" name="Graphic 5" descr="Sad face with no fill">
            <a:extLst>
              <a:ext uri="{FF2B5EF4-FFF2-40B4-BE49-F238E27FC236}">
                <a16:creationId xmlns:a16="http://schemas.microsoft.com/office/drawing/2014/main" xmlns="" id="{99086C6D-C094-4F1E-8AE5-3724C579DA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080375" y="3810001"/>
            <a:ext cx="914400" cy="914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5482" y="6463619"/>
            <a:ext cx="80803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 US Department of Health and Human Services, Office of the Assistant Secretary of Planning and Evaluation (ASPE), 2014.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How Feature Preference Changes as Price Changes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628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Do consumers want an insurance product covering long-term care costs?</a:t>
            </a:r>
            <a:endParaRPr lang="en-US" b="1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Do </a:t>
            </a:r>
            <a:r>
              <a:rPr lang="en-US" sz="2800" dirty="0"/>
              <a:t>they know:</a:t>
            </a:r>
          </a:p>
          <a:p>
            <a:pPr lvl="1"/>
            <a:r>
              <a:rPr lang="en-US" sz="2800" dirty="0" smtClean="0"/>
              <a:t>If and why they need one?</a:t>
            </a:r>
          </a:p>
          <a:p>
            <a:pPr lvl="1"/>
            <a:r>
              <a:rPr lang="en-US" sz="2800" dirty="0" smtClean="0"/>
              <a:t>What </a:t>
            </a:r>
            <a:r>
              <a:rPr lang="en-US" sz="2800" dirty="0"/>
              <a:t>these are?</a:t>
            </a:r>
          </a:p>
          <a:p>
            <a:pPr lvl="1"/>
            <a:r>
              <a:rPr lang="en-US" sz="2800" dirty="0"/>
              <a:t>What value they provide</a:t>
            </a:r>
            <a:r>
              <a:rPr lang="en-US" sz="2800" dirty="0" smtClean="0"/>
              <a:t>?</a:t>
            </a:r>
            <a:endParaRPr lang="en-US" sz="2800" dirty="0"/>
          </a:p>
          <a:p>
            <a:pPr lvl="1"/>
            <a:r>
              <a:rPr lang="en-US" sz="2800" dirty="0"/>
              <a:t>Whether/which one is right for them?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xmlns="" id="{93E82A25-05F2-4F8E-87E2-466E729198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9663" y="835025"/>
            <a:ext cx="7016750" cy="5135563"/>
          </a:xfrm>
          <a:prstGeom prst="rect">
            <a:avLst/>
          </a:prstGeom>
        </p:spPr>
      </p:pic>
      <p:pic>
        <p:nvPicPr>
          <p:cNvPr id="3" name="Graphic 2" descr="Smiling face with no fill">
            <a:extLst>
              <a:ext uri="{FF2B5EF4-FFF2-40B4-BE49-F238E27FC236}">
                <a16:creationId xmlns:a16="http://schemas.microsoft.com/office/drawing/2014/main" xmlns="" id="{C70A4010-F8BB-4FD0-BE16-24A3314B30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103394" y="1686230"/>
            <a:ext cx="914400" cy="914400"/>
          </a:xfrm>
          <a:prstGeom prst="rect">
            <a:avLst/>
          </a:prstGeom>
        </p:spPr>
      </p:pic>
      <p:pic>
        <p:nvPicPr>
          <p:cNvPr id="4" name="Graphic 3" descr="Sad face with no fill">
            <a:extLst>
              <a:ext uri="{FF2B5EF4-FFF2-40B4-BE49-F238E27FC236}">
                <a16:creationId xmlns:a16="http://schemas.microsoft.com/office/drawing/2014/main" xmlns="" id="{5E9DB27F-A95F-4784-95A3-38428CB57C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080375" y="3810001"/>
            <a:ext cx="91440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54238" y="6560183"/>
            <a:ext cx="772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 US Department of Health and Human Services, Office of the Assistant Secretary of Planning and Evaluation (ASPE), 2014.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09663" y="228600"/>
            <a:ext cx="6738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How Feature Preference Changes as Price Changes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805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F63D40-5DB1-4AE3-9556-0C03FB349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Bottom 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9C468E-B310-48B4-B624-0CAEAE5774E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Consumers want C</a:t>
            </a:r>
            <a:r>
              <a:rPr lang="en-US" sz="2800" dirty="0" smtClean="0"/>
              <a:t>adillac </a:t>
            </a:r>
            <a:r>
              <a:rPr lang="en-US" sz="2800" dirty="0"/>
              <a:t>coverage </a:t>
            </a:r>
            <a:r>
              <a:rPr lang="en-US" sz="2800" dirty="0" smtClean="0"/>
              <a:t>at </a:t>
            </a:r>
            <a:r>
              <a:rPr lang="en-US" sz="2800" dirty="0"/>
              <a:t>a </a:t>
            </a:r>
            <a:r>
              <a:rPr lang="en-US" sz="2800" dirty="0" smtClean="0"/>
              <a:t>rent-a-wreck price</a:t>
            </a:r>
            <a:endParaRPr lang="en-US" sz="2800" dirty="0"/>
          </a:p>
          <a:p>
            <a:r>
              <a:rPr lang="en-US" altLang="en-US" sz="2800" dirty="0"/>
              <a:t>C</a:t>
            </a:r>
            <a:r>
              <a:rPr lang="en-US" altLang="en-US" sz="2800" dirty="0" smtClean="0"/>
              <a:t>ost</a:t>
            </a:r>
            <a:r>
              <a:rPr lang="en-US" altLang="en-US" sz="2800" dirty="0"/>
              <a:t>, benefit length and daily/monthly benefits amounts </a:t>
            </a:r>
            <a:r>
              <a:rPr lang="en-US" altLang="en-US" sz="2800" dirty="0" smtClean="0"/>
              <a:t>- more </a:t>
            </a:r>
            <a:r>
              <a:rPr lang="en-US" altLang="en-US" sz="2800" dirty="0"/>
              <a:t>important to consumers than other </a:t>
            </a:r>
            <a:r>
              <a:rPr lang="en-US" altLang="en-US" sz="2800" dirty="0" smtClean="0"/>
              <a:t>features</a:t>
            </a:r>
            <a:endParaRPr lang="en-US" altLang="en-US" sz="2800" dirty="0"/>
          </a:p>
          <a:p>
            <a:r>
              <a:rPr lang="en-US" altLang="en-US" sz="2800" dirty="0"/>
              <a:t>Deductible period, medical underwriting, and whether the insurer is private or government -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less important</a:t>
            </a:r>
          </a:p>
          <a:p>
            <a:r>
              <a:rPr lang="en-US" altLang="en-US" sz="2800" dirty="0"/>
              <a:t>All else equal</a:t>
            </a:r>
            <a:r>
              <a:rPr lang="en-US" altLang="en-US" sz="2800" dirty="0" smtClean="0"/>
              <a:t>, </a:t>
            </a:r>
            <a:r>
              <a:rPr lang="en-US" altLang="en-US" sz="2800" dirty="0"/>
              <a:t>if a plan included $100 per month of </a:t>
            </a:r>
            <a:r>
              <a:rPr lang="en-US" altLang="en-US" sz="2800" b="1" dirty="0"/>
              <a:t>additional benefits but was mandatory instead of voluntary,</a:t>
            </a:r>
            <a:r>
              <a:rPr lang="en-US" altLang="en-US" sz="2800" dirty="0"/>
              <a:t> people would accept that mandatory public plan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80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0AAAF2-5681-4FC9-AB6E-92D7EF1B5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The Minnesota Strategy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521633-2EF4-45D4-9D78-FB2030EFBE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Using this Knowledge to </a:t>
            </a:r>
            <a:endParaRPr lang="en-US" b="1" dirty="0"/>
          </a:p>
          <a:p>
            <a:r>
              <a:rPr lang="en-US" b="1" dirty="0" smtClean="0"/>
              <a:t>Address </a:t>
            </a:r>
            <a:r>
              <a:rPr lang="en-US" b="1" dirty="0"/>
              <a:t>Consumer Needs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70FED03-C2CC-4E24-931E-3A70545F20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775" y="609600"/>
            <a:ext cx="225742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939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/>
              </a:rPr>
              <a:t>The Minnesota strategy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/>
          <a:lstStyle/>
          <a:p>
            <a:r>
              <a:rPr lang="en-US" sz="2800" dirty="0"/>
              <a:t>Social Marketing 101 </a:t>
            </a:r>
          </a:p>
          <a:p>
            <a:pPr lvl="1"/>
            <a:r>
              <a:rPr lang="en-US" sz="2800" dirty="0"/>
              <a:t>Don’t raise awareness of a problem for which you do not offer feasible and accessible solutions</a:t>
            </a:r>
          </a:p>
          <a:p>
            <a:r>
              <a:rPr lang="en-US" sz="2800" dirty="0"/>
              <a:t>Own Your Future – two critical components</a:t>
            </a:r>
          </a:p>
          <a:p>
            <a:pPr lvl="1"/>
            <a:r>
              <a:rPr lang="en-US" sz="2800" dirty="0"/>
              <a:t>Raise awareness of LTC risks, costs and a blueprint for how to plan</a:t>
            </a:r>
          </a:p>
          <a:p>
            <a:pPr lvl="1"/>
            <a:r>
              <a:rPr lang="en-US" sz="2800" dirty="0"/>
              <a:t>Have viable finance </a:t>
            </a:r>
            <a:r>
              <a:rPr lang="en-US" sz="2800" dirty="0" smtClean="0"/>
              <a:t>options to </a:t>
            </a:r>
            <a:r>
              <a:rPr lang="en-US" sz="2800" dirty="0"/>
              <a:t>meet those </a:t>
            </a:r>
            <a:r>
              <a:rPr lang="en-US" sz="2800" dirty="0" smtClean="0"/>
              <a:t>needs</a:t>
            </a:r>
          </a:p>
          <a:p>
            <a:pPr lvl="1"/>
            <a:r>
              <a:rPr lang="en-US" sz="2800" dirty="0" err="1" smtClean="0"/>
              <a:t>LifeStage</a:t>
            </a:r>
            <a:r>
              <a:rPr lang="en-US" sz="2800" dirty="0" smtClean="0"/>
              <a:t> is one of those</a:t>
            </a:r>
            <a:endParaRPr lang="en-US" sz="2800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711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CA2BCC-34B5-497F-8A94-8E2BD6795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 we want to build a new product….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68525C-B044-4F73-9EBE-12C9D78D67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Will </a:t>
            </a:r>
            <a:r>
              <a:rPr lang="en-US" sz="3200" dirty="0" err="1" smtClean="0"/>
              <a:t>LifeStage</a:t>
            </a:r>
            <a:r>
              <a:rPr lang="en-US" sz="3200" dirty="0" smtClean="0"/>
              <a:t> appeal to consumers? </a:t>
            </a:r>
            <a:endParaRPr lang="en-US" sz="3200" dirty="0"/>
          </a:p>
          <a:p>
            <a:r>
              <a:rPr lang="en-US" sz="3200" dirty="0"/>
              <a:t>If we build </a:t>
            </a:r>
            <a:r>
              <a:rPr lang="en-US" sz="3200" dirty="0" smtClean="0"/>
              <a:t>it, will they come?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8BAB71C-5496-46C5-84AB-63DE44C80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743200" y="3200401"/>
            <a:ext cx="4442650" cy="296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21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usiness-card.jpeg">
            <a:extLst>
              <a:ext uri="{FF2B5EF4-FFF2-40B4-BE49-F238E27FC236}">
                <a16:creationId xmlns:a16="http://schemas.microsoft.com/office/drawing/2014/main" xmlns="" id="{817D8306-6314-674C-9FE7-1831E487F7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5" b="7949"/>
          <a:stretch/>
        </p:blipFill>
        <p:spPr>
          <a:xfrm>
            <a:off x="847164" y="1864641"/>
            <a:ext cx="7449671" cy="3802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836" y="50134"/>
            <a:ext cx="9143999" cy="127476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b="1" dirty="0"/>
              <a:t>What is </a:t>
            </a:r>
            <a:r>
              <a:rPr lang="en-US" b="1" dirty="0" err="1"/>
              <a:t>LifeStage</a:t>
            </a:r>
            <a:r>
              <a:rPr lang="en-US" b="1" dirty="0"/>
              <a:t> Protection? 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E0337EB-5F00-A343-84D3-554AA7BC8D9C}"/>
              </a:ext>
            </a:extLst>
          </p:cNvPr>
          <p:cNvSpPr/>
          <p:nvPr/>
        </p:nvSpPr>
        <p:spPr>
          <a:xfrm rot="21443688">
            <a:off x="4104512" y="3207358"/>
            <a:ext cx="2783711" cy="1117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algn="r" defTabSz="685800">
              <a:lnSpc>
                <a:spcPct val="90000"/>
              </a:lnSpc>
              <a:spcBef>
                <a:spcPts val="750"/>
              </a:spcBef>
              <a:spcAft>
                <a:spcPts val="200"/>
              </a:spcAft>
              <a:tabLst>
                <a:tab pos="7312025" algn="r"/>
              </a:tabLst>
            </a:pPr>
            <a:r>
              <a:rPr lang="en-US" sz="1200" spc="40" dirty="0">
                <a:solidFill>
                  <a:prstClr val="black"/>
                </a:solidFill>
                <a:latin typeface="Chalkboard" charset="0"/>
                <a:ea typeface="Chalkboard" charset="0"/>
                <a:cs typeface="Chalkboard" charset="0"/>
              </a:rPr>
              <a:t>A single insurance policy that starts as term life insurance during your younger, prime income-earning years and then switches to a long-term care insurance policy when you are older</a:t>
            </a:r>
            <a:r>
              <a:rPr lang="en-US" sz="1400" spc="40" dirty="0">
                <a:solidFill>
                  <a:prstClr val="black"/>
                </a:solidFill>
                <a:latin typeface="Chalkboard" charset="0"/>
                <a:ea typeface="Chalkboard" charset="0"/>
                <a:cs typeface="Chalkboard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842691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do consumer testing?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447800"/>
            <a:ext cx="8178799" cy="449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“</a:t>
            </a:r>
            <a:r>
              <a:rPr lang="en-US" sz="2800" dirty="0"/>
              <a:t>I</a:t>
            </a:r>
            <a:r>
              <a:rPr lang="en-US" sz="2800" dirty="0" smtClean="0"/>
              <a:t>f </a:t>
            </a:r>
            <a:r>
              <a:rPr lang="en-US" sz="2800" dirty="0"/>
              <a:t>you build it, they might not come!”</a:t>
            </a:r>
          </a:p>
          <a:p>
            <a:r>
              <a:rPr lang="en-US" sz="2800" dirty="0" smtClean="0"/>
              <a:t>Test in advance and with strong research design</a:t>
            </a:r>
            <a:endParaRPr lang="en-US" sz="2800" dirty="0"/>
          </a:p>
          <a:p>
            <a:r>
              <a:rPr lang="en-US" sz="2800" dirty="0" smtClean="0"/>
              <a:t>Use real </a:t>
            </a:r>
            <a:r>
              <a:rPr lang="en-US" sz="2800" dirty="0"/>
              <a:t>product features with real prices in as close to real distribution style as possible</a:t>
            </a:r>
          </a:p>
          <a:p>
            <a:r>
              <a:rPr lang="en-US" sz="2800" dirty="0" smtClean="0"/>
              <a:t>Know that actual </a:t>
            </a:r>
            <a:r>
              <a:rPr lang="en-US" sz="2800" dirty="0"/>
              <a:t>behavior will differ </a:t>
            </a:r>
            <a:r>
              <a:rPr lang="en-US" sz="2800" dirty="0" smtClean="0"/>
              <a:t>research findings</a:t>
            </a:r>
            <a:endParaRPr lang="en-US" sz="2800" dirty="0"/>
          </a:p>
          <a:p>
            <a:r>
              <a:rPr lang="en-US" sz="2800" dirty="0"/>
              <a:t>Use sound methodologies </a:t>
            </a:r>
            <a:r>
              <a:rPr lang="en-US" sz="2800" dirty="0" smtClean="0"/>
              <a:t>to </a:t>
            </a:r>
            <a:r>
              <a:rPr lang="en-US" sz="2800" dirty="0" smtClean="0"/>
              <a:t>translate </a:t>
            </a:r>
            <a:r>
              <a:rPr lang="en-US" sz="2800" dirty="0"/>
              <a:t>“interest” to “purchase.”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6860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demand analysis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68061"/>
              </p:ext>
            </p:extLst>
          </p:nvPr>
        </p:nvGraphicFramePr>
        <p:xfrm>
          <a:off x="508397" y="1600200"/>
          <a:ext cx="8102203" cy="4495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6400800"/>
            <a:ext cx="685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 CalPERS Market Demand Study, 1984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242457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Demand analysis continued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02438"/>
              </p:ext>
            </p:extLst>
          </p:nvPr>
        </p:nvGraphicFramePr>
        <p:xfrm>
          <a:off x="508397" y="1676400"/>
          <a:ext cx="8178403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05000" y="64770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 CalPERS Market Demand Study, 1984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24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642"/>
            <a:ext cx="7886700" cy="1276985"/>
          </a:xfrm>
        </p:spPr>
        <p:txBody>
          <a:bodyPr>
            <a:noAutofit/>
          </a:bodyPr>
          <a:lstStyle/>
          <a:p>
            <a:r>
              <a:rPr lang="en-US" sz="3600" b="1" dirty="0"/>
              <a:t>Research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28650" y="1295400"/>
            <a:ext cx="8439150" cy="4724400"/>
          </a:xfrm>
        </p:spPr>
        <p:txBody>
          <a:bodyPr>
            <a:noAutofit/>
          </a:bodyPr>
          <a:lstStyle/>
          <a:p>
            <a:pPr>
              <a:buClr>
                <a:schemeClr val="tx2"/>
              </a:buClr>
              <a:defRPr/>
            </a:pPr>
            <a:r>
              <a:rPr lang="en-US" sz="3200" dirty="0">
                <a:cs typeface="Arial" panose="020B0604020202020204" pitchFamily="34" charset="0"/>
              </a:rPr>
              <a:t>Focus groups </a:t>
            </a:r>
            <a:r>
              <a:rPr lang="en-US" sz="3200" dirty="0" smtClean="0">
                <a:cs typeface="Arial" panose="020B0604020202020204" pitchFamily="34" charset="0"/>
              </a:rPr>
              <a:t>and online survey (2017) </a:t>
            </a:r>
          </a:p>
          <a:p>
            <a:pPr>
              <a:buClr>
                <a:schemeClr val="tx2"/>
              </a:buClr>
              <a:defRPr/>
            </a:pPr>
            <a:r>
              <a:rPr lang="en-US" sz="3200" dirty="0" smtClean="0">
                <a:cs typeface="Arial" panose="020B0604020202020204" pitchFamily="34" charset="0"/>
              </a:rPr>
              <a:t>Total </a:t>
            </a:r>
            <a:r>
              <a:rPr lang="en-US" sz="3200" dirty="0">
                <a:cs typeface="Arial" panose="020B0604020202020204" pitchFamily="34" charset="0"/>
              </a:rPr>
              <a:t>Sample: </a:t>
            </a:r>
            <a:r>
              <a:rPr lang="en-US" sz="3200" dirty="0" smtClean="0">
                <a:cs typeface="Arial" panose="020B0604020202020204" pitchFamily="34" charset="0"/>
              </a:rPr>
              <a:t>N=440 </a:t>
            </a:r>
            <a:r>
              <a:rPr lang="en-US" sz="3200" dirty="0" smtClean="0">
                <a:cs typeface="Arial" panose="020B0604020202020204" pitchFamily="34" charset="0"/>
              </a:rPr>
              <a:t>adults age 35-55</a:t>
            </a:r>
          </a:p>
          <a:p>
            <a:pPr>
              <a:buClr>
                <a:schemeClr val="tx2"/>
              </a:buClr>
              <a:defRPr/>
            </a:pPr>
            <a:r>
              <a:rPr lang="en-US" sz="3200" dirty="0" smtClean="0">
                <a:cs typeface="Arial" panose="020B0604020202020204" pitchFamily="34" charset="0"/>
              </a:rPr>
              <a:t>Household decision-makers and reflect target income segment for </a:t>
            </a:r>
            <a:r>
              <a:rPr lang="en-US" sz="3200" dirty="0" err="1" smtClean="0">
                <a:cs typeface="Arial" panose="020B0604020202020204" pitchFamily="34" charset="0"/>
              </a:rPr>
              <a:t>LifeStage</a:t>
            </a:r>
            <a:r>
              <a:rPr lang="en-US" sz="3200" dirty="0" smtClean="0">
                <a:cs typeface="Arial" panose="020B0604020202020204" pitchFamily="34" charset="0"/>
              </a:rPr>
              <a:t> product</a:t>
            </a:r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814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0BB318-32A8-40E9-BCC7-A58EDD70A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Awareness still a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E20DD-11EA-4D94-94E3-FAF3B40EF7B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More than two-thirds of adults 18+ say it is unlikely they will need </a:t>
            </a:r>
            <a:r>
              <a:rPr lang="en-US" sz="2800" dirty="0"/>
              <a:t>any type of </a:t>
            </a:r>
            <a:r>
              <a:rPr lang="en-US" sz="2800" dirty="0" smtClean="0"/>
              <a:t>LTC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Only 12% correctly </a:t>
            </a:r>
            <a:r>
              <a:rPr lang="en-US" sz="2800" dirty="0" smtClean="0"/>
              <a:t>identify that </a:t>
            </a:r>
            <a:r>
              <a:rPr lang="en-US" sz="2800" dirty="0"/>
              <a:t>LTC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costs </a:t>
            </a:r>
            <a:r>
              <a:rPr lang="en-US" sz="2800" dirty="0" smtClean="0"/>
              <a:t>are mostly paid directly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 by </a:t>
            </a:r>
            <a:r>
              <a:rPr lang="en-US" sz="2800" dirty="0" smtClean="0"/>
              <a:t>those that need care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0218BC1-7C40-413E-894C-0A982AA236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215368" y="3276600"/>
            <a:ext cx="2258609" cy="28803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8200" y="6327542"/>
            <a:ext cx="784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 Directive Analytics Omnibus Study conducted for ET Consulting, Summer 2019.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22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61" y="203588"/>
            <a:ext cx="8970739" cy="957739"/>
          </a:xfrm>
        </p:spPr>
        <p:txBody>
          <a:bodyPr>
            <a:noAutofit/>
          </a:bodyPr>
          <a:lstStyle/>
          <a:p>
            <a:r>
              <a:rPr lang="en-US" sz="3600" b="1" dirty="0" err="1"/>
              <a:t>LifeStage</a:t>
            </a:r>
            <a:r>
              <a:rPr lang="en-US" sz="3600" b="1" dirty="0"/>
              <a:t> Protection concept shown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xmlns="" id="{BB3F48DC-5D25-9047-B851-F41212127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61" y="1161328"/>
            <a:ext cx="8673139" cy="4782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3041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14462E-4B12-4EBF-902B-76D737B6F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Favorable product response</a:t>
            </a:r>
            <a:endParaRPr lang="en-US" sz="3600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01C09FC4-A59E-4691-8C9E-2BEFCEE0A02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81489862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7C2E84B-45D5-4857-93E8-150F4F3D6DD7}"/>
              </a:ext>
            </a:extLst>
          </p:cNvPr>
          <p:cNvSpPr txBox="1"/>
          <p:nvPr/>
        </p:nvSpPr>
        <p:spPr>
          <a:xfrm>
            <a:off x="609600" y="632460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 Long-Term Care and the Middle Market: Sizing the Opportunity for New Ways to Finance Long-Term Care (May 2018). Research performed for the Society of Actuaries. </a:t>
            </a:r>
          </a:p>
        </p:txBody>
      </p:sp>
    </p:spTree>
    <p:extLst>
      <p:ext uri="{BB962C8B-B14F-4D97-AF65-F5344CB8AC3E}">
        <p14:creationId xmlns:p14="http://schemas.microsoft.com/office/powerpoint/2010/main" val="31414235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14462E-4B12-4EBF-902B-76D737B6F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Interest sustains even with knowledge of product cost</a:t>
            </a:r>
            <a:endParaRPr lang="en-US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01C09FC4-A59E-4691-8C9E-2BEFCEE0A02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21662013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7C2E84B-45D5-4857-93E8-150F4F3D6DD7}"/>
              </a:ext>
            </a:extLst>
          </p:cNvPr>
          <p:cNvSpPr txBox="1"/>
          <p:nvPr/>
        </p:nvSpPr>
        <p:spPr>
          <a:xfrm>
            <a:off x="609600" y="632460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 Long-Term Care and the Middle Market: Sizing the Opportunity for New Ways to Finance Long-Term Care (May 2018). Research performed for the Society of Actuaries. </a:t>
            </a:r>
          </a:p>
        </p:txBody>
      </p:sp>
    </p:spTree>
    <p:extLst>
      <p:ext uri="{BB962C8B-B14F-4D97-AF65-F5344CB8AC3E}">
        <p14:creationId xmlns:p14="http://schemas.microsoft.com/office/powerpoint/2010/main" val="3072890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871999D0-4728-4C4B-AC7E-28A246643222}"/>
              </a:ext>
            </a:extLst>
          </p:cNvPr>
          <p:cNvSpPr txBox="1">
            <a:spLocks/>
          </p:cNvSpPr>
          <p:nvPr/>
        </p:nvSpPr>
        <p:spPr>
          <a:xfrm>
            <a:off x="247907" y="1066791"/>
            <a:ext cx="8547100" cy="44273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Font typeface="Lucida Grande"/>
              <a:buChar char="▪"/>
              <a:defRPr sz="1800" kern="1200">
                <a:solidFill>
                  <a:srgbClr val="00203F"/>
                </a:solidFill>
                <a:latin typeface="Interstate-Light"/>
                <a:ea typeface="+mn-ea"/>
                <a:cs typeface="Interstate-Light"/>
              </a:defRPr>
            </a:lvl1pPr>
            <a:lvl2pPr marL="742950" indent="-28575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Font typeface="Lucida Grande"/>
              <a:buChar char="»"/>
              <a:defRPr sz="1400" kern="1200">
                <a:solidFill>
                  <a:srgbClr val="00203F"/>
                </a:solidFill>
                <a:latin typeface="Interstate-Light"/>
                <a:ea typeface="+mn-ea"/>
                <a:cs typeface="Interstate-Light"/>
              </a:defRPr>
            </a:lvl2pPr>
            <a:lvl3pPr marL="1143000" indent="-22860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Font typeface="Lucida Grande"/>
              <a:buChar char="»"/>
              <a:defRPr sz="1400" kern="1200">
                <a:solidFill>
                  <a:srgbClr val="00203F"/>
                </a:solidFill>
                <a:latin typeface="Interstate-Light"/>
                <a:ea typeface="+mn-ea"/>
                <a:cs typeface="Interstate-Light"/>
              </a:defRPr>
            </a:lvl3pPr>
            <a:lvl4pPr marL="1600200" indent="-22860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Font typeface="Lucida Grande"/>
              <a:buChar char="»"/>
              <a:defRPr sz="1400" kern="1200">
                <a:solidFill>
                  <a:srgbClr val="00203F"/>
                </a:solidFill>
                <a:latin typeface="Interstate-Light"/>
                <a:ea typeface="+mn-ea"/>
                <a:cs typeface="Interstate-Light"/>
              </a:defRPr>
            </a:lvl4pPr>
            <a:lvl5pPr marL="2057400" indent="-22860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Font typeface="Lucida Grande"/>
              <a:buChar char="»"/>
              <a:defRPr sz="1400" kern="1200">
                <a:solidFill>
                  <a:srgbClr val="00203F"/>
                </a:solidFill>
                <a:latin typeface="Interstate-Light"/>
                <a:ea typeface="+mn-ea"/>
                <a:cs typeface="Interstate-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0" hangingPunct="0">
              <a:lnSpc>
                <a:spcPct val="150000"/>
              </a:lnSpc>
              <a:buClr>
                <a:schemeClr val="tx2"/>
              </a:buClr>
              <a:buNone/>
              <a:tabLst>
                <a:tab pos="7312025" algn="r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  <a:cs typeface="+mn-cs"/>
              </a:rPr>
              <a:t>Dual Purpose Aspect emerges as favorable feature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3D59C94-A352-7A40-9D7B-7FABC7F19217}"/>
              </a:ext>
            </a:extLst>
          </p:cNvPr>
          <p:cNvSpPr txBox="1"/>
          <p:nvPr/>
        </p:nvSpPr>
        <p:spPr>
          <a:xfrm>
            <a:off x="733360" y="6321372"/>
            <a:ext cx="77962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Source:  Long-Term Care and the Middle Market: Sizing the Opportunity for New Ways to Finance Long-Term Care (May 2018). Research performed for the Society of Actuaries. 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xmlns="" id="{40999EF9-1416-8C45-AC93-0F44E9D86883}"/>
              </a:ext>
            </a:extLst>
          </p:cNvPr>
          <p:cNvSpPr/>
          <p:nvPr/>
        </p:nvSpPr>
        <p:spPr>
          <a:xfrm>
            <a:off x="458600" y="2680609"/>
            <a:ext cx="1735119" cy="547738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“Flexibility in changing needs through different life stages.”</a:t>
            </a:r>
          </a:p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[Male, Age 35]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E61E0F3A-DC9F-224E-A75A-3D5FDEC7E04F}"/>
              </a:ext>
            </a:extLst>
          </p:cNvPr>
          <p:cNvSpPr/>
          <p:nvPr/>
        </p:nvSpPr>
        <p:spPr>
          <a:xfrm>
            <a:off x="2591048" y="3506016"/>
            <a:ext cx="1735119" cy="606604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“Good that it is still useful after I no longer need life insurance.”</a:t>
            </a:r>
          </a:p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[Female, Age 40]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8912AEEA-48B8-824C-9854-270800A8564E}"/>
              </a:ext>
            </a:extLst>
          </p:cNvPr>
          <p:cNvSpPr/>
          <p:nvPr/>
        </p:nvSpPr>
        <p:spPr>
          <a:xfrm>
            <a:off x="2615191" y="2492031"/>
            <a:ext cx="1686831" cy="679648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“I like the combination of life insurance transitioning to long term care insurance.”</a:t>
            </a:r>
          </a:p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[Female, Age 39]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FF4260B7-C39E-6248-A58E-A461A0BD311D}"/>
              </a:ext>
            </a:extLst>
          </p:cNvPr>
          <p:cNvSpPr/>
          <p:nvPr/>
        </p:nvSpPr>
        <p:spPr>
          <a:xfrm>
            <a:off x="2127063" y="4399434"/>
            <a:ext cx="2309443" cy="602512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“I really like that this insurance starts as life insurance and then at a targeted age switches to a long term care insurance.”</a:t>
            </a:r>
          </a:p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[Male, Age 48]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FABAAAAE-C014-C44D-A71F-B7FAE95E7AC6}"/>
              </a:ext>
            </a:extLst>
          </p:cNvPr>
          <p:cNvSpPr/>
          <p:nvPr/>
        </p:nvSpPr>
        <p:spPr>
          <a:xfrm>
            <a:off x="169037" y="4439753"/>
            <a:ext cx="1735119" cy="566363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“I like that the insurance serves two purposes in its lifetime.”</a:t>
            </a:r>
          </a:p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[Male, Age 39]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960D4377-4D87-9140-9365-5679C27230CA}"/>
              </a:ext>
            </a:extLst>
          </p:cNvPr>
          <p:cNvSpPr/>
          <p:nvPr/>
        </p:nvSpPr>
        <p:spPr>
          <a:xfrm>
            <a:off x="247907" y="5347670"/>
            <a:ext cx="1577381" cy="564910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“I like the security and well-being this product provides.”</a:t>
            </a:r>
          </a:p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[Male, Age 42]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xmlns="" id="{BCDBEE95-C813-4D4F-837E-6307E075D021}"/>
              </a:ext>
            </a:extLst>
          </p:cNvPr>
          <p:cNvSpPr/>
          <p:nvPr/>
        </p:nvSpPr>
        <p:spPr>
          <a:xfrm>
            <a:off x="150491" y="3447089"/>
            <a:ext cx="2137326" cy="691368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“It protects my family during my income years if something happens to me, which later also covers me long-term.”</a:t>
            </a:r>
          </a:p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[Male, Age 49]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96772B06-CCB6-174A-82C9-D4730B845E15}"/>
              </a:ext>
            </a:extLst>
          </p:cNvPr>
          <p:cNvSpPr/>
          <p:nvPr/>
        </p:nvSpPr>
        <p:spPr>
          <a:xfrm>
            <a:off x="2252649" y="5392713"/>
            <a:ext cx="2309443" cy="729039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“It is a good idea, considering how the coverage changes according to need. It's also nice that the amount you pay remains the same for the duration of the policy.”</a:t>
            </a:r>
          </a:p>
          <a:p>
            <a:pPr algn="ctr">
              <a:defRPr/>
            </a:pPr>
            <a:r>
              <a:rPr lang="en-US" sz="900" dirty="0">
                <a:solidFill>
                  <a:schemeClr val="accent1">
                    <a:lumMod val="75000"/>
                  </a:schemeClr>
                </a:solidFill>
                <a:ea typeface="Interstate-Light" charset="0"/>
                <a:cs typeface="Interstate-Light" charset="0"/>
              </a:rPr>
              <a:t>[Male, Age 42]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xmlns="" id="{7DE9F4C5-D289-7A40-9A11-27292ED0FB3F}"/>
              </a:ext>
            </a:extLst>
          </p:cNvPr>
          <p:cNvSpPr/>
          <p:nvPr/>
        </p:nvSpPr>
        <p:spPr>
          <a:xfrm>
            <a:off x="733360" y="1713772"/>
            <a:ext cx="2991485" cy="43363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What Do Consumers Like About It?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xmlns="" id="{8C4BFDCF-1D7E-DD4D-92B7-86D9058D5977}"/>
              </a:ext>
            </a:extLst>
          </p:cNvPr>
          <p:cNvSpPr/>
          <p:nvPr/>
        </p:nvSpPr>
        <p:spPr>
          <a:xfrm>
            <a:off x="4865324" y="1706897"/>
            <a:ext cx="3148300" cy="44273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What Do Consumers Dislike About It?</a:t>
            </a:r>
          </a:p>
        </p:txBody>
      </p:sp>
      <p:pic>
        <p:nvPicPr>
          <p:cNvPr id="19" name="Picture 8" descr="C:\Users\jluksberg\AppData\Local\Microsoft\Windows\Temporary Internet Files\Content.IE5\NG0HZ70P\Me-gusta-de-Facebook-ilustracion[1].jpg">
            <a:extLst>
              <a:ext uri="{FF2B5EF4-FFF2-40B4-BE49-F238E27FC236}">
                <a16:creationId xmlns:a16="http://schemas.microsoft.com/office/drawing/2014/main" xmlns="" id="{9CC56D68-AC0A-D046-B264-2C96A9918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942" y="1682337"/>
            <a:ext cx="538645" cy="556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2C4DCFF7-BC8C-514B-9424-3BAC3D686795}"/>
              </a:ext>
            </a:extLst>
          </p:cNvPr>
          <p:cNvCxnSpPr>
            <a:cxnSpLocks/>
          </p:cNvCxnSpPr>
          <p:nvPr/>
        </p:nvCxnSpPr>
        <p:spPr>
          <a:xfrm flipV="1">
            <a:off x="4562092" y="1833563"/>
            <a:ext cx="0" cy="317132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xmlns="" id="{10177A94-A5C7-B94D-A526-7D9F4F1DFF54}"/>
              </a:ext>
            </a:extLst>
          </p:cNvPr>
          <p:cNvSpPr/>
          <p:nvPr/>
        </p:nvSpPr>
        <p:spPr>
          <a:xfrm>
            <a:off x="4704355" y="2638810"/>
            <a:ext cx="1735119" cy="547738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“Cost and concern you or your loved ones lose out if you don't need long term care.”</a:t>
            </a:r>
          </a:p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[Female, Age 49]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xmlns="" id="{48578139-72C1-B84C-ABF8-1F8A80411542}"/>
              </a:ext>
            </a:extLst>
          </p:cNvPr>
          <p:cNvSpPr/>
          <p:nvPr/>
        </p:nvSpPr>
        <p:spPr>
          <a:xfrm>
            <a:off x="6824263" y="2476221"/>
            <a:ext cx="1735119" cy="497943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“I am afraid it would not be worth what I had to pay for it.”</a:t>
            </a:r>
          </a:p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[Female, Age 46]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xmlns="" id="{AB7FEEA7-AA7A-C542-AFD5-318DB7C67123}"/>
              </a:ext>
            </a:extLst>
          </p:cNvPr>
          <p:cNvSpPr/>
          <p:nvPr/>
        </p:nvSpPr>
        <p:spPr>
          <a:xfrm>
            <a:off x="4813264" y="4628439"/>
            <a:ext cx="2309443" cy="602512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“I guess I just don't understand it that well. What if you select an age now, but at that age you don't need that kind of care.”</a:t>
            </a:r>
          </a:p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[Female, Age 53]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xmlns="" id="{66EECF13-8096-5244-8E83-5566925EC4E8}"/>
              </a:ext>
            </a:extLst>
          </p:cNvPr>
          <p:cNvSpPr/>
          <p:nvPr/>
        </p:nvSpPr>
        <p:spPr>
          <a:xfrm>
            <a:off x="6946379" y="3408779"/>
            <a:ext cx="1908631" cy="729039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“Not enough information to really make a decision. It sounds reasonable, but who knows and I don't trust insurance companies.”</a:t>
            </a:r>
          </a:p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[Male, Age 36]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xmlns="" id="{F566E892-D984-174D-A532-4C9442835C9D}"/>
              </a:ext>
            </a:extLst>
          </p:cNvPr>
          <p:cNvSpPr/>
          <p:nvPr/>
        </p:nvSpPr>
        <p:spPr>
          <a:xfrm>
            <a:off x="5259130" y="5496813"/>
            <a:ext cx="1433983" cy="497943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“If I'm above 45 I'm not sure it will work for me.”</a:t>
            </a:r>
          </a:p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[Male, Age 54]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9FF807DD-F73A-8E48-93F3-E080571696B6}"/>
              </a:ext>
            </a:extLst>
          </p:cNvPr>
          <p:cNvSpPr/>
          <p:nvPr/>
        </p:nvSpPr>
        <p:spPr>
          <a:xfrm>
            <a:off x="7336135" y="5347670"/>
            <a:ext cx="1577381" cy="602512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“What happens if you don’t need long term care.”</a:t>
            </a:r>
          </a:p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[Male, Age 37]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C358CAF9-A05E-F84B-9249-C7DC31398BFC}"/>
              </a:ext>
            </a:extLst>
          </p:cNvPr>
          <p:cNvSpPr/>
          <p:nvPr/>
        </p:nvSpPr>
        <p:spPr>
          <a:xfrm>
            <a:off x="4743627" y="3506016"/>
            <a:ext cx="1908631" cy="729039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“It is all a gamble...would be better if it could stay life insurance until and if it was needed vs making a choice to convert it.”</a:t>
            </a:r>
          </a:p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[Female, Age 50]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xmlns="" id="{89285218-00D9-8E4D-AE5D-DE4BD4452D76}"/>
              </a:ext>
            </a:extLst>
          </p:cNvPr>
          <p:cNvSpPr/>
          <p:nvPr/>
        </p:nvSpPr>
        <p:spPr>
          <a:xfrm>
            <a:off x="7467670" y="4399434"/>
            <a:ext cx="1577381" cy="602512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“You have to guess when you're going to need to make the switch.”</a:t>
            </a:r>
          </a:p>
          <a:p>
            <a:pPr algn="ctr">
              <a:defRPr/>
            </a:pPr>
            <a:r>
              <a:rPr lang="en-US" sz="900" dirty="0">
                <a:solidFill>
                  <a:srgbClr val="C00000"/>
                </a:solidFill>
                <a:ea typeface="Interstate-Light" charset="0"/>
                <a:cs typeface="Interstate-Light" charset="0"/>
              </a:rPr>
              <a:t>[Male, Age 55]</a:t>
            </a:r>
          </a:p>
        </p:txBody>
      </p:sp>
      <p:pic>
        <p:nvPicPr>
          <p:cNvPr id="29" name="Picture 8" descr="C:\Users\jluksberg\AppData\Local\Microsoft\Windows\Temporary Internet Files\Content.IE5\NG0HZ70P\Me-gusta-de-Facebook-ilustracion[1].jpg">
            <a:extLst>
              <a:ext uri="{FF2B5EF4-FFF2-40B4-BE49-F238E27FC236}">
                <a16:creationId xmlns:a16="http://schemas.microsoft.com/office/drawing/2014/main" xmlns="" id="{60AB0F00-9B03-6544-8649-F4A88324C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361" y="1574045"/>
            <a:ext cx="538646" cy="556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609449E-F583-A743-B7FF-41EE22A5CCB5}"/>
              </a:ext>
            </a:extLst>
          </p:cNvPr>
          <p:cNvSpPr txBox="1"/>
          <p:nvPr/>
        </p:nvSpPr>
        <p:spPr>
          <a:xfrm>
            <a:off x="150491" y="246990"/>
            <a:ext cx="889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+mj-lt"/>
              </a:rPr>
              <a:t>Likes and dislikes</a:t>
            </a:r>
          </a:p>
        </p:txBody>
      </p:sp>
    </p:spTree>
    <p:extLst>
      <p:ext uri="{BB962C8B-B14F-4D97-AF65-F5344CB8AC3E}">
        <p14:creationId xmlns:p14="http://schemas.microsoft.com/office/powerpoint/2010/main" val="34988779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7629"/>
            <a:ext cx="7886700" cy="1276985"/>
          </a:xfrm>
        </p:spPr>
        <p:txBody>
          <a:bodyPr>
            <a:noAutofit/>
          </a:bodyPr>
          <a:lstStyle/>
          <a:p>
            <a:r>
              <a:rPr lang="en-US" sz="3600" b="1" dirty="0"/>
              <a:t>Age of desired transition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323851" y="1328893"/>
            <a:ext cx="2800349" cy="156670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Clr>
                <a:schemeClr val="tx2"/>
              </a:buClr>
              <a:buNone/>
              <a:tabLst>
                <a:tab pos="7312025" algn="r"/>
              </a:tabLst>
              <a:defRPr/>
            </a:pPr>
            <a:r>
              <a:rPr lang="en-US" sz="2000" dirty="0"/>
              <a:t>Majority put transition age </a:t>
            </a:r>
            <a:r>
              <a:rPr lang="en-US" sz="2000" dirty="0" smtClean="0"/>
              <a:t>at </a:t>
            </a:r>
            <a:r>
              <a:rPr lang="en-US" sz="2000" dirty="0"/>
              <a:t>61-70. </a:t>
            </a:r>
          </a:p>
          <a:p>
            <a:pPr marL="0" indent="0">
              <a:buClr>
                <a:schemeClr val="tx2"/>
              </a:buClr>
              <a:buNone/>
              <a:tabLst>
                <a:tab pos="7312025" algn="r"/>
              </a:tabLst>
              <a:defRPr/>
            </a:pPr>
            <a:r>
              <a:rPr lang="en-US" sz="2000" dirty="0"/>
              <a:t>Some worry about </a:t>
            </a:r>
          </a:p>
          <a:p>
            <a:pPr marL="0" indent="0">
              <a:buClr>
                <a:schemeClr val="tx2"/>
              </a:buClr>
              <a:buNone/>
              <a:tabLst>
                <a:tab pos="7312025" algn="r"/>
              </a:tabLst>
              <a:defRPr/>
            </a:pPr>
            <a:r>
              <a:rPr lang="en-US" sz="2000" dirty="0"/>
              <a:t>“making a mistake”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6" name="Chart 3">
            <a:extLst>
              <a:ext uri="{FF2B5EF4-FFF2-40B4-BE49-F238E27FC236}">
                <a16:creationId xmlns:a16="http://schemas.microsoft.com/office/drawing/2014/main" xmlns="" id="{5E556FFC-0344-704A-810C-3607FF5B4E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061462"/>
              </p:ext>
            </p:extLst>
          </p:nvPr>
        </p:nvGraphicFramePr>
        <p:xfrm>
          <a:off x="2963915" y="2074541"/>
          <a:ext cx="5998502" cy="3966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Chart" r:id="rId3" imgW="5047925" imgH="3237257" progId="Excel.Chart.8">
                  <p:embed/>
                </p:oleObj>
              </mc:Choice>
              <mc:Fallback>
                <p:oleObj name="Chart" r:id="rId3" imgW="5047925" imgH="3237257" progId="Excel.Chart.8">
                  <p:embed/>
                  <p:pic>
                    <p:nvPicPr>
                      <p:cNvPr id="6" name="Chart 3">
                        <a:extLst>
                          <a:ext uri="{FF2B5EF4-FFF2-40B4-BE49-F238E27FC236}">
                            <a16:creationId xmlns:a16="http://schemas.microsoft.com/office/drawing/2014/main" xmlns="" id="{5E556FFC-0344-704A-810C-3607FF5B4E1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915" y="2074541"/>
                        <a:ext cx="5998502" cy="39668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ounded Rectangle 6">
            <a:extLst>
              <a:ext uri="{FF2B5EF4-FFF2-40B4-BE49-F238E27FC236}">
                <a16:creationId xmlns:a16="http://schemas.microsoft.com/office/drawing/2014/main" xmlns="" id="{831D51E4-1432-C440-9DBA-F5557E582F2B}"/>
              </a:ext>
            </a:extLst>
          </p:cNvPr>
          <p:cNvSpPr/>
          <p:nvPr/>
        </p:nvSpPr>
        <p:spPr>
          <a:xfrm>
            <a:off x="7373937" y="638965"/>
            <a:ext cx="1558925" cy="21431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chemeClr val="bg1"/>
                </a:solidFill>
                <a:ea typeface="Interstate-Regular" charset="0"/>
                <a:cs typeface="Interstate-Regular" charset="0"/>
              </a:rPr>
              <a:t>LifeStage Protection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8F9CB19-8BBA-AD46-B928-033575460BD4}"/>
              </a:ext>
            </a:extLst>
          </p:cNvPr>
          <p:cNvSpPr txBox="1"/>
          <p:nvPr/>
        </p:nvSpPr>
        <p:spPr>
          <a:xfrm>
            <a:off x="711200" y="6260154"/>
            <a:ext cx="83058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Interstate-Regular" charset="0"/>
                <a:cs typeface="Interstate-Regular" charset="0"/>
              </a:rPr>
              <a:t>Base = Evaluated LifeStage Protection (n=402)</a:t>
            </a:r>
          </a:p>
          <a:p>
            <a:r>
              <a:rPr lang="en-US" sz="1200" dirty="0"/>
              <a:t>Source:  Long-Term Care and the Middle Market: Sizing the Opportunity for New Ways to Finance Long-Term Care (May 2018). Research performed for the Society of Actuaries.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EED87E9-B6B7-49E8-BBAE-F5645439092D}"/>
              </a:ext>
            </a:extLst>
          </p:cNvPr>
          <p:cNvSpPr txBox="1"/>
          <p:nvPr/>
        </p:nvSpPr>
        <p:spPr>
          <a:xfrm>
            <a:off x="323851" y="5211178"/>
            <a:ext cx="264006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     </a:t>
            </a:r>
            <a:r>
              <a:rPr lang="en-US" dirty="0" smtClean="0"/>
              <a:t>      </a:t>
            </a:r>
            <a:r>
              <a:rPr lang="en-US" dirty="0"/>
              <a:t>Transition Age:</a:t>
            </a:r>
          </a:p>
        </p:txBody>
      </p:sp>
    </p:spTree>
    <p:extLst>
      <p:ext uri="{BB962C8B-B14F-4D97-AF65-F5344CB8AC3E}">
        <p14:creationId xmlns:p14="http://schemas.microsoft.com/office/powerpoint/2010/main" val="20326698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033"/>
            <a:ext cx="7886700" cy="957739"/>
          </a:xfrm>
        </p:spPr>
        <p:txBody>
          <a:bodyPr>
            <a:noAutofit/>
          </a:bodyPr>
          <a:lstStyle/>
          <a:p>
            <a:r>
              <a:rPr lang="en-US" sz="3600" b="1" dirty="0"/>
              <a:t>Purchase intent 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2676944" y="1595557"/>
            <a:ext cx="7886700" cy="312738"/>
          </a:xfrm>
        </p:spPr>
        <p:txBody>
          <a:bodyPr>
            <a:noAutofit/>
          </a:bodyPr>
          <a:lstStyle/>
          <a:p>
            <a:pPr marL="0" indent="0">
              <a:buClr>
                <a:schemeClr val="tx2"/>
              </a:buClr>
              <a:buNone/>
              <a:defRPr/>
            </a:pPr>
            <a:r>
              <a:rPr lang="en-US" sz="3200" dirty="0">
                <a:cs typeface="Arial" panose="020B0604020202020204" pitchFamily="34" charset="0"/>
              </a:rPr>
              <a:t>Calculating likely demand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7FC32DB9-EC74-D043-A943-EF8D4FAB96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3747588"/>
              </p:ext>
            </p:extLst>
          </p:nvPr>
        </p:nvGraphicFramePr>
        <p:xfrm>
          <a:off x="2590800" y="2258081"/>
          <a:ext cx="4948190" cy="3288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Chart" r:id="rId3" imgW="4224894" imgH="3273836" progId="Excel.Chart.8">
                  <p:embed/>
                </p:oleObj>
              </mc:Choice>
              <mc:Fallback>
                <p:oleObj name="Chart" r:id="rId3" imgW="4224894" imgH="3273836" progId="Excel.Chart.8">
                  <p:embed/>
                  <p:pic>
                    <p:nvPicPr>
                      <p:cNvPr id="5" name="Chart 4">
                        <a:extLst>
                          <a:ext uri="{FF2B5EF4-FFF2-40B4-BE49-F238E27FC236}">
                            <a16:creationId xmlns:a16="http://schemas.microsoft.com/office/drawing/2014/main" xmlns="" id="{7FC32DB9-EC74-D043-A943-EF8D4FAB96DA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58081"/>
                        <a:ext cx="4948190" cy="32880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BEF5CBD0-89B9-FB4B-8510-25CCB17DA62D}"/>
              </a:ext>
            </a:extLst>
          </p:cNvPr>
          <p:cNvSpPr/>
          <p:nvPr/>
        </p:nvSpPr>
        <p:spPr>
          <a:xfrm>
            <a:off x="3877095" y="2494203"/>
            <a:ext cx="2743199" cy="9508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Interstate-Regular" charset="0"/>
                <a:cs typeface="Interstate-Regular" charset="0"/>
              </a:rPr>
              <a:t>Self-Reported</a:t>
            </a:r>
            <a:br>
              <a:rPr lang="en-US" sz="1400" dirty="0">
                <a:solidFill>
                  <a:schemeClr val="tx2">
                    <a:lumMod val="50000"/>
                  </a:schemeClr>
                </a:solidFill>
                <a:ea typeface="Interstate-Regular" charset="0"/>
                <a:cs typeface="Interstate-Regular" charset="0"/>
              </a:rPr>
            </a:b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Interstate-Regular" charset="0"/>
                <a:cs typeface="Interstate-Regular" charset="0"/>
              </a:rPr>
              <a:t>Purchase Intent </a:t>
            </a:r>
          </a:p>
          <a:p>
            <a:pPr algn="ctr">
              <a:defRPr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Interstate-Regular" charset="0"/>
                <a:cs typeface="Interstate-Regular" charset="0"/>
              </a:rPr>
              <a:t>Likely to Investigate Further </a:t>
            </a:r>
          </a:p>
          <a:p>
            <a:pPr algn="ctr">
              <a:defRPr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Interstate-Regular" charset="0"/>
                <a:cs typeface="Interstate-Regular" charset="0"/>
              </a:rPr>
              <a:t>(pre-price): 49%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8415D5F1-A72B-CB43-9C15-7B5102F05498}"/>
              </a:ext>
            </a:extLst>
          </p:cNvPr>
          <p:cNvSpPr/>
          <p:nvPr/>
        </p:nvSpPr>
        <p:spPr>
          <a:xfrm>
            <a:off x="4183264" y="4607926"/>
            <a:ext cx="2247910" cy="91306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Interstate-Regular" charset="0"/>
                <a:cs typeface="Interstate-Regular" charset="0"/>
              </a:rPr>
              <a:t>Adjusted Trial: 21%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2536E24F-D946-154B-9DEE-05D618564260}"/>
              </a:ext>
            </a:extLst>
          </p:cNvPr>
          <p:cNvSpPr/>
          <p:nvPr/>
        </p:nvSpPr>
        <p:spPr>
          <a:xfrm>
            <a:off x="7134556" y="574534"/>
            <a:ext cx="1552891" cy="48304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ea typeface="Interstate-Regular" charset="0"/>
                <a:cs typeface="Interstate-Regular" charset="0"/>
              </a:rPr>
              <a:t>LifeStage Protection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EDA87FB1-05FB-5C41-BA01-BCD8E6ECA179}"/>
              </a:ext>
            </a:extLst>
          </p:cNvPr>
          <p:cNvSpPr txBox="1"/>
          <p:nvPr/>
        </p:nvSpPr>
        <p:spPr>
          <a:xfrm>
            <a:off x="878082" y="6367876"/>
            <a:ext cx="8051800" cy="430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1100" dirty="0"/>
              <a:t>Source:  Long-Term Care and the Middle Market: Sizing the Opportunity for New Ways to Finance Long-Term Care (May 2018). Research performed for the Society of Actuaries.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7D345FB-0A90-4CCE-863E-C153FD666928}"/>
              </a:ext>
            </a:extLst>
          </p:cNvPr>
          <p:cNvSpPr txBox="1"/>
          <p:nvPr/>
        </p:nvSpPr>
        <p:spPr>
          <a:xfrm>
            <a:off x="3829045" y="3855329"/>
            <a:ext cx="27432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Adjusted Purchase Intent </a:t>
            </a:r>
          </a:p>
          <a:p>
            <a:pPr algn="ctr"/>
            <a:r>
              <a:rPr lang="en-US" sz="1200" b="1" dirty="0"/>
              <a:t>(Likely to Investigate </a:t>
            </a:r>
          </a:p>
          <a:p>
            <a:pPr algn="ctr"/>
            <a:r>
              <a:rPr lang="en-US" sz="1200" b="1" dirty="0"/>
              <a:t>(post-price): 38%)</a:t>
            </a:r>
          </a:p>
        </p:txBody>
      </p:sp>
      <p:pic>
        <p:nvPicPr>
          <p:cNvPr id="28" name="Graphic 27" descr="Filter">
            <a:extLst>
              <a:ext uri="{FF2B5EF4-FFF2-40B4-BE49-F238E27FC236}">
                <a16:creationId xmlns:a16="http://schemas.microsoft.com/office/drawing/2014/main" xmlns="" id="{E7C0B292-55EC-4BD9-B1F6-420794F9A2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106519" y="2848390"/>
            <a:ext cx="2028410" cy="2028410"/>
          </a:xfrm>
          <a:prstGeom prst="rect">
            <a:avLst/>
          </a:prstGeom>
        </p:spPr>
      </p:pic>
      <p:sp>
        <p:nvSpPr>
          <p:cNvPr id="7" name="Notched Right Arrow 6"/>
          <p:cNvSpPr/>
          <p:nvPr/>
        </p:nvSpPr>
        <p:spPr>
          <a:xfrm>
            <a:off x="1472487" y="4822143"/>
            <a:ext cx="978408" cy="484632"/>
          </a:xfrm>
          <a:prstGeom prst="notch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5836" y="4835489"/>
            <a:ext cx="150449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Likely to buy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025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BECA8B-79F1-4FDF-933F-1909A0765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Additional Analyses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BCDAE1-14EB-4FEF-9213-F05AE3C3B9D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900" dirty="0" smtClean="0"/>
              <a:t>Market Penetration</a:t>
            </a:r>
          </a:p>
          <a:p>
            <a:pPr lvl="1"/>
            <a:r>
              <a:rPr lang="en-US" sz="2900" dirty="0" smtClean="0"/>
              <a:t>Projected number </a:t>
            </a:r>
            <a:r>
              <a:rPr lang="en-US" sz="2900" dirty="0"/>
              <a:t>of policyholders </a:t>
            </a:r>
            <a:r>
              <a:rPr lang="en-US" sz="2900" dirty="0" smtClean="0"/>
              <a:t>end of year five (5) = 320,000</a:t>
            </a:r>
            <a:endParaRPr lang="en-US" sz="2900" dirty="0"/>
          </a:p>
          <a:p>
            <a:pPr lvl="1"/>
            <a:r>
              <a:rPr lang="en-US" sz="2900" dirty="0" smtClean="0"/>
              <a:t>Premium </a:t>
            </a:r>
            <a:r>
              <a:rPr lang="en-US" sz="2900" dirty="0"/>
              <a:t>revenue </a:t>
            </a:r>
            <a:r>
              <a:rPr lang="en-US" sz="2900" dirty="0" smtClean="0"/>
              <a:t>end of year two (2) = $350 Million</a:t>
            </a:r>
            <a:endParaRPr lang="en-US" sz="2900" dirty="0"/>
          </a:p>
          <a:p>
            <a:r>
              <a:rPr lang="en-US" sz="2900" dirty="0" smtClean="0"/>
              <a:t>Additional Analysis</a:t>
            </a:r>
          </a:p>
          <a:p>
            <a:pPr lvl="1"/>
            <a:r>
              <a:rPr lang="en-US" sz="2900" dirty="0" smtClean="0"/>
              <a:t>Fine-tuning Medicaid savings analyses</a:t>
            </a:r>
            <a:endParaRPr lang="en-US" sz="2900" dirty="0"/>
          </a:p>
          <a:p>
            <a:pPr lvl="1"/>
            <a:r>
              <a:rPr lang="en-US" sz="2900" dirty="0"/>
              <a:t>Sensitivity analyses</a:t>
            </a:r>
          </a:p>
          <a:p>
            <a:pPr lvl="1"/>
            <a:r>
              <a:rPr lang="en-US" sz="2900" dirty="0"/>
              <a:t>Exploring pricing implications of alternative product features, based on consumer interest from the survey</a:t>
            </a:r>
          </a:p>
          <a:p>
            <a:r>
              <a:rPr lang="en-US" sz="2900" dirty="0"/>
              <a:t>Minnesota-based consumer focus </a:t>
            </a:r>
            <a:r>
              <a:rPr lang="en-US" sz="2900" dirty="0" smtClean="0"/>
              <a:t>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/>
              <a:t>Active employees Ages 40 to </a:t>
            </a:r>
            <a:r>
              <a:rPr lang="en-US" sz="2900" dirty="0" smtClean="0"/>
              <a:t>55, HH income $50,000 to $125,000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 smtClean="0"/>
              <a:t>Strong interest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 smtClean="0"/>
              <a:t>Identified likes and concerns</a:t>
            </a:r>
            <a:endParaRPr lang="en-US" sz="29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more information on the </a:t>
            </a:r>
            <a:r>
              <a:rPr lang="en-US" dirty="0" err="1"/>
              <a:t>LifeStage</a:t>
            </a:r>
            <a:r>
              <a:rPr lang="en-US" dirty="0"/>
              <a:t> product research: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https://www.soa.org/globalassets/assets/files/resources/research-report/2018/ltc-middle-market.pdf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812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05AF9F-A54F-A240-A81F-DCBA57B64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latin typeface="Cambria" panose="02040503050406030204" pitchFamily="18" charset="0"/>
              </a:rPr>
              <a:t>Minnesota Consumer Focus Groups</a:t>
            </a:r>
            <a:r>
              <a:rPr lang="en-US" sz="3200" b="1" dirty="0">
                <a:latin typeface="Cambria" panose="02040503050406030204" pitchFamily="18" charset="0"/>
              </a:rPr>
              <a:t/>
            </a:r>
            <a:br>
              <a:rPr lang="en-US" sz="3200" b="1" dirty="0">
                <a:latin typeface="Cambria" panose="02040503050406030204" pitchFamily="18" charset="0"/>
              </a:rPr>
            </a:br>
            <a:endParaRPr lang="en-US" sz="32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146F34-4678-7A42-B2FA-74B619270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7391400" cy="4876800"/>
          </a:xfrm>
        </p:spPr>
        <p:txBody>
          <a:bodyPr/>
          <a:lstStyle/>
          <a:p>
            <a:r>
              <a:rPr lang="en-US" sz="3200" dirty="0"/>
              <a:t>Strong initial </a:t>
            </a:r>
            <a:r>
              <a:rPr lang="en-US" sz="3200" dirty="0" smtClean="0"/>
              <a:t>product interest </a:t>
            </a:r>
          </a:p>
          <a:p>
            <a:pPr lvl="1"/>
            <a:r>
              <a:rPr lang="en-US" sz="3200" dirty="0" smtClean="0"/>
              <a:t>90% gave grade A or B</a:t>
            </a:r>
          </a:p>
          <a:p>
            <a:pPr lvl="1"/>
            <a:r>
              <a:rPr lang="en-US" sz="3200" dirty="0" smtClean="0"/>
              <a:t>Dropped to 60% knowing price</a:t>
            </a:r>
          </a:p>
          <a:p>
            <a:r>
              <a:rPr lang="en-US" sz="3200" dirty="0" smtClean="0"/>
              <a:t>Add-on options added appeal</a:t>
            </a:r>
          </a:p>
          <a:p>
            <a:r>
              <a:rPr lang="en-US" sz="3200" dirty="0" smtClean="0"/>
              <a:t>Employer distribution preferred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72CF41B-B1B7-7E45-AEA4-278F58EB99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DD9DBC2-D71E-48D4-8CE6-11F797114C2D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7202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2AFEE9-EFF1-9549-AC6A-517767A14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30" y="33130"/>
            <a:ext cx="7543800" cy="914400"/>
          </a:xfrm>
        </p:spPr>
        <p:txBody>
          <a:bodyPr/>
          <a:lstStyle/>
          <a:p>
            <a:r>
              <a:rPr lang="en-US" sz="3600" b="1" dirty="0">
                <a:latin typeface="Cambria" panose="02040503050406030204" pitchFamily="18" charset="0"/>
              </a:rPr>
              <a:t>Lifestage positives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88FB85-EC57-6540-8582-B92980E07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23987"/>
            <a:ext cx="7996030" cy="5059363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>
                <a:solidFill>
                  <a:schemeClr val="tx1"/>
                </a:solidFill>
              </a:rPr>
              <a:t>Portability 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Financial protection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Pay less than traditional LTCI or other combos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Transition feature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Helps with in-home care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Can be available through your employer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Affordable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8D5516A-49A9-E047-B0CA-042123A704F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DD9DBC2-D71E-48D4-8CE6-11F797114C2D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862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F9209F-52CC-3B44-9E48-5D81FCA6E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sz="3600" b="1" dirty="0" err="1">
                <a:latin typeface="Cambria" panose="02040503050406030204" pitchFamily="18" charset="0"/>
              </a:rPr>
              <a:t>Lifestage</a:t>
            </a:r>
            <a:r>
              <a:rPr lang="en-US" sz="3600" b="1" dirty="0">
                <a:latin typeface="Cambria" panose="02040503050406030204" pitchFamily="18" charset="0"/>
              </a:rPr>
              <a:t> </a:t>
            </a:r>
            <a:r>
              <a:rPr lang="en-US" sz="3600" b="1" dirty="0" smtClean="0">
                <a:latin typeface="Cambria" panose="02040503050406030204" pitchFamily="18" charset="0"/>
              </a:rPr>
              <a:t>concerns</a:t>
            </a:r>
            <a:endParaRPr lang="en-US" sz="36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FD22C9-A088-D54B-96D3-9FCBFEB7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15382"/>
            <a:ext cx="8229600" cy="493776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Making the right choice re. transition age</a:t>
            </a:r>
          </a:p>
          <a:p>
            <a:r>
              <a:rPr lang="en-US" sz="3200" dirty="0" smtClean="0"/>
              <a:t>Need more information</a:t>
            </a:r>
          </a:p>
          <a:p>
            <a:r>
              <a:rPr lang="en-US" sz="3200" dirty="0" smtClean="0"/>
              <a:t>Cost/expense</a:t>
            </a:r>
            <a:endParaRPr lang="en-US" sz="3200" dirty="0"/>
          </a:p>
          <a:p>
            <a:r>
              <a:rPr lang="en-US" sz="3200" dirty="0" smtClean="0"/>
              <a:t>Dislike the coverage amounts – too low</a:t>
            </a:r>
          </a:p>
          <a:p>
            <a:r>
              <a:rPr lang="en-US" sz="3200" dirty="0" smtClean="0"/>
              <a:t>Too risky – buying LTCI is a gamble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4F0A507-69D2-BC4A-9898-1099951498E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DD9DBC2-D71E-48D4-8CE6-11F797114C2D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87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A2B698-402B-4AE4-BDCF-045E7115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990600"/>
          </a:xfrm>
        </p:spPr>
        <p:txBody>
          <a:bodyPr>
            <a:noAutofit/>
          </a:bodyPr>
          <a:lstStyle/>
          <a:p>
            <a:r>
              <a:rPr lang="en-US" b="1" dirty="0"/>
              <a:t>Over two-thirds deny the need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B8E5F9F0-CE21-47CE-8F97-4FA35D1B93D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24751566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53CDFF2-C790-4D8A-B964-1EA8F0605B35}"/>
              </a:ext>
            </a:extLst>
          </p:cNvPr>
          <p:cNvSpPr txBox="1"/>
          <p:nvPr/>
        </p:nvSpPr>
        <p:spPr>
          <a:xfrm>
            <a:off x="914400" y="6324600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 Directive Analytics Omnibus Study conducted for ET Consulting, Summer 2019.  Q33  “Please indicate how likely it is that you may ever need care in a nursing home, as assisted living facility  or care in your home for more than six months at some point in the future?”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1828800"/>
            <a:ext cx="22098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 </a:t>
            </a:r>
            <a:r>
              <a:rPr lang="en-US" dirty="0" err="1" smtClean="0"/>
              <a:t>gonna</a:t>
            </a:r>
            <a:r>
              <a:rPr lang="en-US" dirty="0" smtClean="0"/>
              <a:t>’ happen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355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657600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Eileen J. Tell</a:t>
            </a:r>
            <a:br>
              <a:rPr lang="en-US" dirty="0"/>
            </a:br>
            <a:r>
              <a:rPr lang="en-US" dirty="0"/>
              <a:t>ET Consulting LLC</a:t>
            </a:r>
            <a:br>
              <a:rPr lang="en-US" dirty="0"/>
            </a:br>
            <a:r>
              <a:rPr lang="en-US" sz="2200" dirty="0"/>
              <a:t>A Woman-Owned Business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6858000" cy="533400"/>
          </a:xfrm>
        </p:spPr>
        <p:txBody>
          <a:bodyPr/>
          <a:lstStyle/>
          <a:p>
            <a:r>
              <a:rPr lang="en-US" dirty="0"/>
              <a:t>eileenjtell@gmail.com</a:t>
            </a:r>
          </a:p>
        </p:txBody>
      </p:sp>
    </p:spTree>
    <p:extLst>
      <p:ext uri="{BB962C8B-B14F-4D97-AF65-F5344CB8AC3E}">
        <p14:creationId xmlns:p14="http://schemas.microsoft.com/office/powerpoint/2010/main" val="192344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E6B33E-80CD-43F1-8CB4-8D6B64C8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Only 12% know “who pays” for LTC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DD16444F-3589-49F4-8259-F53640BE6FA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6829674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D09AB69-0E2F-45ED-9C6E-132512197B52}"/>
              </a:ext>
            </a:extLst>
          </p:cNvPr>
          <p:cNvSpPr txBox="1"/>
          <p:nvPr/>
        </p:nvSpPr>
        <p:spPr>
          <a:xfrm>
            <a:off x="6019800" y="4800600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Don’t Know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D83A9A9-F77A-46C8-930E-136E70192ACF}"/>
              </a:ext>
            </a:extLst>
          </p:cNvPr>
          <p:cNvSpPr txBox="1"/>
          <p:nvPr/>
        </p:nvSpPr>
        <p:spPr>
          <a:xfrm>
            <a:off x="5943600" y="3872299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Health insurance/HMO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619D27C-BB69-4B1D-8880-358EFFEB7205}"/>
              </a:ext>
            </a:extLst>
          </p:cNvPr>
          <p:cNvSpPr txBox="1"/>
          <p:nvPr/>
        </p:nvSpPr>
        <p:spPr>
          <a:xfrm>
            <a:off x="6019800" y="2719292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Own financial resources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E078AF6-27E1-4A27-A977-F3A7812ABB8F}"/>
              </a:ext>
            </a:extLst>
          </p:cNvPr>
          <p:cNvSpPr txBox="1"/>
          <p:nvPr/>
        </p:nvSpPr>
        <p:spPr>
          <a:xfrm>
            <a:off x="6096000" y="2303502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Medicaid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25ABCC7-3CB0-4093-A612-434A9F02C542}"/>
              </a:ext>
            </a:extLst>
          </p:cNvPr>
          <p:cNvSpPr txBox="1"/>
          <p:nvPr/>
        </p:nvSpPr>
        <p:spPr>
          <a:xfrm>
            <a:off x="1371600" y="1472505"/>
            <a:ext cx="2209800" cy="830997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Other</a:t>
            </a:r>
          </a:p>
          <a:p>
            <a:r>
              <a:rPr lang="en-US" sz="1200" dirty="0"/>
              <a:t>Reverse Mortgage</a:t>
            </a:r>
          </a:p>
          <a:p>
            <a:r>
              <a:rPr lang="en-US" sz="1200" dirty="0"/>
              <a:t>Family help</a:t>
            </a:r>
          </a:p>
          <a:p>
            <a:r>
              <a:rPr lang="en-US" sz="1200" dirty="0" smtClean="0"/>
              <a:t>MA/Medicare Supplement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6471218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 Directive Analytics Omnibus Study conducted for ET Consulting, Summer 2019. Q33  “Please indicate how likely it is that you may ever need care in a nursing home, as assisted living facility  or care in your home for more than six months at some point in the future?” 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5178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D7BA7C-C4BE-4DF5-A814-288981719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Older adults must be more aware?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F61B3F-6FF2-4057-A85C-961BC2532F8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Good news and bad news</a:t>
            </a:r>
          </a:p>
          <a:p>
            <a:pPr lvl="1"/>
            <a:r>
              <a:rPr lang="en-US" dirty="0"/>
              <a:t>Good:  </a:t>
            </a:r>
            <a:r>
              <a:rPr lang="en-US" dirty="0" smtClean="0"/>
              <a:t>Older respondents (55+) less likely to say “don’t know” who </a:t>
            </a:r>
            <a:r>
              <a:rPr lang="en-US" dirty="0"/>
              <a:t>pays for </a:t>
            </a:r>
            <a:r>
              <a:rPr lang="en-US" dirty="0" smtClean="0"/>
              <a:t>LTC</a:t>
            </a:r>
            <a:endParaRPr lang="en-US" dirty="0"/>
          </a:p>
          <a:p>
            <a:pPr lvl="1"/>
            <a:r>
              <a:rPr lang="en-US" dirty="0"/>
              <a:t>Bad:  </a:t>
            </a:r>
            <a:r>
              <a:rPr lang="en-US" dirty="0" smtClean="0"/>
              <a:t>They are </a:t>
            </a:r>
            <a:r>
              <a:rPr lang="en-US" dirty="0"/>
              <a:t>much more likely to say that </a:t>
            </a:r>
            <a:r>
              <a:rPr lang="en-US" i="1" dirty="0"/>
              <a:t>Medicare or Medicare supplemental coverage pays for LTC</a:t>
            </a:r>
          </a:p>
          <a:p>
            <a:r>
              <a:rPr lang="en-US" dirty="0" smtClean="0"/>
              <a:t>Age </a:t>
            </a:r>
            <a:r>
              <a:rPr lang="en-US" dirty="0"/>
              <a:t>does make a difference in both the perception of risk and “who pays”  </a:t>
            </a:r>
          </a:p>
          <a:p>
            <a:pPr lvl="1"/>
            <a:r>
              <a:rPr lang="en-US" dirty="0"/>
              <a:t> Under age 35: Less likely to acknowledge need for LTC than other age groups</a:t>
            </a:r>
          </a:p>
          <a:p>
            <a:pPr lvl="1"/>
            <a:r>
              <a:rPr lang="en-US" dirty="0"/>
              <a:t>Age 55+: More likely to acknowledge possibly needing </a:t>
            </a:r>
            <a:r>
              <a:rPr lang="en-US" i="1" dirty="0"/>
              <a:t>home care </a:t>
            </a:r>
            <a:r>
              <a:rPr lang="en-US" dirty="0"/>
              <a:t>or </a:t>
            </a:r>
            <a:r>
              <a:rPr lang="en-US" i="1" dirty="0"/>
              <a:t>care in a nursing home</a:t>
            </a:r>
            <a:endParaRPr lang="en-US" dirty="0"/>
          </a:p>
          <a:p>
            <a:pPr lvl="1"/>
            <a:r>
              <a:rPr lang="en-US" dirty="0"/>
              <a:t>However, even among 55+, between 56% to 75% say they are </a:t>
            </a:r>
            <a:r>
              <a:rPr lang="en-US" i="1" dirty="0"/>
              <a:t>not likely to need </a:t>
            </a:r>
            <a:r>
              <a:rPr lang="en-US" i="1" dirty="0" smtClean="0"/>
              <a:t>LTC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762000" y="6477000"/>
            <a:ext cx="81533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 Directive Analytics Omnibus Study conducted for ET Consulting, Summer 2019.</a:t>
            </a:r>
          </a:p>
        </p:txBody>
      </p:sp>
    </p:spTree>
    <p:extLst>
      <p:ext uri="{BB962C8B-B14F-4D97-AF65-F5344CB8AC3E}">
        <p14:creationId xmlns:p14="http://schemas.microsoft.com/office/powerpoint/2010/main" val="3271607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9D201A-0548-432F-BDF9-F16D95308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LTC Finance Products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1D7BC1-2075-408C-84CF-79D3D13E9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7696200" cy="1143000"/>
          </a:xfrm>
        </p:spPr>
        <p:txBody>
          <a:bodyPr/>
          <a:lstStyle/>
          <a:p>
            <a:r>
              <a:rPr lang="en-US" b="1" dirty="0"/>
              <a:t>Looking at them through the Consumer’s Lens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66EF324-8A44-4416-A18D-D8C44A396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85800" y="4247508"/>
            <a:ext cx="1703762" cy="251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957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LTC finance products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105400"/>
          </a:xfrm>
        </p:spPr>
        <p:txBody>
          <a:bodyPr>
            <a:normAutofit fontScale="62500" lnSpcReduction="20000"/>
          </a:bodyPr>
          <a:lstStyle/>
          <a:p>
            <a:pPr lvl="1"/>
            <a:endParaRPr lang="en-US" sz="3500" dirty="0" smtClean="0"/>
          </a:p>
          <a:p>
            <a:pPr lvl="1"/>
            <a:r>
              <a:rPr lang="en-US" sz="3500" dirty="0" smtClean="0"/>
              <a:t>Traditional </a:t>
            </a:r>
            <a:r>
              <a:rPr lang="en-US" sz="3500" dirty="0"/>
              <a:t>LTC </a:t>
            </a:r>
            <a:r>
              <a:rPr lang="en-US" sz="3500" dirty="0" smtClean="0"/>
              <a:t>insurance</a:t>
            </a:r>
          </a:p>
          <a:p>
            <a:pPr marL="274320" lvl="1" indent="0">
              <a:buNone/>
            </a:pPr>
            <a:endParaRPr lang="en-US" sz="3500" dirty="0"/>
          </a:p>
          <a:p>
            <a:pPr lvl="1"/>
            <a:r>
              <a:rPr lang="en-US" sz="3500" dirty="0"/>
              <a:t>Combination/Hybrid products</a:t>
            </a:r>
          </a:p>
          <a:p>
            <a:pPr lvl="2"/>
            <a:r>
              <a:rPr lang="en-US" sz="3500" dirty="0"/>
              <a:t>Life/LTC</a:t>
            </a:r>
          </a:p>
          <a:p>
            <a:pPr lvl="2"/>
            <a:r>
              <a:rPr lang="en-US" sz="3500" dirty="0"/>
              <a:t>Annuity</a:t>
            </a:r>
          </a:p>
          <a:p>
            <a:pPr lvl="2"/>
            <a:r>
              <a:rPr lang="en-US" sz="3500" dirty="0" err="1" smtClean="0"/>
              <a:t>LifeStage</a:t>
            </a:r>
            <a:endParaRPr lang="en-US" sz="3500" dirty="0" smtClean="0"/>
          </a:p>
          <a:p>
            <a:pPr marL="594360" lvl="2" indent="0">
              <a:buNone/>
            </a:pPr>
            <a:endParaRPr lang="en-US" sz="3500" dirty="0"/>
          </a:p>
          <a:p>
            <a:pPr lvl="1"/>
            <a:r>
              <a:rPr lang="en-US" sz="3500" dirty="0"/>
              <a:t>Short term </a:t>
            </a:r>
            <a:r>
              <a:rPr lang="en-US" sz="3500" dirty="0" smtClean="0"/>
              <a:t>care</a:t>
            </a:r>
          </a:p>
          <a:p>
            <a:pPr marL="274320" lvl="1" indent="0">
              <a:buNone/>
            </a:pPr>
            <a:endParaRPr lang="en-US" sz="3500" dirty="0"/>
          </a:p>
          <a:p>
            <a:pPr lvl="1"/>
            <a:r>
              <a:rPr lang="en-US" sz="3500" dirty="0"/>
              <a:t>CCRC</a:t>
            </a:r>
          </a:p>
          <a:p>
            <a:endParaRPr lang="en-US" sz="3100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91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Learning what </a:t>
            </a:r>
            <a:r>
              <a:rPr lang="en-US" b="1" dirty="0"/>
              <a:t>consumers </a:t>
            </a:r>
            <a:r>
              <a:rPr lang="en-US" b="1" dirty="0" smtClean="0"/>
              <a:t>want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2578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800" dirty="0"/>
              <a:t>Over 30 years of public domain research</a:t>
            </a:r>
          </a:p>
          <a:p>
            <a:r>
              <a:rPr lang="en-US" sz="2800" dirty="0"/>
              <a:t>Different types of </a:t>
            </a:r>
            <a:r>
              <a:rPr lang="en-US" sz="2800" dirty="0" smtClean="0"/>
              <a:t>studies</a:t>
            </a:r>
          </a:p>
          <a:p>
            <a:r>
              <a:rPr lang="en-US" sz="2800" dirty="0" smtClean="0"/>
              <a:t>Different </a:t>
            </a:r>
            <a:r>
              <a:rPr lang="en-US" sz="2800" dirty="0"/>
              <a:t>study </a:t>
            </a:r>
            <a:r>
              <a:rPr lang="en-US" sz="2800" dirty="0" smtClean="0"/>
              <a:t>objectives</a:t>
            </a:r>
          </a:p>
          <a:p>
            <a:r>
              <a:rPr lang="en-US" sz="2800" dirty="0" smtClean="0"/>
              <a:t>Different </a:t>
            </a:r>
            <a:r>
              <a:rPr lang="en-US" sz="2800" dirty="0"/>
              <a:t>study populations</a:t>
            </a:r>
          </a:p>
          <a:p>
            <a:r>
              <a:rPr lang="en-US" sz="2800" dirty="0"/>
              <a:t>What can we learn:</a:t>
            </a:r>
          </a:p>
          <a:p>
            <a:pPr lvl="1"/>
            <a:r>
              <a:rPr lang="en-US" dirty="0"/>
              <a:t>How consumers act, not just how they think</a:t>
            </a:r>
          </a:p>
          <a:p>
            <a:pPr lvl="1"/>
            <a:r>
              <a:rPr lang="en-US" dirty="0"/>
              <a:t>What this tells us about opportunities and challenges for product design based on the consumer view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35882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7663390-1AD8-4488-A23F-16904AB097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 seminar presentation</Template>
  <TotalTime>0</TotalTime>
  <Words>2222</Words>
  <Application>Microsoft Office PowerPoint</Application>
  <PresentationFormat>On-screen Show (4:3)</PresentationFormat>
  <Paragraphs>322</Paragraphs>
  <Slides>40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3" baseType="lpstr">
      <vt:lpstr>Arial</vt:lpstr>
      <vt:lpstr>Bookman Old Style</vt:lpstr>
      <vt:lpstr>Calibri</vt:lpstr>
      <vt:lpstr>Cambria</vt:lpstr>
      <vt:lpstr>Chalkboard</vt:lpstr>
      <vt:lpstr>Gill Sans MT</vt:lpstr>
      <vt:lpstr>Interstate-Light</vt:lpstr>
      <vt:lpstr>Interstate-Regular</vt:lpstr>
      <vt:lpstr>Lucida Grande</vt:lpstr>
      <vt:lpstr>Wingdings</vt:lpstr>
      <vt:lpstr>Wingdings 3</vt:lpstr>
      <vt:lpstr>Origin</vt:lpstr>
      <vt:lpstr>Chart</vt:lpstr>
      <vt:lpstr>What Do Consumers Want in a  Long Term Care Financing Product?</vt:lpstr>
      <vt:lpstr>Do consumers want an insurance product covering long-term care costs?</vt:lpstr>
      <vt:lpstr>Awareness still a challenge</vt:lpstr>
      <vt:lpstr>Over two-thirds deny the need</vt:lpstr>
      <vt:lpstr>Only 12% know “who pays” for LTC</vt:lpstr>
      <vt:lpstr>Older adults must be more aware?</vt:lpstr>
      <vt:lpstr>LTC Finance Products </vt:lpstr>
      <vt:lpstr>LTC finance products</vt:lpstr>
      <vt:lpstr>Learning what consumers want</vt:lpstr>
      <vt:lpstr>Some basics</vt:lpstr>
      <vt:lpstr>The importance of planning</vt:lpstr>
      <vt:lpstr>Only 25% do any kind of LTC planning</vt:lpstr>
      <vt:lpstr>Obstacles </vt:lpstr>
      <vt:lpstr>What drives consumer behavior?</vt:lpstr>
      <vt:lpstr>Drivers (Continued)</vt:lpstr>
      <vt:lpstr>Closer look: price sensitivity</vt:lpstr>
      <vt:lpstr>Closer look: “Use it or lose it”</vt:lpstr>
      <vt:lpstr>Insight into feature preferences</vt:lpstr>
      <vt:lpstr>PowerPoint Presentation</vt:lpstr>
      <vt:lpstr>PowerPoint Presentation</vt:lpstr>
      <vt:lpstr>Bottom line </vt:lpstr>
      <vt:lpstr>The Minnesota Strategy</vt:lpstr>
      <vt:lpstr>The Minnesota strategy</vt:lpstr>
      <vt:lpstr>So we want to build a new product….</vt:lpstr>
      <vt:lpstr>What is LifeStage Protection?  </vt:lpstr>
      <vt:lpstr>Why do consumer testing?</vt:lpstr>
      <vt:lpstr>Example demand analysis</vt:lpstr>
      <vt:lpstr>Demand analysis continued</vt:lpstr>
      <vt:lpstr>Research methodology</vt:lpstr>
      <vt:lpstr>LifeStage Protection concept shown</vt:lpstr>
      <vt:lpstr>Favorable product response</vt:lpstr>
      <vt:lpstr>Interest sustains even with knowledge of product cost</vt:lpstr>
      <vt:lpstr>PowerPoint Presentation</vt:lpstr>
      <vt:lpstr>Age of desired transition</vt:lpstr>
      <vt:lpstr>Purchase intent  </vt:lpstr>
      <vt:lpstr>Additional Analyses</vt:lpstr>
      <vt:lpstr>Minnesota Consumer Focus Groups </vt:lpstr>
      <vt:lpstr>Lifestage positives</vt:lpstr>
      <vt:lpstr>Lifestage concerns</vt:lpstr>
      <vt:lpstr>Eileen J. Tell ET Consulting LLC A Woman-Owned Business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2017-02-06T15:41:10Z</dcterms:created>
  <dcterms:modified xsi:type="dcterms:W3CDTF">2020-01-05T16:56:08Z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