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66" r:id="rId5"/>
    <p:sldId id="267" r:id="rId6"/>
    <p:sldId id="268" r:id="rId7"/>
    <p:sldId id="271" r:id="rId8"/>
    <p:sldId id="269" r:id="rId9"/>
    <p:sldId id="259" r:id="rId10"/>
    <p:sldId id="258"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810"/>
    <a:srgbClr val="661414"/>
    <a:srgbClr val="4499A2"/>
    <a:srgbClr val="10A3A0"/>
    <a:srgbClr val="A72121"/>
    <a:srgbClr val="FFF6DD"/>
    <a:srgbClr val="DFEFF1"/>
    <a:srgbClr val="0D8686"/>
    <a:srgbClr val="931D1D"/>
    <a:srgbClr val="96A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19" autoAdjust="0"/>
    <p:restoredTop sz="94660"/>
  </p:normalViewPr>
  <p:slideViewPr>
    <p:cSldViewPr snapToGrid="0">
      <p:cViewPr varScale="1">
        <p:scale>
          <a:sx n="86" d="100"/>
          <a:sy n="86" d="100"/>
        </p:scale>
        <p:origin x="9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C0B1-6F01-451A-BF21-7ADCF08441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E99F7C-5E61-4969-B3CD-34842A0262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A58CC4-55CA-429F-ACCC-D61B1012AFFB}"/>
              </a:ext>
            </a:extLst>
          </p:cNvPr>
          <p:cNvSpPr>
            <a:spLocks noGrp="1"/>
          </p:cNvSpPr>
          <p:nvPr>
            <p:ph type="dt" sz="half" idx="10"/>
          </p:nvPr>
        </p:nvSpPr>
        <p:spPr/>
        <p:txBody>
          <a:bodyPr/>
          <a:lstStyle/>
          <a:p>
            <a:fld id="{4F2BA11D-ECDF-43C9-B7C2-354D1C6FD1EC}" type="datetimeFigureOut">
              <a:rPr lang="en-US" smtClean="0"/>
              <a:t>9/20/2021</a:t>
            </a:fld>
            <a:endParaRPr lang="en-US"/>
          </a:p>
        </p:txBody>
      </p:sp>
      <p:sp>
        <p:nvSpPr>
          <p:cNvPr id="5" name="Footer Placeholder 4">
            <a:extLst>
              <a:ext uri="{FF2B5EF4-FFF2-40B4-BE49-F238E27FC236}">
                <a16:creationId xmlns:a16="http://schemas.microsoft.com/office/drawing/2014/main" id="{05B6678F-DDE4-461A-ABD2-4753B46F0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7EB92-A950-48F0-A1BE-1EF6E1501710}"/>
              </a:ext>
            </a:extLst>
          </p:cNvPr>
          <p:cNvSpPr>
            <a:spLocks noGrp="1"/>
          </p:cNvSpPr>
          <p:nvPr>
            <p:ph type="sldNum" sz="quarter" idx="12"/>
          </p:nvPr>
        </p:nvSpPr>
        <p:spPr/>
        <p:txBody>
          <a:bodyPr/>
          <a:lstStyle/>
          <a:p>
            <a:fld id="{385DF515-908B-415A-9F1E-4B9B88421F9E}" type="slidenum">
              <a:rPr lang="en-US" smtClean="0"/>
              <a:t>‹#›</a:t>
            </a:fld>
            <a:endParaRPr lang="en-US"/>
          </a:p>
        </p:txBody>
      </p:sp>
    </p:spTree>
    <p:extLst>
      <p:ext uri="{BB962C8B-B14F-4D97-AF65-F5344CB8AC3E}">
        <p14:creationId xmlns:p14="http://schemas.microsoft.com/office/powerpoint/2010/main" val="157083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AEF9-F49A-4E5D-BB77-C7C78B42A6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EA1EAB-DA38-46F5-AE30-4B3DB26313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778983-1135-42BE-B857-A6CE9E796C06}"/>
              </a:ext>
            </a:extLst>
          </p:cNvPr>
          <p:cNvSpPr>
            <a:spLocks noGrp="1"/>
          </p:cNvSpPr>
          <p:nvPr>
            <p:ph type="dt" sz="half" idx="10"/>
          </p:nvPr>
        </p:nvSpPr>
        <p:spPr/>
        <p:txBody>
          <a:bodyPr/>
          <a:lstStyle/>
          <a:p>
            <a:fld id="{4F2BA11D-ECDF-43C9-B7C2-354D1C6FD1EC}" type="datetimeFigureOut">
              <a:rPr lang="en-US" smtClean="0"/>
              <a:t>9/20/2021</a:t>
            </a:fld>
            <a:endParaRPr lang="en-US"/>
          </a:p>
        </p:txBody>
      </p:sp>
      <p:sp>
        <p:nvSpPr>
          <p:cNvPr id="5" name="Footer Placeholder 4">
            <a:extLst>
              <a:ext uri="{FF2B5EF4-FFF2-40B4-BE49-F238E27FC236}">
                <a16:creationId xmlns:a16="http://schemas.microsoft.com/office/drawing/2014/main" id="{ABEE67A2-8204-4D29-988B-B7BA3354A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66895-3AEF-490B-8FB9-734F9D51C97A}"/>
              </a:ext>
            </a:extLst>
          </p:cNvPr>
          <p:cNvSpPr>
            <a:spLocks noGrp="1"/>
          </p:cNvSpPr>
          <p:nvPr>
            <p:ph type="sldNum" sz="quarter" idx="12"/>
          </p:nvPr>
        </p:nvSpPr>
        <p:spPr/>
        <p:txBody>
          <a:bodyPr/>
          <a:lstStyle/>
          <a:p>
            <a:fld id="{385DF515-908B-415A-9F1E-4B9B88421F9E}" type="slidenum">
              <a:rPr lang="en-US" smtClean="0"/>
              <a:t>‹#›</a:t>
            </a:fld>
            <a:endParaRPr lang="en-US"/>
          </a:p>
        </p:txBody>
      </p:sp>
    </p:spTree>
    <p:extLst>
      <p:ext uri="{BB962C8B-B14F-4D97-AF65-F5344CB8AC3E}">
        <p14:creationId xmlns:p14="http://schemas.microsoft.com/office/powerpoint/2010/main" val="42517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CB4261-CB24-446D-B7D4-4CD71CC32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9D90CC-3CEC-4BA8-821E-4E7CF952AD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98D7E-9EDE-4E5D-8B15-1BD5F05E2E5C}"/>
              </a:ext>
            </a:extLst>
          </p:cNvPr>
          <p:cNvSpPr>
            <a:spLocks noGrp="1"/>
          </p:cNvSpPr>
          <p:nvPr>
            <p:ph type="dt" sz="half" idx="10"/>
          </p:nvPr>
        </p:nvSpPr>
        <p:spPr/>
        <p:txBody>
          <a:bodyPr/>
          <a:lstStyle/>
          <a:p>
            <a:fld id="{4F2BA11D-ECDF-43C9-B7C2-354D1C6FD1EC}" type="datetimeFigureOut">
              <a:rPr lang="en-US" smtClean="0"/>
              <a:t>9/20/2021</a:t>
            </a:fld>
            <a:endParaRPr lang="en-US"/>
          </a:p>
        </p:txBody>
      </p:sp>
      <p:sp>
        <p:nvSpPr>
          <p:cNvPr id="5" name="Footer Placeholder 4">
            <a:extLst>
              <a:ext uri="{FF2B5EF4-FFF2-40B4-BE49-F238E27FC236}">
                <a16:creationId xmlns:a16="http://schemas.microsoft.com/office/drawing/2014/main" id="{8B2A1007-B2BF-4A1D-B83F-D14A8F90F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2F6440-7A4D-4A3C-A29E-2DC2EEF2BD2C}"/>
              </a:ext>
            </a:extLst>
          </p:cNvPr>
          <p:cNvSpPr>
            <a:spLocks noGrp="1"/>
          </p:cNvSpPr>
          <p:nvPr>
            <p:ph type="sldNum" sz="quarter" idx="12"/>
          </p:nvPr>
        </p:nvSpPr>
        <p:spPr/>
        <p:txBody>
          <a:bodyPr/>
          <a:lstStyle/>
          <a:p>
            <a:fld id="{385DF515-908B-415A-9F1E-4B9B88421F9E}" type="slidenum">
              <a:rPr lang="en-US" smtClean="0"/>
              <a:t>‹#›</a:t>
            </a:fld>
            <a:endParaRPr lang="en-US"/>
          </a:p>
        </p:txBody>
      </p:sp>
    </p:spTree>
    <p:extLst>
      <p:ext uri="{BB962C8B-B14F-4D97-AF65-F5344CB8AC3E}">
        <p14:creationId xmlns:p14="http://schemas.microsoft.com/office/powerpoint/2010/main" val="182420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8384-B72C-45A9-929F-0E90874A0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2D8261-2BC6-4D2A-A7A4-7CF0E229F0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9EDE7-110A-4534-8E2C-AB3B0F2ECAE3}"/>
              </a:ext>
            </a:extLst>
          </p:cNvPr>
          <p:cNvSpPr>
            <a:spLocks noGrp="1"/>
          </p:cNvSpPr>
          <p:nvPr>
            <p:ph type="dt" sz="half" idx="10"/>
          </p:nvPr>
        </p:nvSpPr>
        <p:spPr/>
        <p:txBody>
          <a:bodyPr/>
          <a:lstStyle/>
          <a:p>
            <a:fld id="{4F2BA11D-ECDF-43C9-B7C2-354D1C6FD1EC}" type="datetimeFigureOut">
              <a:rPr lang="en-US" smtClean="0"/>
              <a:t>9/20/2021</a:t>
            </a:fld>
            <a:endParaRPr lang="en-US"/>
          </a:p>
        </p:txBody>
      </p:sp>
      <p:sp>
        <p:nvSpPr>
          <p:cNvPr id="5" name="Footer Placeholder 4">
            <a:extLst>
              <a:ext uri="{FF2B5EF4-FFF2-40B4-BE49-F238E27FC236}">
                <a16:creationId xmlns:a16="http://schemas.microsoft.com/office/drawing/2014/main" id="{3FBBED7A-DC22-42B0-B019-9B005C8A4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47A25-3BB1-4BA6-A9D7-EF2110FF8294}"/>
              </a:ext>
            </a:extLst>
          </p:cNvPr>
          <p:cNvSpPr>
            <a:spLocks noGrp="1"/>
          </p:cNvSpPr>
          <p:nvPr>
            <p:ph type="sldNum" sz="quarter" idx="12"/>
          </p:nvPr>
        </p:nvSpPr>
        <p:spPr/>
        <p:txBody>
          <a:bodyPr/>
          <a:lstStyle/>
          <a:p>
            <a:fld id="{385DF515-908B-415A-9F1E-4B9B88421F9E}" type="slidenum">
              <a:rPr lang="en-US" smtClean="0"/>
              <a:t>‹#›</a:t>
            </a:fld>
            <a:endParaRPr lang="en-US"/>
          </a:p>
        </p:txBody>
      </p:sp>
    </p:spTree>
    <p:extLst>
      <p:ext uri="{BB962C8B-B14F-4D97-AF65-F5344CB8AC3E}">
        <p14:creationId xmlns:p14="http://schemas.microsoft.com/office/powerpoint/2010/main" val="52612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C0F94-DAEB-422F-903C-4F70C3C933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9D99AC-3D1A-4845-9E2A-E6FDF6E39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DD1490-5249-4C23-9718-DF06FB693191}"/>
              </a:ext>
            </a:extLst>
          </p:cNvPr>
          <p:cNvSpPr>
            <a:spLocks noGrp="1"/>
          </p:cNvSpPr>
          <p:nvPr>
            <p:ph type="dt" sz="half" idx="10"/>
          </p:nvPr>
        </p:nvSpPr>
        <p:spPr/>
        <p:txBody>
          <a:bodyPr/>
          <a:lstStyle/>
          <a:p>
            <a:fld id="{4F2BA11D-ECDF-43C9-B7C2-354D1C6FD1EC}" type="datetimeFigureOut">
              <a:rPr lang="en-US" smtClean="0"/>
              <a:t>9/20/2021</a:t>
            </a:fld>
            <a:endParaRPr lang="en-US"/>
          </a:p>
        </p:txBody>
      </p:sp>
      <p:sp>
        <p:nvSpPr>
          <p:cNvPr id="5" name="Footer Placeholder 4">
            <a:extLst>
              <a:ext uri="{FF2B5EF4-FFF2-40B4-BE49-F238E27FC236}">
                <a16:creationId xmlns:a16="http://schemas.microsoft.com/office/drawing/2014/main" id="{B8DCFE69-2D92-4D95-97B1-D163073B0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33776-6650-4983-A86C-7BF92DBA69E4}"/>
              </a:ext>
            </a:extLst>
          </p:cNvPr>
          <p:cNvSpPr>
            <a:spLocks noGrp="1"/>
          </p:cNvSpPr>
          <p:nvPr>
            <p:ph type="sldNum" sz="quarter" idx="12"/>
          </p:nvPr>
        </p:nvSpPr>
        <p:spPr/>
        <p:txBody>
          <a:bodyPr/>
          <a:lstStyle/>
          <a:p>
            <a:fld id="{385DF515-908B-415A-9F1E-4B9B88421F9E}" type="slidenum">
              <a:rPr lang="en-US" smtClean="0"/>
              <a:t>‹#›</a:t>
            </a:fld>
            <a:endParaRPr lang="en-US"/>
          </a:p>
        </p:txBody>
      </p:sp>
    </p:spTree>
    <p:extLst>
      <p:ext uri="{BB962C8B-B14F-4D97-AF65-F5344CB8AC3E}">
        <p14:creationId xmlns:p14="http://schemas.microsoft.com/office/powerpoint/2010/main" val="183162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0720-5196-4160-9124-E6A302B6D2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FF6F5-77D0-444B-A9A3-C596E6A8E8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46B0F-2BF9-43D1-A074-BEAA48E022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0883D2-ACAF-4C1E-90D8-6DBFCD00A995}"/>
              </a:ext>
            </a:extLst>
          </p:cNvPr>
          <p:cNvSpPr>
            <a:spLocks noGrp="1"/>
          </p:cNvSpPr>
          <p:nvPr>
            <p:ph type="dt" sz="half" idx="10"/>
          </p:nvPr>
        </p:nvSpPr>
        <p:spPr/>
        <p:txBody>
          <a:bodyPr/>
          <a:lstStyle/>
          <a:p>
            <a:fld id="{4F2BA11D-ECDF-43C9-B7C2-354D1C6FD1EC}" type="datetimeFigureOut">
              <a:rPr lang="en-US" smtClean="0"/>
              <a:t>9/20/2021</a:t>
            </a:fld>
            <a:endParaRPr lang="en-US"/>
          </a:p>
        </p:txBody>
      </p:sp>
      <p:sp>
        <p:nvSpPr>
          <p:cNvPr id="6" name="Footer Placeholder 5">
            <a:extLst>
              <a:ext uri="{FF2B5EF4-FFF2-40B4-BE49-F238E27FC236}">
                <a16:creationId xmlns:a16="http://schemas.microsoft.com/office/drawing/2014/main" id="{7E0582D7-9A48-47A7-AC05-375FF74F1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77A2D-7ED9-442C-B10B-49344A710848}"/>
              </a:ext>
            </a:extLst>
          </p:cNvPr>
          <p:cNvSpPr>
            <a:spLocks noGrp="1"/>
          </p:cNvSpPr>
          <p:nvPr>
            <p:ph type="sldNum" sz="quarter" idx="12"/>
          </p:nvPr>
        </p:nvSpPr>
        <p:spPr/>
        <p:txBody>
          <a:bodyPr/>
          <a:lstStyle/>
          <a:p>
            <a:fld id="{385DF515-908B-415A-9F1E-4B9B88421F9E}" type="slidenum">
              <a:rPr lang="en-US" smtClean="0"/>
              <a:t>‹#›</a:t>
            </a:fld>
            <a:endParaRPr lang="en-US"/>
          </a:p>
        </p:txBody>
      </p:sp>
    </p:spTree>
    <p:extLst>
      <p:ext uri="{BB962C8B-B14F-4D97-AF65-F5344CB8AC3E}">
        <p14:creationId xmlns:p14="http://schemas.microsoft.com/office/powerpoint/2010/main" val="372284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41D3-462C-4ECC-88F4-382055E39B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2789D9-399A-470C-8519-B74CFA7D0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C841DF-A44D-46F4-9217-F6A5E0F9FA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4DB284-8852-48BB-95D9-BAD82EEE6E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33E147-10C0-4010-B539-D6BA75753D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EAA178-3E58-4EE2-B146-E3B2D9D993D8}"/>
              </a:ext>
            </a:extLst>
          </p:cNvPr>
          <p:cNvSpPr>
            <a:spLocks noGrp="1"/>
          </p:cNvSpPr>
          <p:nvPr>
            <p:ph type="dt" sz="half" idx="10"/>
          </p:nvPr>
        </p:nvSpPr>
        <p:spPr/>
        <p:txBody>
          <a:bodyPr/>
          <a:lstStyle/>
          <a:p>
            <a:fld id="{4F2BA11D-ECDF-43C9-B7C2-354D1C6FD1EC}" type="datetimeFigureOut">
              <a:rPr lang="en-US" smtClean="0"/>
              <a:t>9/20/2021</a:t>
            </a:fld>
            <a:endParaRPr lang="en-US"/>
          </a:p>
        </p:txBody>
      </p:sp>
      <p:sp>
        <p:nvSpPr>
          <p:cNvPr id="8" name="Footer Placeholder 7">
            <a:extLst>
              <a:ext uri="{FF2B5EF4-FFF2-40B4-BE49-F238E27FC236}">
                <a16:creationId xmlns:a16="http://schemas.microsoft.com/office/drawing/2014/main" id="{A450C418-FD19-449B-833C-C42247323A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D60C58-0059-48E2-80DC-F421BA75A342}"/>
              </a:ext>
            </a:extLst>
          </p:cNvPr>
          <p:cNvSpPr>
            <a:spLocks noGrp="1"/>
          </p:cNvSpPr>
          <p:nvPr>
            <p:ph type="sldNum" sz="quarter" idx="12"/>
          </p:nvPr>
        </p:nvSpPr>
        <p:spPr/>
        <p:txBody>
          <a:bodyPr/>
          <a:lstStyle/>
          <a:p>
            <a:fld id="{385DF515-908B-415A-9F1E-4B9B88421F9E}" type="slidenum">
              <a:rPr lang="en-US" smtClean="0"/>
              <a:t>‹#›</a:t>
            </a:fld>
            <a:endParaRPr lang="en-US"/>
          </a:p>
        </p:txBody>
      </p:sp>
    </p:spTree>
    <p:extLst>
      <p:ext uri="{BB962C8B-B14F-4D97-AF65-F5344CB8AC3E}">
        <p14:creationId xmlns:p14="http://schemas.microsoft.com/office/powerpoint/2010/main" val="365403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D4C9-B0A2-44F5-9059-910C6EAE5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DA1904-3278-4A06-BDA7-0FE1F4F9EFA9}"/>
              </a:ext>
            </a:extLst>
          </p:cNvPr>
          <p:cNvSpPr>
            <a:spLocks noGrp="1"/>
          </p:cNvSpPr>
          <p:nvPr>
            <p:ph type="dt" sz="half" idx="10"/>
          </p:nvPr>
        </p:nvSpPr>
        <p:spPr/>
        <p:txBody>
          <a:bodyPr/>
          <a:lstStyle/>
          <a:p>
            <a:fld id="{4F2BA11D-ECDF-43C9-B7C2-354D1C6FD1EC}" type="datetimeFigureOut">
              <a:rPr lang="en-US" smtClean="0"/>
              <a:t>9/20/2021</a:t>
            </a:fld>
            <a:endParaRPr lang="en-US"/>
          </a:p>
        </p:txBody>
      </p:sp>
      <p:sp>
        <p:nvSpPr>
          <p:cNvPr id="4" name="Footer Placeholder 3">
            <a:extLst>
              <a:ext uri="{FF2B5EF4-FFF2-40B4-BE49-F238E27FC236}">
                <a16:creationId xmlns:a16="http://schemas.microsoft.com/office/drawing/2014/main" id="{D0FF0B52-3F52-46E0-A112-51384D261D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17CEE1-4469-490A-9E83-A175B4C31523}"/>
              </a:ext>
            </a:extLst>
          </p:cNvPr>
          <p:cNvSpPr>
            <a:spLocks noGrp="1"/>
          </p:cNvSpPr>
          <p:nvPr>
            <p:ph type="sldNum" sz="quarter" idx="12"/>
          </p:nvPr>
        </p:nvSpPr>
        <p:spPr/>
        <p:txBody>
          <a:bodyPr/>
          <a:lstStyle/>
          <a:p>
            <a:fld id="{385DF515-908B-415A-9F1E-4B9B88421F9E}" type="slidenum">
              <a:rPr lang="en-US" smtClean="0"/>
              <a:t>‹#›</a:t>
            </a:fld>
            <a:endParaRPr lang="en-US"/>
          </a:p>
        </p:txBody>
      </p:sp>
    </p:spTree>
    <p:extLst>
      <p:ext uri="{BB962C8B-B14F-4D97-AF65-F5344CB8AC3E}">
        <p14:creationId xmlns:p14="http://schemas.microsoft.com/office/powerpoint/2010/main" val="382377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B5282-F577-458E-999E-28B6AE0B45E6}"/>
              </a:ext>
            </a:extLst>
          </p:cNvPr>
          <p:cNvSpPr>
            <a:spLocks noGrp="1"/>
          </p:cNvSpPr>
          <p:nvPr>
            <p:ph type="dt" sz="half" idx="10"/>
          </p:nvPr>
        </p:nvSpPr>
        <p:spPr/>
        <p:txBody>
          <a:bodyPr/>
          <a:lstStyle/>
          <a:p>
            <a:fld id="{4F2BA11D-ECDF-43C9-B7C2-354D1C6FD1EC}" type="datetimeFigureOut">
              <a:rPr lang="en-US" smtClean="0"/>
              <a:t>9/20/2021</a:t>
            </a:fld>
            <a:endParaRPr lang="en-US"/>
          </a:p>
        </p:txBody>
      </p:sp>
      <p:sp>
        <p:nvSpPr>
          <p:cNvPr id="3" name="Footer Placeholder 2">
            <a:extLst>
              <a:ext uri="{FF2B5EF4-FFF2-40B4-BE49-F238E27FC236}">
                <a16:creationId xmlns:a16="http://schemas.microsoft.com/office/drawing/2014/main" id="{B8BCA0C7-62FE-42B1-A93E-1936FEF50E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1DED62-7CE9-4640-89D7-51B04A78A693}"/>
              </a:ext>
            </a:extLst>
          </p:cNvPr>
          <p:cNvSpPr>
            <a:spLocks noGrp="1"/>
          </p:cNvSpPr>
          <p:nvPr>
            <p:ph type="sldNum" sz="quarter" idx="12"/>
          </p:nvPr>
        </p:nvSpPr>
        <p:spPr/>
        <p:txBody>
          <a:bodyPr/>
          <a:lstStyle/>
          <a:p>
            <a:fld id="{385DF515-908B-415A-9F1E-4B9B88421F9E}" type="slidenum">
              <a:rPr lang="en-US" smtClean="0"/>
              <a:t>‹#›</a:t>
            </a:fld>
            <a:endParaRPr lang="en-US"/>
          </a:p>
        </p:txBody>
      </p:sp>
    </p:spTree>
    <p:extLst>
      <p:ext uri="{BB962C8B-B14F-4D97-AF65-F5344CB8AC3E}">
        <p14:creationId xmlns:p14="http://schemas.microsoft.com/office/powerpoint/2010/main" val="11354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4BBAB-7828-4CC0-84E8-588C9CF84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DB2776-2822-42E5-BCE1-07733C75C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2D4058-511A-4661-BA76-56E8CD28B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58FD92-5876-4617-B9FB-12FFB35CB407}"/>
              </a:ext>
            </a:extLst>
          </p:cNvPr>
          <p:cNvSpPr>
            <a:spLocks noGrp="1"/>
          </p:cNvSpPr>
          <p:nvPr>
            <p:ph type="dt" sz="half" idx="10"/>
          </p:nvPr>
        </p:nvSpPr>
        <p:spPr/>
        <p:txBody>
          <a:bodyPr/>
          <a:lstStyle/>
          <a:p>
            <a:fld id="{4F2BA11D-ECDF-43C9-B7C2-354D1C6FD1EC}" type="datetimeFigureOut">
              <a:rPr lang="en-US" smtClean="0"/>
              <a:t>9/20/2021</a:t>
            </a:fld>
            <a:endParaRPr lang="en-US"/>
          </a:p>
        </p:txBody>
      </p:sp>
      <p:sp>
        <p:nvSpPr>
          <p:cNvPr id="6" name="Footer Placeholder 5">
            <a:extLst>
              <a:ext uri="{FF2B5EF4-FFF2-40B4-BE49-F238E27FC236}">
                <a16:creationId xmlns:a16="http://schemas.microsoft.com/office/drawing/2014/main" id="{AD05FA9B-AAFD-4050-B64A-6B956ED356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A8025E-023D-44AE-B4BC-FA7A9479F0B7}"/>
              </a:ext>
            </a:extLst>
          </p:cNvPr>
          <p:cNvSpPr>
            <a:spLocks noGrp="1"/>
          </p:cNvSpPr>
          <p:nvPr>
            <p:ph type="sldNum" sz="quarter" idx="12"/>
          </p:nvPr>
        </p:nvSpPr>
        <p:spPr/>
        <p:txBody>
          <a:bodyPr/>
          <a:lstStyle/>
          <a:p>
            <a:fld id="{385DF515-908B-415A-9F1E-4B9B88421F9E}" type="slidenum">
              <a:rPr lang="en-US" smtClean="0"/>
              <a:t>‹#›</a:t>
            </a:fld>
            <a:endParaRPr lang="en-US"/>
          </a:p>
        </p:txBody>
      </p:sp>
    </p:spTree>
    <p:extLst>
      <p:ext uri="{BB962C8B-B14F-4D97-AF65-F5344CB8AC3E}">
        <p14:creationId xmlns:p14="http://schemas.microsoft.com/office/powerpoint/2010/main" val="168982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A1BC-BB65-42DD-B211-9F63602AD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BB5008-F93F-47F0-A1A5-1BBE69044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A34FBE-344A-4386-8AE3-DF65659CA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B71B3-01F5-4F2B-9C9D-302919975060}"/>
              </a:ext>
            </a:extLst>
          </p:cNvPr>
          <p:cNvSpPr>
            <a:spLocks noGrp="1"/>
          </p:cNvSpPr>
          <p:nvPr>
            <p:ph type="dt" sz="half" idx="10"/>
          </p:nvPr>
        </p:nvSpPr>
        <p:spPr/>
        <p:txBody>
          <a:bodyPr/>
          <a:lstStyle/>
          <a:p>
            <a:fld id="{4F2BA11D-ECDF-43C9-B7C2-354D1C6FD1EC}" type="datetimeFigureOut">
              <a:rPr lang="en-US" smtClean="0"/>
              <a:t>9/20/2021</a:t>
            </a:fld>
            <a:endParaRPr lang="en-US"/>
          </a:p>
        </p:txBody>
      </p:sp>
      <p:sp>
        <p:nvSpPr>
          <p:cNvPr id="6" name="Footer Placeholder 5">
            <a:extLst>
              <a:ext uri="{FF2B5EF4-FFF2-40B4-BE49-F238E27FC236}">
                <a16:creationId xmlns:a16="http://schemas.microsoft.com/office/drawing/2014/main" id="{3E5A5623-C6B0-4501-B90A-E69AF2979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FC196-DF23-4C1B-94FD-A4BE839A03F9}"/>
              </a:ext>
            </a:extLst>
          </p:cNvPr>
          <p:cNvSpPr>
            <a:spLocks noGrp="1"/>
          </p:cNvSpPr>
          <p:nvPr>
            <p:ph type="sldNum" sz="quarter" idx="12"/>
          </p:nvPr>
        </p:nvSpPr>
        <p:spPr/>
        <p:txBody>
          <a:bodyPr/>
          <a:lstStyle/>
          <a:p>
            <a:fld id="{385DF515-908B-415A-9F1E-4B9B88421F9E}" type="slidenum">
              <a:rPr lang="en-US" smtClean="0"/>
              <a:t>‹#›</a:t>
            </a:fld>
            <a:endParaRPr lang="en-US"/>
          </a:p>
        </p:txBody>
      </p:sp>
    </p:spTree>
    <p:extLst>
      <p:ext uri="{BB962C8B-B14F-4D97-AF65-F5344CB8AC3E}">
        <p14:creationId xmlns:p14="http://schemas.microsoft.com/office/powerpoint/2010/main" val="407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E4651-FA40-421F-A7B8-CFB270CDD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8CE0AE-2E9A-4C50-BDBA-01F448DD6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FF51B-C417-470B-B95C-8F43C025D7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BA11D-ECDF-43C9-B7C2-354D1C6FD1EC}" type="datetimeFigureOut">
              <a:rPr lang="en-US" smtClean="0"/>
              <a:t>9/20/2021</a:t>
            </a:fld>
            <a:endParaRPr lang="en-US"/>
          </a:p>
        </p:txBody>
      </p:sp>
      <p:sp>
        <p:nvSpPr>
          <p:cNvPr id="5" name="Footer Placeholder 4">
            <a:extLst>
              <a:ext uri="{FF2B5EF4-FFF2-40B4-BE49-F238E27FC236}">
                <a16:creationId xmlns:a16="http://schemas.microsoft.com/office/drawing/2014/main" id="{81BDC7E0-DC80-4177-B198-27447C80A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BB7B46-7541-4F73-8D48-B21E54619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DF515-908B-415A-9F1E-4B9B88421F9E}" type="slidenum">
              <a:rPr lang="en-US" smtClean="0"/>
              <a:t>‹#›</a:t>
            </a:fld>
            <a:endParaRPr lang="en-US"/>
          </a:p>
        </p:txBody>
      </p:sp>
    </p:spTree>
    <p:extLst>
      <p:ext uri="{BB962C8B-B14F-4D97-AF65-F5344CB8AC3E}">
        <p14:creationId xmlns:p14="http://schemas.microsoft.com/office/powerpoint/2010/main" val="195237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hyperlink" Target="https://disability.umn.edu/" TargetMode="External"/><Relationship Id="rId13" Type="http://schemas.openxmlformats.org/officeDocument/2006/relationships/hyperlink" Target="https://cogs.umn.edu/home" TargetMode="External"/><Relationship Id="rId18" Type="http://schemas.openxmlformats.org/officeDocument/2006/relationships/hyperlink" Target="https://osa.umn.edu/old-advocacy-support" TargetMode="External"/><Relationship Id="rId3" Type="http://schemas.openxmlformats.org/officeDocument/2006/relationships/image" Target="../media/image1.png"/><Relationship Id="rId21" Type="http://schemas.openxmlformats.org/officeDocument/2006/relationships/image" Target="../media/image35.png"/><Relationship Id="rId7" Type="http://schemas.openxmlformats.org/officeDocument/2006/relationships/hyperlink" Target="https://onestop.umn.edu/academics" TargetMode="External"/><Relationship Id="rId12" Type="http://schemas.openxmlformats.org/officeDocument/2006/relationships/hyperlink" Target="http://mentalhealth.umn.edu/" TargetMode="External"/><Relationship Id="rId17" Type="http://schemas.openxmlformats.org/officeDocument/2006/relationships/hyperlink" Target="https://effectiveu.umn.edu/" TargetMode="External"/><Relationship Id="rId2" Type="http://schemas.openxmlformats.org/officeDocument/2006/relationships/image" Target="../media/image31.png"/><Relationship Id="rId16" Type="http://schemas.openxmlformats.org/officeDocument/2006/relationships/hyperlink" Target="https://sass.umn.edu/academic-skills-coaching" TargetMode="External"/><Relationship Id="rId20" Type="http://schemas.openxmlformats.org/officeDocument/2006/relationships/hyperlink" Target="https://boynton.umn.edu/" TargetMode="External"/><Relationship Id="rId1" Type="http://schemas.openxmlformats.org/officeDocument/2006/relationships/slideLayout" Target="../slideLayouts/slideLayout1.xml"/><Relationship Id="rId6" Type="http://schemas.openxmlformats.org/officeDocument/2006/relationships/hyperlink" Target="https://www.lib.umn.edu/" TargetMode="External"/><Relationship Id="rId11" Type="http://schemas.openxmlformats.org/officeDocument/2006/relationships/hyperlink" Target="http://www.sos.umn.edu/" TargetMode="External"/><Relationship Id="rId5" Type="http://schemas.openxmlformats.org/officeDocument/2006/relationships/hyperlink" Target="http://writing.umn.edu/sws/" TargetMode="External"/><Relationship Id="rId15" Type="http://schemas.openxmlformats.org/officeDocument/2006/relationships/hyperlink" Target="https://counseling.umn.edu/" TargetMode="External"/><Relationship Id="rId10" Type="http://schemas.openxmlformats.org/officeDocument/2006/relationships/hyperlink" Target="https://isss.umn.edu/" TargetMode="External"/><Relationship Id="rId19" Type="http://schemas.openxmlformats.org/officeDocument/2006/relationships/hyperlink" Target="http://sphc.umn.edu/" TargetMode="External"/><Relationship Id="rId4" Type="http://schemas.openxmlformats.org/officeDocument/2006/relationships/hyperlink" Target="https://onestop.umn.edu/academics/graduate-student-services-and-progress-gssp" TargetMode="External"/><Relationship Id="rId9" Type="http://schemas.openxmlformats.org/officeDocument/2006/relationships/hyperlink" Target="https://gsc.umn.edu/" TargetMode="External"/><Relationship Id="rId14" Type="http://schemas.openxmlformats.org/officeDocument/2006/relationships/hyperlink" Target="https://counseling.umn.edu/bipoc-mental-health-collective" TargetMode="External"/><Relationship Id="rId22"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6.jfif"/></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7.jfif"/><Relationship Id="rId4" Type="http://schemas.openxmlformats.org/officeDocument/2006/relationships/image" Target="../media/image10.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jfif"/><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21.jf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umash.umn.edu/one-health/" TargetMode="External"/><Relationship Id="rId11" Type="http://schemas.openxmlformats.org/officeDocument/2006/relationships/image" Target="../media/image17.jfif"/><Relationship Id="rId5" Type="http://schemas.openxmlformats.org/officeDocument/2006/relationships/image" Target="../media/image9.pn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9.png"/><Relationship Id="rId14" Type="http://schemas.openxmlformats.org/officeDocument/2006/relationships/image" Target="../media/image23.jfif"/></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2.jfif"/><Relationship Id="rId5" Type="http://schemas.openxmlformats.org/officeDocument/2006/relationships/image" Target="../media/image18.png"/><Relationship Id="rId10" Type="http://schemas.openxmlformats.org/officeDocument/2006/relationships/image" Target="../media/image11.png"/><Relationship Id="rId4" Type="http://schemas.openxmlformats.org/officeDocument/2006/relationships/image" Target="../media/image19.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39419F-1DDD-4908-8D47-6AE8E11A0C9F}"/>
              </a:ext>
            </a:extLst>
          </p:cNvPr>
          <p:cNvSpPr/>
          <p:nvPr/>
        </p:nvSpPr>
        <p:spPr>
          <a:xfrm>
            <a:off x="0" y="6337800"/>
            <a:ext cx="12192000" cy="52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AD96B44-D1E8-4C38-AAAD-052D8CADCF58}"/>
              </a:ext>
            </a:extLst>
          </p:cNvPr>
          <p:cNvSpPr/>
          <p:nvPr/>
        </p:nvSpPr>
        <p:spPr>
          <a:xfrm rot="16200000">
            <a:off x="9533879" y="4212069"/>
            <a:ext cx="1930893" cy="3385351"/>
          </a:xfrm>
          <a:prstGeom prst="triangle">
            <a:avLst>
              <a:gd name="adj" fmla="val 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ED1213-D803-4C23-901F-2F3374BBC4F1}"/>
              </a:ext>
            </a:extLst>
          </p:cNvPr>
          <p:cNvSpPr txBox="1"/>
          <p:nvPr/>
        </p:nvSpPr>
        <p:spPr>
          <a:xfrm>
            <a:off x="122822" y="83520"/>
            <a:ext cx="3609962" cy="1200329"/>
          </a:xfrm>
          <a:prstGeom prst="rect">
            <a:avLst/>
          </a:prstGeom>
          <a:noFill/>
        </p:spPr>
        <p:txBody>
          <a:bodyPr wrap="square" rtlCol="0">
            <a:spAutoFit/>
          </a:bodyPr>
          <a:lstStyle/>
          <a:p>
            <a:r>
              <a:rPr lang="en-US" sz="3600" i="1" dirty="0">
                <a:solidFill>
                  <a:srgbClr val="008080"/>
                </a:solidFill>
              </a:rPr>
              <a:t>WHO we are and</a:t>
            </a:r>
            <a:br>
              <a:rPr lang="en-US" sz="3600" i="1" dirty="0">
                <a:solidFill>
                  <a:srgbClr val="008080"/>
                </a:solidFill>
              </a:rPr>
            </a:br>
            <a:r>
              <a:rPr lang="en-US" sz="3600" i="1" dirty="0">
                <a:solidFill>
                  <a:srgbClr val="008080"/>
                </a:solidFill>
              </a:rPr>
              <a:t>WHAT we do…</a:t>
            </a:r>
          </a:p>
        </p:txBody>
      </p:sp>
      <p:pic>
        <p:nvPicPr>
          <p:cNvPr id="8" name="Picture 7">
            <a:extLst>
              <a:ext uri="{FF2B5EF4-FFF2-40B4-BE49-F238E27FC236}">
                <a16:creationId xmlns:a16="http://schemas.microsoft.com/office/drawing/2014/main" id="{2F0645C7-3133-49DF-83F2-4226B15D38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73488" y="5798249"/>
            <a:ext cx="1803947" cy="967732"/>
          </a:xfrm>
          <a:prstGeom prst="rect">
            <a:avLst/>
          </a:prstGeom>
        </p:spPr>
      </p:pic>
      <p:sp>
        <p:nvSpPr>
          <p:cNvPr id="9" name="TextBox 8">
            <a:extLst>
              <a:ext uri="{FF2B5EF4-FFF2-40B4-BE49-F238E27FC236}">
                <a16:creationId xmlns:a16="http://schemas.microsoft.com/office/drawing/2014/main" id="{3A0D4711-6CFA-48A7-BB4C-B3263D7EFFC5}"/>
              </a:ext>
            </a:extLst>
          </p:cNvPr>
          <p:cNvSpPr txBox="1"/>
          <p:nvPr/>
        </p:nvSpPr>
        <p:spPr>
          <a:xfrm>
            <a:off x="214722" y="1835755"/>
            <a:ext cx="3426162" cy="1084912"/>
          </a:xfrm>
          <a:prstGeom prst="rect">
            <a:avLst/>
          </a:prstGeom>
          <a:noFill/>
        </p:spPr>
        <p:txBody>
          <a:bodyPr wrap="square" rtlCol="0">
            <a:spAutoFit/>
          </a:bodyPr>
          <a:lstStyle/>
          <a:p>
            <a:pPr fontAlgn="t"/>
            <a:r>
              <a:rPr lang="en-US" dirty="0">
                <a:solidFill>
                  <a:srgbClr val="008080"/>
                </a:solidFill>
                <a:cs typeface="Arial" panose="020B0604020202020204" pitchFamily="34" charset="0"/>
              </a:rPr>
              <a:t>VISION</a:t>
            </a:r>
            <a:br>
              <a:rPr lang="en-US" b="1" dirty="0">
                <a:solidFill>
                  <a:srgbClr val="44546A"/>
                </a:solidFill>
                <a:cs typeface="Arial" panose="020B0604020202020204" pitchFamily="34" charset="0"/>
              </a:rPr>
            </a:br>
            <a:r>
              <a:rPr lang="en-US" sz="1550" dirty="0"/>
              <a:t>A world in which environmental justice and health equity prevail.</a:t>
            </a:r>
          </a:p>
          <a:p>
            <a:pPr fontAlgn="t"/>
            <a:endParaRPr lang="en-US" sz="1550" dirty="0">
              <a:solidFill>
                <a:schemeClr val="tx1">
                  <a:lumMod val="65000"/>
                  <a:lumOff val="35000"/>
                </a:schemeClr>
              </a:solidFill>
              <a:cs typeface="Arial" panose="020B0604020202020204" pitchFamily="34" charset="0"/>
            </a:endParaRPr>
          </a:p>
        </p:txBody>
      </p:sp>
      <p:pic>
        <p:nvPicPr>
          <p:cNvPr id="11" name="Picture 10">
            <a:extLst>
              <a:ext uri="{FF2B5EF4-FFF2-40B4-BE49-F238E27FC236}">
                <a16:creationId xmlns:a16="http://schemas.microsoft.com/office/drawing/2014/main" id="{9A88BD4F-8F72-4B42-A0F0-E107CBF0E13B}"/>
              </a:ext>
            </a:extLst>
          </p:cNvPr>
          <p:cNvPicPr>
            <a:picLocks noChangeAspect="1"/>
          </p:cNvPicPr>
          <p:nvPr/>
        </p:nvPicPr>
        <p:blipFill>
          <a:blip r:embed="rId3">
            <a:lum bright="70000" contrast="-70000"/>
            <a:alphaModFix amt="35000"/>
            <a:extLst>
              <a:ext uri="{28A0092B-C50C-407E-A947-70E740481C1C}">
                <a14:useLocalDpi xmlns:a14="http://schemas.microsoft.com/office/drawing/2010/main" val="0"/>
              </a:ext>
            </a:extLst>
          </a:blip>
          <a:stretch>
            <a:fillRect/>
          </a:stretch>
        </p:blipFill>
        <p:spPr>
          <a:xfrm>
            <a:off x="5224729" y="617379"/>
            <a:ext cx="5229270" cy="5229270"/>
          </a:xfrm>
          <a:prstGeom prst="rect">
            <a:avLst/>
          </a:prstGeom>
        </p:spPr>
      </p:pic>
      <p:sp>
        <p:nvSpPr>
          <p:cNvPr id="12" name="TextBox 11">
            <a:extLst>
              <a:ext uri="{FF2B5EF4-FFF2-40B4-BE49-F238E27FC236}">
                <a16:creationId xmlns:a16="http://schemas.microsoft.com/office/drawing/2014/main" id="{38E07A1E-CA13-4367-BC64-537CF9B712DE}"/>
              </a:ext>
            </a:extLst>
          </p:cNvPr>
          <p:cNvSpPr txBox="1"/>
          <p:nvPr/>
        </p:nvSpPr>
        <p:spPr>
          <a:xfrm>
            <a:off x="195413" y="3272343"/>
            <a:ext cx="4069783" cy="2277547"/>
          </a:xfrm>
          <a:prstGeom prst="rect">
            <a:avLst/>
          </a:prstGeom>
          <a:noFill/>
        </p:spPr>
        <p:txBody>
          <a:bodyPr wrap="square" rtlCol="0">
            <a:spAutoFit/>
          </a:bodyPr>
          <a:lstStyle/>
          <a:p>
            <a:r>
              <a:rPr lang="en-US" dirty="0">
                <a:solidFill>
                  <a:srgbClr val="008080"/>
                </a:solidFill>
                <a:cs typeface="Arial" panose="020B0604020202020204" pitchFamily="34" charset="0"/>
              </a:rPr>
              <a:t>MISSION</a:t>
            </a:r>
          </a:p>
          <a:p>
            <a:r>
              <a:rPr lang="en-US" sz="1550" dirty="0"/>
              <a:t>The Division of Environmental Health Sciences improves the health of individuals and communities by conducting rigorous and collaborative research to identify risks, reduce hazards, and inform public health policies, and by providing outstanding interdisciplinary education to prepare future environmental health practitioners and leaders.</a:t>
            </a:r>
          </a:p>
        </p:txBody>
      </p:sp>
      <p:sp>
        <p:nvSpPr>
          <p:cNvPr id="13" name="TextBox 12">
            <a:extLst>
              <a:ext uri="{FF2B5EF4-FFF2-40B4-BE49-F238E27FC236}">
                <a16:creationId xmlns:a16="http://schemas.microsoft.com/office/drawing/2014/main" id="{5AEF29DA-6FE0-4B32-995B-E0C6B59E1AE5}"/>
              </a:ext>
            </a:extLst>
          </p:cNvPr>
          <p:cNvSpPr txBox="1"/>
          <p:nvPr/>
        </p:nvSpPr>
        <p:spPr>
          <a:xfrm>
            <a:off x="114565" y="6384156"/>
            <a:ext cx="8717872" cy="400110"/>
          </a:xfrm>
          <a:prstGeom prst="rect">
            <a:avLst/>
          </a:prstGeom>
          <a:noFill/>
        </p:spPr>
        <p:txBody>
          <a:bodyPr wrap="square" rtlCol="0">
            <a:spAutoFit/>
          </a:bodyPr>
          <a:lstStyle/>
          <a:p>
            <a:r>
              <a:rPr lang="en-US" sz="2000" dirty="0">
                <a:solidFill>
                  <a:schemeClr val="tx1">
                    <a:lumMod val="65000"/>
                    <a:lumOff val="35000"/>
                  </a:schemeClr>
                </a:solidFill>
              </a:rPr>
              <a:t>Division of Environmental Health Sciences (</a:t>
            </a:r>
            <a:r>
              <a:rPr lang="en-US" sz="2000" dirty="0" err="1">
                <a:solidFill>
                  <a:schemeClr val="tx1">
                    <a:lumMod val="65000"/>
                    <a:lumOff val="35000"/>
                  </a:schemeClr>
                </a:solidFill>
              </a:rPr>
              <a:t>EnHS</a:t>
            </a:r>
            <a:r>
              <a:rPr lang="en-US" sz="2000" dirty="0">
                <a:solidFill>
                  <a:schemeClr val="tx1">
                    <a:lumMod val="65000"/>
                    <a:lumOff val="35000"/>
                  </a:schemeClr>
                </a:solidFill>
              </a:rPr>
              <a:t>)</a:t>
            </a:r>
          </a:p>
        </p:txBody>
      </p:sp>
      <p:sp>
        <p:nvSpPr>
          <p:cNvPr id="14" name="TextBox 13">
            <a:extLst>
              <a:ext uri="{FF2B5EF4-FFF2-40B4-BE49-F238E27FC236}">
                <a16:creationId xmlns:a16="http://schemas.microsoft.com/office/drawing/2014/main" id="{6B736F48-5C75-4A5A-AEE3-F9965AC13B2B}"/>
              </a:ext>
            </a:extLst>
          </p:cNvPr>
          <p:cNvSpPr txBox="1"/>
          <p:nvPr/>
        </p:nvSpPr>
        <p:spPr>
          <a:xfrm>
            <a:off x="4306247" y="3282388"/>
            <a:ext cx="1847805" cy="923330"/>
          </a:xfrm>
          <a:prstGeom prst="rect">
            <a:avLst/>
          </a:prstGeom>
          <a:noFill/>
        </p:spPr>
        <p:txBody>
          <a:bodyPr wrap="square" rtlCol="0">
            <a:spAutoFit/>
          </a:bodyPr>
          <a:lstStyle/>
          <a:p>
            <a:pPr algn="ctr"/>
            <a:r>
              <a:rPr lang="en-US" b="1" dirty="0">
                <a:solidFill>
                  <a:srgbClr val="008000"/>
                </a:solidFill>
              </a:rPr>
              <a:t>Assessing environmental exposures</a:t>
            </a:r>
          </a:p>
        </p:txBody>
      </p:sp>
      <p:sp>
        <p:nvSpPr>
          <p:cNvPr id="15" name="TextBox 14">
            <a:extLst>
              <a:ext uri="{FF2B5EF4-FFF2-40B4-BE49-F238E27FC236}">
                <a16:creationId xmlns:a16="http://schemas.microsoft.com/office/drawing/2014/main" id="{B8F12F61-B92F-4AF0-A715-21981B5B8EDB}"/>
              </a:ext>
            </a:extLst>
          </p:cNvPr>
          <p:cNvSpPr txBox="1"/>
          <p:nvPr/>
        </p:nvSpPr>
        <p:spPr>
          <a:xfrm>
            <a:off x="6040229" y="1507478"/>
            <a:ext cx="4096095" cy="3354765"/>
          </a:xfrm>
          <a:prstGeom prst="rect">
            <a:avLst/>
          </a:prstGeom>
          <a:noFill/>
        </p:spPr>
        <p:txBody>
          <a:bodyPr wrap="square" rtlCol="0">
            <a:spAutoFit/>
          </a:bodyPr>
          <a:lstStyle/>
          <a:p>
            <a:pPr marL="457200" indent="-285750">
              <a:spcBef>
                <a:spcPts val="1200"/>
              </a:spcBef>
              <a:buFont typeface="Arial" panose="020B0604020202020204" pitchFamily="34" charset="0"/>
              <a:buChar char="•"/>
            </a:pPr>
            <a:r>
              <a:rPr lang="en-US" sz="1900" b="1" dirty="0">
                <a:solidFill>
                  <a:schemeClr val="tx1">
                    <a:lumMod val="75000"/>
                    <a:lumOff val="25000"/>
                  </a:schemeClr>
                </a:solidFill>
              </a:rPr>
              <a:t>EXPOSURE SCIENCE</a:t>
            </a:r>
          </a:p>
          <a:p>
            <a:pPr marL="457200" indent="-285750">
              <a:spcBef>
                <a:spcPts val="1200"/>
              </a:spcBef>
              <a:buFont typeface="Arial" panose="020B0604020202020204" pitchFamily="34" charset="0"/>
              <a:buChar char="•"/>
            </a:pPr>
            <a:r>
              <a:rPr lang="en-US" sz="1900" b="1" dirty="0">
                <a:solidFill>
                  <a:schemeClr val="tx1">
                    <a:lumMod val="75000"/>
                    <a:lumOff val="25000"/>
                  </a:schemeClr>
                </a:solidFill>
              </a:rPr>
              <a:t>INFECTIOUS DISEASES</a:t>
            </a:r>
          </a:p>
          <a:p>
            <a:pPr marL="457200" indent="-285750">
              <a:spcBef>
                <a:spcPts val="1200"/>
              </a:spcBef>
              <a:buFont typeface="Arial" panose="020B0604020202020204" pitchFamily="34" charset="0"/>
              <a:buChar char="•"/>
            </a:pPr>
            <a:r>
              <a:rPr lang="en-US" sz="1900" b="1" dirty="0">
                <a:solidFill>
                  <a:schemeClr val="tx1">
                    <a:lumMod val="75000"/>
                    <a:lumOff val="25000"/>
                  </a:schemeClr>
                </a:solidFill>
              </a:rPr>
              <a:t>OCCUPATIONAL HEALTH</a:t>
            </a:r>
          </a:p>
          <a:p>
            <a:pPr marL="457200" indent="-285750">
              <a:spcBef>
                <a:spcPts val="1200"/>
              </a:spcBef>
              <a:buFont typeface="Arial" panose="020B0604020202020204" pitchFamily="34" charset="0"/>
              <a:buChar char="•"/>
            </a:pPr>
            <a:r>
              <a:rPr lang="en-US" sz="1900" b="1" dirty="0">
                <a:solidFill>
                  <a:schemeClr val="tx1">
                    <a:lumMod val="75000"/>
                    <a:lumOff val="25000"/>
                  </a:schemeClr>
                </a:solidFill>
              </a:rPr>
              <a:t>TOXICOLOGY</a:t>
            </a:r>
          </a:p>
          <a:p>
            <a:pPr marL="457200" indent="-285750">
              <a:spcBef>
                <a:spcPts val="1200"/>
              </a:spcBef>
              <a:buFont typeface="Arial" panose="020B0604020202020204" pitchFamily="34" charset="0"/>
              <a:buChar char="•"/>
            </a:pPr>
            <a:r>
              <a:rPr lang="en-US" sz="1900" b="1" dirty="0">
                <a:solidFill>
                  <a:schemeClr val="tx1">
                    <a:lumMod val="75000"/>
                    <a:lumOff val="25000"/>
                  </a:schemeClr>
                </a:solidFill>
              </a:rPr>
              <a:t>CLIMATE CHANGE</a:t>
            </a:r>
          </a:p>
          <a:p>
            <a:pPr marL="457200" indent="-285750">
              <a:spcBef>
                <a:spcPts val="1200"/>
              </a:spcBef>
              <a:buFont typeface="Arial" panose="020B0604020202020204" pitchFamily="34" charset="0"/>
              <a:buChar char="•"/>
            </a:pPr>
            <a:r>
              <a:rPr lang="en-US" sz="1900" b="1" dirty="0">
                <a:solidFill>
                  <a:schemeClr val="tx1">
                    <a:lumMod val="75000"/>
                    <a:lumOff val="25000"/>
                  </a:schemeClr>
                </a:solidFill>
              </a:rPr>
              <a:t>FOOD SAFETY</a:t>
            </a:r>
          </a:p>
          <a:p>
            <a:pPr marL="457200" indent="-285750">
              <a:spcBef>
                <a:spcPts val="1200"/>
              </a:spcBef>
              <a:buFont typeface="Arial" panose="020B0604020202020204" pitchFamily="34" charset="0"/>
              <a:buChar char="•"/>
            </a:pPr>
            <a:r>
              <a:rPr lang="en-US" sz="1900" b="1" dirty="0">
                <a:solidFill>
                  <a:schemeClr val="tx1">
                    <a:lumMod val="75000"/>
                    <a:lumOff val="25000"/>
                  </a:schemeClr>
                </a:solidFill>
              </a:rPr>
              <a:t>INJURY AND VIOLENCE</a:t>
            </a:r>
            <a:br>
              <a:rPr lang="en-US" sz="1900" b="1" dirty="0">
                <a:solidFill>
                  <a:schemeClr val="tx1">
                    <a:lumMod val="75000"/>
                    <a:lumOff val="25000"/>
                  </a:schemeClr>
                </a:solidFill>
              </a:rPr>
            </a:br>
            <a:r>
              <a:rPr lang="en-US" sz="1900" b="1" dirty="0">
                <a:solidFill>
                  <a:schemeClr val="tx1">
                    <a:lumMod val="75000"/>
                    <a:lumOff val="25000"/>
                  </a:schemeClr>
                </a:solidFill>
              </a:rPr>
              <a:t>EPIDEMIOLOGY AND PREVENTION</a:t>
            </a:r>
          </a:p>
        </p:txBody>
      </p:sp>
      <p:sp>
        <p:nvSpPr>
          <p:cNvPr id="16" name="TextBox 15">
            <a:extLst>
              <a:ext uri="{FF2B5EF4-FFF2-40B4-BE49-F238E27FC236}">
                <a16:creationId xmlns:a16="http://schemas.microsoft.com/office/drawing/2014/main" id="{2A81AD79-E783-409A-9290-46AD84916DD4}"/>
              </a:ext>
            </a:extLst>
          </p:cNvPr>
          <p:cNvSpPr txBox="1"/>
          <p:nvPr/>
        </p:nvSpPr>
        <p:spPr>
          <a:xfrm>
            <a:off x="7415753" y="215784"/>
            <a:ext cx="2207683" cy="923330"/>
          </a:xfrm>
          <a:prstGeom prst="rect">
            <a:avLst/>
          </a:prstGeom>
          <a:noFill/>
        </p:spPr>
        <p:txBody>
          <a:bodyPr wrap="square" rtlCol="0">
            <a:spAutoFit/>
          </a:bodyPr>
          <a:lstStyle/>
          <a:p>
            <a:pPr algn="ctr"/>
            <a:r>
              <a:rPr lang="en-US" b="1" dirty="0">
                <a:solidFill>
                  <a:schemeClr val="accent2"/>
                </a:solidFill>
              </a:rPr>
              <a:t>Understanding individual effects and susceptibility</a:t>
            </a:r>
          </a:p>
        </p:txBody>
      </p:sp>
      <p:sp>
        <p:nvSpPr>
          <p:cNvPr id="17" name="TextBox 16">
            <a:extLst>
              <a:ext uri="{FF2B5EF4-FFF2-40B4-BE49-F238E27FC236}">
                <a16:creationId xmlns:a16="http://schemas.microsoft.com/office/drawing/2014/main" id="{808D2760-D191-44C7-9E75-D10552BCAB44}"/>
              </a:ext>
            </a:extLst>
          </p:cNvPr>
          <p:cNvSpPr txBox="1"/>
          <p:nvPr/>
        </p:nvSpPr>
        <p:spPr>
          <a:xfrm>
            <a:off x="9353534" y="3392037"/>
            <a:ext cx="2271274" cy="923330"/>
          </a:xfrm>
          <a:prstGeom prst="rect">
            <a:avLst/>
          </a:prstGeom>
          <a:noFill/>
        </p:spPr>
        <p:txBody>
          <a:bodyPr wrap="square" rtlCol="0">
            <a:spAutoFit/>
          </a:bodyPr>
          <a:lstStyle/>
          <a:p>
            <a:pPr algn="ctr"/>
            <a:r>
              <a:rPr lang="en-US" b="1" dirty="0">
                <a:solidFill>
                  <a:srgbClr val="0B7EC5"/>
                </a:solidFill>
              </a:rPr>
              <a:t>Understanding effects on communities and populations</a:t>
            </a:r>
          </a:p>
        </p:txBody>
      </p:sp>
      <p:sp>
        <p:nvSpPr>
          <p:cNvPr id="18" name="TextBox 17">
            <a:extLst>
              <a:ext uri="{FF2B5EF4-FFF2-40B4-BE49-F238E27FC236}">
                <a16:creationId xmlns:a16="http://schemas.microsoft.com/office/drawing/2014/main" id="{4719E4AC-A3FA-4F72-AB9A-762F54A5306B}"/>
              </a:ext>
            </a:extLst>
          </p:cNvPr>
          <p:cNvSpPr txBox="1"/>
          <p:nvPr/>
        </p:nvSpPr>
        <p:spPr>
          <a:xfrm>
            <a:off x="6580284" y="5112718"/>
            <a:ext cx="3513717" cy="1200329"/>
          </a:xfrm>
          <a:prstGeom prst="rect">
            <a:avLst/>
          </a:prstGeom>
          <a:noFill/>
        </p:spPr>
        <p:txBody>
          <a:bodyPr wrap="square" rtlCol="0">
            <a:spAutoFit/>
          </a:bodyPr>
          <a:lstStyle/>
          <a:p>
            <a:pPr algn="ctr"/>
            <a:r>
              <a:rPr lang="en-US" b="1" dirty="0">
                <a:solidFill>
                  <a:srgbClr val="632B8D"/>
                </a:solidFill>
              </a:rPr>
              <a:t>Informing and evaluating policies and practices, community empowerment, </a:t>
            </a:r>
            <a:r>
              <a:rPr lang="en-US" b="1" dirty="0">
                <a:solidFill>
                  <a:srgbClr val="7030A0"/>
                </a:solidFill>
              </a:rPr>
              <a:t>health and wellness equity</a:t>
            </a:r>
          </a:p>
        </p:txBody>
      </p:sp>
      <p:pic>
        <p:nvPicPr>
          <p:cNvPr id="20" name="Picture 19" descr="Leaf icon">
            <a:extLst>
              <a:ext uri="{FF2B5EF4-FFF2-40B4-BE49-F238E27FC236}">
                <a16:creationId xmlns:a16="http://schemas.microsoft.com/office/drawing/2014/main" id="{A4F36ED2-F786-405C-AAD9-9641CD66816C}"/>
              </a:ext>
              <a:ext uri="{C183D7F6-B498-43B3-948B-1728B52AA6E4}">
                <adec:decorative xmlns:adec="http://schemas.microsoft.com/office/drawing/2017/decorative" val="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00014" y="1867677"/>
            <a:ext cx="1648757" cy="1642373"/>
          </a:xfrm>
          <a:prstGeom prst="rect">
            <a:avLst/>
          </a:prstGeom>
        </p:spPr>
      </p:pic>
      <p:pic>
        <p:nvPicPr>
          <p:cNvPr id="22" name="Picture 21" descr="Person icon">
            <a:extLst>
              <a:ext uri="{FF2B5EF4-FFF2-40B4-BE49-F238E27FC236}">
                <a16:creationId xmlns:a16="http://schemas.microsoft.com/office/drawing/2014/main" id="{7CD38D0C-CC87-47AE-83F2-CABFBE152E7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25309" y="-180278"/>
            <a:ext cx="1997786" cy="1796388"/>
          </a:xfrm>
          <a:prstGeom prst="rect">
            <a:avLst/>
          </a:prstGeom>
        </p:spPr>
      </p:pic>
      <p:pic>
        <p:nvPicPr>
          <p:cNvPr id="26" name="Picture 25" descr="Hands icon">
            <a:extLst>
              <a:ext uri="{FF2B5EF4-FFF2-40B4-BE49-F238E27FC236}">
                <a16:creationId xmlns:a16="http://schemas.microsoft.com/office/drawing/2014/main" id="{20413A54-55B2-415F-837D-06A8B220DD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438929" y="1891732"/>
            <a:ext cx="1721468" cy="1716394"/>
          </a:xfrm>
          <a:prstGeom prst="rect">
            <a:avLst/>
          </a:prstGeom>
        </p:spPr>
      </p:pic>
      <p:pic>
        <p:nvPicPr>
          <p:cNvPr id="28" name="Picture 27">
            <a:extLst>
              <a:ext uri="{FF2B5EF4-FFF2-40B4-BE49-F238E27FC236}">
                <a16:creationId xmlns:a16="http://schemas.microsoft.com/office/drawing/2014/main" id="{46F3AB25-D4D5-4D85-8471-8714D49F109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264349" y="4712813"/>
            <a:ext cx="1674154" cy="1674154"/>
          </a:xfrm>
          <a:prstGeom prst="rect">
            <a:avLst/>
          </a:prstGeom>
        </p:spPr>
      </p:pic>
    </p:spTree>
    <p:extLst>
      <p:ext uri="{BB962C8B-B14F-4D97-AF65-F5344CB8AC3E}">
        <p14:creationId xmlns:p14="http://schemas.microsoft.com/office/powerpoint/2010/main" val="3501200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Shape, circle&#10;&#10;Description automatically generated">
            <a:extLst>
              <a:ext uri="{FF2B5EF4-FFF2-40B4-BE49-F238E27FC236}">
                <a16:creationId xmlns:a16="http://schemas.microsoft.com/office/drawing/2014/main" id="{73946A3C-ABFC-4A81-BEBA-14B31B54F4A7}"/>
              </a:ext>
            </a:extLst>
          </p:cNvPr>
          <p:cNvPicPr>
            <a:picLocks noChangeAspect="1"/>
          </p:cNvPicPr>
          <p:nvPr/>
        </p:nvPicPr>
        <p:blipFill>
          <a:blip r:embed="rId2">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rot="523324">
            <a:off x="1736489" y="859518"/>
            <a:ext cx="9265903" cy="5252572"/>
          </a:xfrm>
          <a:prstGeom prst="rect">
            <a:avLst/>
          </a:prstGeom>
        </p:spPr>
      </p:pic>
      <p:sp>
        <p:nvSpPr>
          <p:cNvPr id="5" name="Rectangle 4">
            <a:extLst>
              <a:ext uri="{FF2B5EF4-FFF2-40B4-BE49-F238E27FC236}">
                <a16:creationId xmlns:a16="http://schemas.microsoft.com/office/drawing/2014/main" id="{2F39419F-1DDD-4908-8D47-6AE8E11A0C9F}"/>
              </a:ext>
            </a:extLst>
          </p:cNvPr>
          <p:cNvSpPr/>
          <p:nvPr/>
        </p:nvSpPr>
        <p:spPr>
          <a:xfrm>
            <a:off x="0" y="6337800"/>
            <a:ext cx="12192000" cy="52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AD96B44-D1E8-4C38-AAAD-052D8CADCF58}"/>
              </a:ext>
            </a:extLst>
          </p:cNvPr>
          <p:cNvSpPr/>
          <p:nvPr/>
        </p:nvSpPr>
        <p:spPr>
          <a:xfrm rot="16200000">
            <a:off x="9533879" y="4212069"/>
            <a:ext cx="1930893" cy="3385351"/>
          </a:xfrm>
          <a:prstGeom prst="triangle">
            <a:avLst>
              <a:gd name="adj" fmla="val 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ED1213-D803-4C23-901F-2F3374BBC4F1}"/>
              </a:ext>
            </a:extLst>
          </p:cNvPr>
          <p:cNvSpPr txBox="1"/>
          <p:nvPr/>
        </p:nvSpPr>
        <p:spPr>
          <a:xfrm>
            <a:off x="148222" y="117386"/>
            <a:ext cx="5353418" cy="646331"/>
          </a:xfrm>
          <a:prstGeom prst="rect">
            <a:avLst/>
          </a:prstGeom>
          <a:noFill/>
        </p:spPr>
        <p:txBody>
          <a:bodyPr wrap="square" rtlCol="0">
            <a:spAutoFit/>
          </a:bodyPr>
          <a:lstStyle/>
          <a:p>
            <a:r>
              <a:rPr lang="en-US" sz="3600" i="1" dirty="0">
                <a:solidFill>
                  <a:srgbClr val="008080"/>
                </a:solidFill>
              </a:rPr>
              <a:t>How do we function?</a:t>
            </a:r>
          </a:p>
        </p:txBody>
      </p:sp>
      <p:pic>
        <p:nvPicPr>
          <p:cNvPr id="8" name="Picture 7">
            <a:extLst>
              <a:ext uri="{FF2B5EF4-FFF2-40B4-BE49-F238E27FC236}">
                <a16:creationId xmlns:a16="http://schemas.microsoft.com/office/drawing/2014/main" id="{2F0645C7-3133-49DF-83F2-4226B15D38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73488" y="5798249"/>
            <a:ext cx="1803947" cy="967732"/>
          </a:xfrm>
          <a:prstGeom prst="rect">
            <a:avLst/>
          </a:prstGeom>
        </p:spPr>
      </p:pic>
      <p:sp>
        <p:nvSpPr>
          <p:cNvPr id="13" name="TextBox 12">
            <a:extLst>
              <a:ext uri="{FF2B5EF4-FFF2-40B4-BE49-F238E27FC236}">
                <a16:creationId xmlns:a16="http://schemas.microsoft.com/office/drawing/2014/main" id="{5AEF29DA-6FE0-4B32-995B-E0C6B59E1AE5}"/>
              </a:ext>
            </a:extLst>
          </p:cNvPr>
          <p:cNvSpPr txBox="1"/>
          <p:nvPr/>
        </p:nvSpPr>
        <p:spPr>
          <a:xfrm>
            <a:off x="114565" y="6384156"/>
            <a:ext cx="8717872" cy="400110"/>
          </a:xfrm>
          <a:prstGeom prst="rect">
            <a:avLst/>
          </a:prstGeom>
          <a:noFill/>
        </p:spPr>
        <p:txBody>
          <a:bodyPr wrap="square" rtlCol="0">
            <a:spAutoFit/>
          </a:bodyPr>
          <a:lstStyle/>
          <a:p>
            <a:r>
              <a:rPr lang="en-US" sz="2000" dirty="0">
                <a:solidFill>
                  <a:schemeClr val="tx1">
                    <a:lumMod val="65000"/>
                    <a:lumOff val="35000"/>
                  </a:schemeClr>
                </a:solidFill>
              </a:rPr>
              <a:t>Division of Environmental Health Sciences (</a:t>
            </a:r>
            <a:r>
              <a:rPr lang="en-US" sz="2000" dirty="0" err="1">
                <a:solidFill>
                  <a:schemeClr val="tx1">
                    <a:lumMod val="65000"/>
                    <a:lumOff val="35000"/>
                  </a:schemeClr>
                </a:solidFill>
              </a:rPr>
              <a:t>EnHS</a:t>
            </a:r>
            <a:r>
              <a:rPr lang="en-US" sz="2000" dirty="0">
                <a:solidFill>
                  <a:schemeClr val="tx1">
                    <a:lumMod val="65000"/>
                    <a:lumOff val="35000"/>
                  </a:schemeClr>
                </a:solidFill>
              </a:rPr>
              <a:t>)</a:t>
            </a:r>
          </a:p>
        </p:txBody>
      </p:sp>
      <p:pic>
        <p:nvPicPr>
          <p:cNvPr id="7" name="Picture 6" descr="Faculty icon">
            <a:extLst>
              <a:ext uri="{FF2B5EF4-FFF2-40B4-BE49-F238E27FC236}">
                <a16:creationId xmlns:a16="http://schemas.microsoft.com/office/drawing/2014/main" id="{133614CD-D3C8-4D2B-9563-1BF6C659B9D3}"/>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093300" y="91675"/>
            <a:ext cx="1700768" cy="1700768"/>
          </a:xfrm>
          <a:prstGeom prst="rect">
            <a:avLst/>
          </a:prstGeom>
        </p:spPr>
      </p:pic>
      <p:sp>
        <p:nvSpPr>
          <p:cNvPr id="11" name="TextBox 10">
            <a:extLst>
              <a:ext uri="{FF2B5EF4-FFF2-40B4-BE49-F238E27FC236}">
                <a16:creationId xmlns:a16="http://schemas.microsoft.com/office/drawing/2014/main" id="{6CB1E6C1-A715-423B-B4CA-5307FDD2F895}"/>
              </a:ext>
            </a:extLst>
          </p:cNvPr>
          <p:cNvSpPr txBox="1"/>
          <p:nvPr/>
        </p:nvSpPr>
        <p:spPr>
          <a:xfrm>
            <a:off x="7138580" y="257431"/>
            <a:ext cx="2903917" cy="523220"/>
          </a:xfrm>
          <a:prstGeom prst="rect">
            <a:avLst/>
          </a:prstGeom>
          <a:noFill/>
        </p:spPr>
        <p:txBody>
          <a:bodyPr wrap="square" rtlCol="0">
            <a:spAutoFit/>
          </a:bodyPr>
          <a:lstStyle/>
          <a:p>
            <a:pPr algn="r"/>
            <a:r>
              <a:rPr lang="en-US" sz="2800" dirty="0">
                <a:solidFill>
                  <a:schemeClr val="bg2">
                    <a:lumMod val="50000"/>
                  </a:schemeClr>
                </a:solidFill>
              </a:rPr>
              <a:t>FACULTY SUPPORT</a:t>
            </a:r>
          </a:p>
        </p:txBody>
      </p:sp>
      <p:sp>
        <p:nvSpPr>
          <p:cNvPr id="16" name="TextBox 15">
            <a:extLst>
              <a:ext uri="{FF2B5EF4-FFF2-40B4-BE49-F238E27FC236}">
                <a16:creationId xmlns:a16="http://schemas.microsoft.com/office/drawing/2014/main" id="{811B24EA-0B5F-472E-A0DB-932C77E8A335}"/>
              </a:ext>
            </a:extLst>
          </p:cNvPr>
          <p:cNvSpPr txBox="1"/>
          <p:nvPr/>
        </p:nvSpPr>
        <p:spPr>
          <a:xfrm>
            <a:off x="4324017" y="2173509"/>
            <a:ext cx="3349804" cy="1200329"/>
          </a:xfrm>
          <a:prstGeom prst="rect">
            <a:avLst/>
          </a:prstGeom>
          <a:solidFill>
            <a:schemeClr val="accent4">
              <a:lumMod val="40000"/>
              <a:lumOff val="60000"/>
            </a:schemeClr>
          </a:solidFill>
        </p:spPr>
        <p:txBody>
          <a:bodyPr wrap="square" rtlCol="0">
            <a:spAutoFit/>
          </a:bodyPr>
          <a:lstStyle/>
          <a:p>
            <a:r>
              <a:rPr lang="en-US" sz="2400" dirty="0">
                <a:solidFill>
                  <a:schemeClr val="tx1">
                    <a:lumMod val="50000"/>
                    <a:lumOff val="50000"/>
                  </a:schemeClr>
                </a:solidFill>
              </a:rPr>
              <a:t>Weekly</a:t>
            </a:r>
            <a:br>
              <a:rPr lang="en-US" sz="2400" b="1" dirty="0">
                <a:solidFill>
                  <a:schemeClr val="bg1"/>
                </a:solidFill>
              </a:rPr>
            </a:br>
            <a:r>
              <a:rPr lang="en-US" sz="2400" b="1" i="1" dirty="0">
                <a:solidFill>
                  <a:srgbClr val="C00000"/>
                </a:solidFill>
              </a:rPr>
              <a:t>LUNCH &amp; LEARN</a:t>
            </a:r>
            <a:br>
              <a:rPr lang="en-US" sz="2400" b="1" i="1" dirty="0">
                <a:solidFill>
                  <a:srgbClr val="C00000"/>
                </a:solidFill>
              </a:rPr>
            </a:br>
            <a:r>
              <a:rPr lang="en-US" sz="2400" dirty="0">
                <a:solidFill>
                  <a:schemeClr val="tx1">
                    <a:lumMod val="50000"/>
                    <a:lumOff val="50000"/>
                  </a:schemeClr>
                </a:solidFill>
              </a:rPr>
              <a:t>Meetings</a:t>
            </a:r>
          </a:p>
        </p:txBody>
      </p:sp>
      <p:pic>
        <p:nvPicPr>
          <p:cNvPr id="15" name="Picture 14" descr="Icon&#10;&#10;Description automatically generated">
            <a:extLst>
              <a:ext uri="{FF2B5EF4-FFF2-40B4-BE49-F238E27FC236}">
                <a16:creationId xmlns:a16="http://schemas.microsoft.com/office/drawing/2014/main" id="{DAB8FA93-62C0-4949-B883-A4F643D441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5558" y="1785540"/>
            <a:ext cx="1388641" cy="1388641"/>
          </a:xfrm>
          <a:prstGeom prst="rect">
            <a:avLst/>
          </a:prstGeom>
        </p:spPr>
      </p:pic>
      <p:sp>
        <p:nvSpPr>
          <p:cNvPr id="17" name="TextBox 16">
            <a:extLst>
              <a:ext uri="{FF2B5EF4-FFF2-40B4-BE49-F238E27FC236}">
                <a16:creationId xmlns:a16="http://schemas.microsoft.com/office/drawing/2014/main" id="{28370907-619A-4576-9B2F-DDA5D2D0A923}"/>
              </a:ext>
            </a:extLst>
          </p:cNvPr>
          <p:cNvSpPr txBox="1"/>
          <p:nvPr/>
        </p:nvSpPr>
        <p:spPr>
          <a:xfrm>
            <a:off x="4625821" y="3369103"/>
            <a:ext cx="3048000" cy="2769989"/>
          </a:xfrm>
          <a:prstGeom prst="rect">
            <a:avLst/>
          </a:prstGeom>
          <a:solidFill>
            <a:srgbClr val="FFF6DD"/>
          </a:solidFill>
        </p:spPr>
        <p:txBody>
          <a:bodyPr wrap="square" lIns="182880" tIns="182880" rIns="182880" bIns="182880" rtlCol="0" anchor="ctr" anchorCtr="0">
            <a:spAutoFit/>
          </a:bodyPr>
          <a:lstStyle/>
          <a:p>
            <a:pPr marL="285750" indent="-285750">
              <a:spcBef>
                <a:spcPts val="600"/>
              </a:spcBef>
              <a:buFont typeface="Arial" panose="020B0604020202020204" pitchFamily="34" charset="0"/>
              <a:buChar char="•"/>
            </a:pPr>
            <a:r>
              <a:rPr lang="en-US" sz="1400" dirty="0"/>
              <a:t>Strategic discussions about </a:t>
            </a:r>
            <a:r>
              <a:rPr lang="en-US" sz="1400" dirty="0" err="1"/>
              <a:t>EnHS</a:t>
            </a:r>
            <a:r>
              <a:rPr lang="en-US" sz="1400" dirty="0"/>
              <a:t> mission and direction</a:t>
            </a:r>
          </a:p>
          <a:p>
            <a:pPr marL="285750" indent="-285750">
              <a:spcBef>
                <a:spcPts val="600"/>
              </a:spcBef>
              <a:buFont typeface="Arial" panose="020B0604020202020204" pitchFamily="34" charset="0"/>
              <a:buChar char="•"/>
            </a:pPr>
            <a:r>
              <a:rPr lang="en-US" sz="1400" dirty="0"/>
              <a:t>Discussion of new initiatives</a:t>
            </a:r>
          </a:p>
          <a:p>
            <a:pPr marL="285750" indent="-285750">
              <a:spcBef>
                <a:spcPts val="600"/>
              </a:spcBef>
              <a:buFont typeface="Arial" panose="020B0604020202020204" pitchFamily="34" charset="0"/>
              <a:buChar char="•"/>
            </a:pPr>
            <a:r>
              <a:rPr lang="en-US" sz="1400" dirty="0"/>
              <a:t>Brainstorming research ideas and grant proposals</a:t>
            </a:r>
          </a:p>
          <a:p>
            <a:pPr marL="285750" indent="-285750">
              <a:spcBef>
                <a:spcPts val="600"/>
              </a:spcBef>
              <a:buFont typeface="Arial" panose="020B0604020202020204" pitchFamily="34" charset="0"/>
              <a:buChar char="•"/>
            </a:pPr>
            <a:r>
              <a:rPr lang="en-US" sz="1400" dirty="0"/>
              <a:t>Invited presentations</a:t>
            </a:r>
          </a:p>
          <a:p>
            <a:pPr marL="285750" indent="-285750">
              <a:spcBef>
                <a:spcPts val="600"/>
              </a:spcBef>
              <a:buFont typeface="Arial" panose="020B0604020202020204" pitchFamily="34" charset="0"/>
              <a:buChar char="•"/>
            </a:pPr>
            <a:r>
              <a:rPr lang="en-US" sz="1400" dirty="0"/>
              <a:t>Faculty development events</a:t>
            </a:r>
          </a:p>
          <a:p>
            <a:pPr marL="285750" indent="-285750">
              <a:spcBef>
                <a:spcPts val="600"/>
              </a:spcBef>
              <a:buFont typeface="Arial" panose="020B0604020202020204" pitchFamily="34" charset="0"/>
              <a:buChar char="•"/>
            </a:pPr>
            <a:r>
              <a:rPr lang="en-US" sz="1400" dirty="0"/>
              <a:t>Meetings with SPH leadership</a:t>
            </a:r>
          </a:p>
          <a:p>
            <a:pPr marL="285750" indent="-285750">
              <a:spcBef>
                <a:spcPts val="600"/>
              </a:spcBef>
              <a:buFont typeface="Arial" panose="020B0604020202020204" pitchFamily="34" charset="0"/>
              <a:buChar char="•"/>
            </a:pPr>
            <a:r>
              <a:rPr lang="en-US" sz="1400" dirty="0"/>
              <a:t>Other</a:t>
            </a:r>
          </a:p>
        </p:txBody>
      </p:sp>
      <p:sp>
        <p:nvSpPr>
          <p:cNvPr id="22" name="TextBox 21">
            <a:extLst>
              <a:ext uri="{FF2B5EF4-FFF2-40B4-BE49-F238E27FC236}">
                <a16:creationId xmlns:a16="http://schemas.microsoft.com/office/drawing/2014/main" id="{04281B31-2988-43B5-B979-2CF0B2DB8A61}"/>
              </a:ext>
            </a:extLst>
          </p:cNvPr>
          <p:cNvSpPr txBox="1"/>
          <p:nvPr/>
        </p:nvSpPr>
        <p:spPr>
          <a:xfrm>
            <a:off x="299793" y="1394168"/>
            <a:ext cx="3349804" cy="830997"/>
          </a:xfrm>
          <a:prstGeom prst="rect">
            <a:avLst/>
          </a:prstGeom>
          <a:solidFill>
            <a:srgbClr val="B7E1E0"/>
          </a:solidFill>
        </p:spPr>
        <p:txBody>
          <a:bodyPr wrap="square" rtlCol="0">
            <a:spAutoFit/>
          </a:bodyPr>
          <a:lstStyle/>
          <a:p>
            <a:r>
              <a:rPr lang="en-US" sz="2400" dirty="0">
                <a:solidFill>
                  <a:schemeClr val="tx1">
                    <a:lumMod val="50000"/>
                    <a:lumOff val="50000"/>
                  </a:schemeClr>
                </a:solidFill>
              </a:rPr>
              <a:t>Division</a:t>
            </a:r>
            <a:br>
              <a:rPr lang="en-US" sz="2400" b="1" dirty="0">
                <a:solidFill>
                  <a:schemeClr val="bg1"/>
                </a:solidFill>
              </a:rPr>
            </a:br>
            <a:r>
              <a:rPr lang="en-US" sz="2400" b="1" i="1" dirty="0">
                <a:solidFill>
                  <a:srgbClr val="C00000"/>
                </a:solidFill>
              </a:rPr>
              <a:t>COMMITTEES</a:t>
            </a:r>
            <a:endParaRPr lang="en-US" sz="2400" dirty="0">
              <a:solidFill>
                <a:schemeClr val="tx1">
                  <a:lumMod val="50000"/>
                  <a:lumOff val="50000"/>
                </a:schemeClr>
              </a:solidFill>
            </a:endParaRPr>
          </a:p>
        </p:txBody>
      </p:sp>
      <p:sp>
        <p:nvSpPr>
          <p:cNvPr id="27" name="TextBox 26">
            <a:extLst>
              <a:ext uri="{FF2B5EF4-FFF2-40B4-BE49-F238E27FC236}">
                <a16:creationId xmlns:a16="http://schemas.microsoft.com/office/drawing/2014/main" id="{0D0B0FDA-A39F-4AC5-A54E-79A745A5A753}"/>
              </a:ext>
            </a:extLst>
          </p:cNvPr>
          <p:cNvSpPr txBox="1"/>
          <p:nvPr/>
        </p:nvSpPr>
        <p:spPr>
          <a:xfrm>
            <a:off x="601597" y="2225165"/>
            <a:ext cx="3048000" cy="2046714"/>
          </a:xfrm>
          <a:prstGeom prst="rect">
            <a:avLst/>
          </a:prstGeom>
          <a:solidFill>
            <a:srgbClr val="DFEFF1"/>
          </a:solidFill>
        </p:spPr>
        <p:txBody>
          <a:bodyPr wrap="square" lIns="182880" tIns="182880" rIns="182880" bIns="182880" rtlCol="0" anchor="ctr" anchorCtr="0">
            <a:spAutoFit/>
          </a:bodyPr>
          <a:lstStyle/>
          <a:p>
            <a:pPr marL="285750" indent="-285750">
              <a:spcBef>
                <a:spcPts val="600"/>
              </a:spcBef>
              <a:buFont typeface="Arial" panose="020B0604020202020204" pitchFamily="34" charset="0"/>
              <a:buChar char="•"/>
            </a:pPr>
            <a:r>
              <a:rPr lang="en-US" sz="1400" dirty="0"/>
              <a:t>Research</a:t>
            </a:r>
          </a:p>
          <a:p>
            <a:pPr marL="285750" indent="-285750">
              <a:spcBef>
                <a:spcPts val="600"/>
              </a:spcBef>
              <a:buFont typeface="Arial" panose="020B0604020202020204" pitchFamily="34" charset="0"/>
              <a:buChar char="•"/>
            </a:pPr>
            <a:r>
              <a:rPr lang="en-US" sz="1400" dirty="0"/>
              <a:t>Education and Curriculum</a:t>
            </a:r>
          </a:p>
          <a:p>
            <a:pPr marL="285750" indent="-285750">
              <a:spcBef>
                <a:spcPts val="600"/>
              </a:spcBef>
              <a:buFont typeface="Arial" panose="020B0604020202020204" pitchFamily="34" charset="0"/>
              <a:buChar char="•"/>
            </a:pPr>
            <a:r>
              <a:rPr lang="en-US" sz="1400" dirty="0"/>
              <a:t>Diversity, Equity and Inclusion</a:t>
            </a:r>
          </a:p>
          <a:p>
            <a:pPr marL="285750" indent="-285750">
              <a:spcBef>
                <a:spcPts val="600"/>
              </a:spcBef>
              <a:buFont typeface="Arial" panose="020B0604020202020204" pitchFamily="34" charset="0"/>
              <a:buChar char="•"/>
            </a:pPr>
            <a:r>
              <a:rPr lang="en-US" sz="1400" dirty="0"/>
              <a:t>Laboratory</a:t>
            </a:r>
          </a:p>
          <a:p>
            <a:pPr marL="285750" indent="-285750">
              <a:spcBef>
                <a:spcPts val="600"/>
              </a:spcBef>
              <a:buFont typeface="Arial" panose="020B0604020202020204" pitchFamily="34" charset="0"/>
              <a:buChar char="•"/>
            </a:pPr>
            <a:r>
              <a:rPr lang="en-US" sz="1400" dirty="0"/>
              <a:t>Recruitment</a:t>
            </a:r>
          </a:p>
          <a:p>
            <a:pPr marL="285750" indent="-285750">
              <a:spcBef>
                <a:spcPts val="600"/>
              </a:spcBef>
              <a:buFont typeface="Arial" panose="020B0604020202020204" pitchFamily="34" charset="0"/>
              <a:buChar char="•"/>
            </a:pPr>
            <a:r>
              <a:rPr lang="en-US" sz="1400" dirty="0"/>
              <a:t>Admissions</a:t>
            </a:r>
          </a:p>
        </p:txBody>
      </p:sp>
      <p:pic>
        <p:nvPicPr>
          <p:cNvPr id="23" name="Picture 22">
            <a:extLst>
              <a:ext uri="{FF2B5EF4-FFF2-40B4-BE49-F238E27FC236}">
                <a16:creationId xmlns:a16="http://schemas.microsoft.com/office/drawing/2014/main" id="{6DF47CD8-9D64-416F-AE57-932A94884BF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25746" y="1000525"/>
            <a:ext cx="1388641" cy="1385492"/>
          </a:xfrm>
          <a:prstGeom prst="rect">
            <a:avLst/>
          </a:prstGeom>
        </p:spPr>
      </p:pic>
      <p:sp>
        <p:nvSpPr>
          <p:cNvPr id="28" name="TextBox 27">
            <a:extLst>
              <a:ext uri="{FF2B5EF4-FFF2-40B4-BE49-F238E27FC236}">
                <a16:creationId xmlns:a16="http://schemas.microsoft.com/office/drawing/2014/main" id="{8AA00D9A-2E97-4F0E-A047-DD757655C288}"/>
              </a:ext>
            </a:extLst>
          </p:cNvPr>
          <p:cNvSpPr txBox="1"/>
          <p:nvPr/>
        </p:nvSpPr>
        <p:spPr>
          <a:xfrm>
            <a:off x="8832436" y="2600196"/>
            <a:ext cx="2902107" cy="2339102"/>
          </a:xfrm>
          <a:prstGeom prst="rect">
            <a:avLst/>
          </a:prstGeom>
          <a:solidFill>
            <a:schemeClr val="bg1">
              <a:lumMod val="95000"/>
            </a:schemeClr>
          </a:solidFill>
        </p:spPr>
        <p:txBody>
          <a:bodyPr wrap="square" lIns="182880" tIns="182880" rIns="182880" bIns="182880" rtlCol="0" anchor="ctr" anchorCtr="0">
            <a:spAutoFit/>
          </a:bodyPr>
          <a:lstStyle/>
          <a:p>
            <a:pPr marL="285750" indent="-285750">
              <a:spcBef>
                <a:spcPts val="600"/>
              </a:spcBef>
              <a:buFont typeface="Arial" panose="020B0604020202020204" pitchFamily="34" charset="0"/>
              <a:buChar char="•"/>
            </a:pPr>
            <a:r>
              <a:rPr lang="en-US" sz="1400" dirty="0"/>
              <a:t>Faculty mentoring</a:t>
            </a:r>
          </a:p>
          <a:p>
            <a:pPr marL="285750" indent="-285750">
              <a:spcBef>
                <a:spcPts val="600"/>
              </a:spcBef>
              <a:buFont typeface="Arial" panose="020B0604020202020204" pitchFamily="34" charset="0"/>
              <a:buChar char="•"/>
            </a:pPr>
            <a:r>
              <a:rPr lang="en-US" sz="1400" dirty="0"/>
              <a:t>Pre-award support</a:t>
            </a:r>
          </a:p>
          <a:p>
            <a:pPr marL="285750" indent="-285750">
              <a:spcBef>
                <a:spcPts val="600"/>
              </a:spcBef>
              <a:buFont typeface="Arial" panose="020B0604020202020204" pitchFamily="34" charset="0"/>
              <a:buChar char="•"/>
            </a:pPr>
            <a:r>
              <a:rPr lang="en-US" sz="1400" dirty="0"/>
              <a:t>Finance</a:t>
            </a:r>
          </a:p>
          <a:p>
            <a:pPr marL="285750" indent="-285750">
              <a:spcBef>
                <a:spcPts val="600"/>
              </a:spcBef>
              <a:buFont typeface="Arial" panose="020B0604020202020204" pitchFamily="34" charset="0"/>
              <a:buChar char="•"/>
            </a:pPr>
            <a:r>
              <a:rPr lang="en-US" sz="1400" dirty="0"/>
              <a:t>Student program coordinators</a:t>
            </a:r>
          </a:p>
          <a:p>
            <a:pPr marL="285750" indent="-285750">
              <a:spcBef>
                <a:spcPts val="600"/>
              </a:spcBef>
              <a:buFont typeface="Arial" panose="020B0604020202020204" pitchFamily="34" charset="0"/>
              <a:buChar char="•"/>
            </a:pPr>
            <a:r>
              <a:rPr lang="en-US" sz="1400" dirty="0"/>
              <a:t>Administrative assistance</a:t>
            </a:r>
          </a:p>
          <a:p>
            <a:pPr marL="285750" indent="-285750">
              <a:spcBef>
                <a:spcPts val="600"/>
              </a:spcBef>
              <a:buFont typeface="Arial" panose="020B0604020202020204" pitchFamily="34" charset="0"/>
              <a:buChar char="•"/>
            </a:pPr>
            <a:r>
              <a:rPr lang="en-US" sz="1400" dirty="0"/>
              <a:t>Web and graphic design</a:t>
            </a:r>
          </a:p>
          <a:p>
            <a:pPr marL="285750" indent="-285750">
              <a:spcBef>
                <a:spcPts val="600"/>
              </a:spcBef>
              <a:buFont typeface="Arial" panose="020B0604020202020204" pitchFamily="34" charset="0"/>
              <a:buChar char="•"/>
            </a:pPr>
            <a:r>
              <a:rPr lang="en-US" sz="1400" dirty="0"/>
              <a:t>IT support</a:t>
            </a:r>
          </a:p>
        </p:txBody>
      </p:sp>
      <p:sp>
        <p:nvSpPr>
          <p:cNvPr id="29" name="TextBox 28">
            <a:extLst>
              <a:ext uri="{FF2B5EF4-FFF2-40B4-BE49-F238E27FC236}">
                <a16:creationId xmlns:a16="http://schemas.microsoft.com/office/drawing/2014/main" id="{F8667F92-4CC5-4760-9719-7BB4D326AFC5}"/>
              </a:ext>
            </a:extLst>
          </p:cNvPr>
          <p:cNvSpPr txBox="1"/>
          <p:nvPr/>
        </p:nvSpPr>
        <p:spPr>
          <a:xfrm>
            <a:off x="8658224" y="1821527"/>
            <a:ext cx="3076319" cy="769441"/>
          </a:xfrm>
          <a:prstGeom prst="rect">
            <a:avLst/>
          </a:prstGeom>
          <a:solidFill>
            <a:srgbClr val="661414"/>
          </a:solidFill>
        </p:spPr>
        <p:txBody>
          <a:bodyPr wrap="square" rtlCol="0">
            <a:spAutoFit/>
          </a:bodyPr>
          <a:lstStyle/>
          <a:p>
            <a:pPr algn="r"/>
            <a:r>
              <a:rPr lang="en-US" sz="2200" dirty="0">
                <a:solidFill>
                  <a:schemeClr val="accent4">
                    <a:lumMod val="20000"/>
                    <a:lumOff val="80000"/>
                  </a:schemeClr>
                </a:solidFill>
              </a:rPr>
              <a:t>ADDITIONAL</a:t>
            </a:r>
            <a:br>
              <a:rPr lang="en-US" sz="2200" b="1" dirty="0">
                <a:solidFill>
                  <a:schemeClr val="bg1"/>
                </a:solidFill>
              </a:rPr>
            </a:br>
            <a:r>
              <a:rPr lang="en-US" sz="2200" b="1" dirty="0">
                <a:solidFill>
                  <a:schemeClr val="bg1"/>
                </a:solidFill>
              </a:rPr>
              <a:t>SUPPORT SERVICES</a:t>
            </a:r>
          </a:p>
        </p:txBody>
      </p:sp>
    </p:spTree>
    <p:extLst>
      <p:ext uri="{BB962C8B-B14F-4D97-AF65-F5344CB8AC3E}">
        <p14:creationId xmlns:p14="http://schemas.microsoft.com/office/powerpoint/2010/main" val="99171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Shape, circle&#10;&#10;Description automatically generated">
            <a:extLst>
              <a:ext uri="{FF2B5EF4-FFF2-40B4-BE49-F238E27FC236}">
                <a16:creationId xmlns:a16="http://schemas.microsoft.com/office/drawing/2014/main" id="{73946A3C-ABFC-4A81-BEBA-14B31B54F4A7}"/>
              </a:ext>
            </a:extLst>
          </p:cNvPr>
          <p:cNvPicPr>
            <a:picLocks noChangeAspect="1"/>
          </p:cNvPicPr>
          <p:nvPr/>
        </p:nvPicPr>
        <p:blipFill>
          <a:blip r:embed="rId2">
            <a:alphaModFix amt="3500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1364823">
            <a:off x="1229350" y="774987"/>
            <a:ext cx="9666718" cy="5479782"/>
          </a:xfrm>
          <a:prstGeom prst="rect">
            <a:avLst/>
          </a:prstGeom>
        </p:spPr>
      </p:pic>
      <p:sp>
        <p:nvSpPr>
          <p:cNvPr id="5" name="Rectangle 4">
            <a:extLst>
              <a:ext uri="{FF2B5EF4-FFF2-40B4-BE49-F238E27FC236}">
                <a16:creationId xmlns:a16="http://schemas.microsoft.com/office/drawing/2014/main" id="{2F39419F-1DDD-4908-8D47-6AE8E11A0C9F}"/>
              </a:ext>
            </a:extLst>
          </p:cNvPr>
          <p:cNvSpPr/>
          <p:nvPr/>
        </p:nvSpPr>
        <p:spPr>
          <a:xfrm>
            <a:off x="0" y="6337800"/>
            <a:ext cx="12192000" cy="52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AD96B44-D1E8-4C38-AAAD-052D8CADCF58}"/>
              </a:ext>
            </a:extLst>
          </p:cNvPr>
          <p:cNvSpPr/>
          <p:nvPr/>
        </p:nvSpPr>
        <p:spPr>
          <a:xfrm rot="16200000">
            <a:off x="9533879" y="4212069"/>
            <a:ext cx="1930893" cy="3385351"/>
          </a:xfrm>
          <a:prstGeom prst="triangle">
            <a:avLst>
              <a:gd name="adj" fmla="val 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ED1213-D803-4C23-901F-2F3374BBC4F1}"/>
              </a:ext>
            </a:extLst>
          </p:cNvPr>
          <p:cNvSpPr txBox="1"/>
          <p:nvPr/>
        </p:nvSpPr>
        <p:spPr>
          <a:xfrm>
            <a:off x="148222" y="117386"/>
            <a:ext cx="5353418" cy="646331"/>
          </a:xfrm>
          <a:prstGeom prst="rect">
            <a:avLst/>
          </a:prstGeom>
          <a:noFill/>
        </p:spPr>
        <p:txBody>
          <a:bodyPr wrap="square" rtlCol="0">
            <a:spAutoFit/>
          </a:bodyPr>
          <a:lstStyle/>
          <a:p>
            <a:r>
              <a:rPr lang="en-US" sz="3600" i="1" dirty="0">
                <a:solidFill>
                  <a:srgbClr val="008080"/>
                </a:solidFill>
              </a:rPr>
              <a:t>How do we function?</a:t>
            </a:r>
          </a:p>
        </p:txBody>
      </p:sp>
      <p:pic>
        <p:nvPicPr>
          <p:cNvPr id="8" name="Picture 7">
            <a:extLst>
              <a:ext uri="{FF2B5EF4-FFF2-40B4-BE49-F238E27FC236}">
                <a16:creationId xmlns:a16="http://schemas.microsoft.com/office/drawing/2014/main" id="{2F0645C7-3133-49DF-83F2-4226B15D38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73488" y="5798249"/>
            <a:ext cx="1803947" cy="967732"/>
          </a:xfrm>
          <a:prstGeom prst="rect">
            <a:avLst/>
          </a:prstGeom>
        </p:spPr>
      </p:pic>
      <p:sp>
        <p:nvSpPr>
          <p:cNvPr id="13" name="TextBox 12">
            <a:extLst>
              <a:ext uri="{FF2B5EF4-FFF2-40B4-BE49-F238E27FC236}">
                <a16:creationId xmlns:a16="http://schemas.microsoft.com/office/drawing/2014/main" id="{5AEF29DA-6FE0-4B32-995B-E0C6B59E1AE5}"/>
              </a:ext>
            </a:extLst>
          </p:cNvPr>
          <p:cNvSpPr txBox="1"/>
          <p:nvPr/>
        </p:nvSpPr>
        <p:spPr>
          <a:xfrm>
            <a:off x="114565" y="6384156"/>
            <a:ext cx="8717872" cy="400110"/>
          </a:xfrm>
          <a:prstGeom prst="rect">
            <a:avLst/>
          </a:prstGeom>
          <a:noFill/>
        </p:spPr>
        <p:txBody>
          <a:bodyPr wrap="square" rtlCol="0">
            <a:spAutoFit/>
          </a:bodyPr>
          <a:lstStyle/>
          <a:p>
            <a:r>
              <a:rPr lang="en-US" sz="2000" dirty="0">
                <a:solidFill>
                  <a:schemeClr val="tx1">
                    <a:lumMod val="65000"/>
                    <a:lumOff val="35000"/>
                  </a:schemeClr>
                </a:solidFill>
              </a:rPr>
              <a:t>Division of Environmental Health Sciences (</a:t>
            </a:r>
            <a:r>
              <a:rPr lang="en-US" sz="2000" dirty="0" err="1">
                <a:solidFill>
                  <a:schemeClr val="tx1">
                    <a:lumMod val="65000"/>
                    <a:lumOff val="35000"/>
                  </a:schemeClr>
                </a:solidFill>
              </a:rPr>
              <a:t>EnHS</a:t>
            </a:r>
            <a:r>
              <a:rPr lang="en-US" sz="2000" dirty="0">
                <a:solidFill>
                  <a:schemeClr val="tx1">
                    <a:lumMod val="65000"/>
                    <a:lumOff val="35000"/>
                  </a:schemeClr>
                </a:solidFill>
              </a:rPr>
              <a:t>)</a:t>
            </a:r>
          </a:p>
        </p:txBody>
      </p:sp>
      <p:sp>
        <p:nvSpPr>
          <p:cNvPr id="11" name="TextBox 10">
            <a:extLst>
              <a:ext uri="{FF2B5EF4-FFF2-40B4-BE49-F238E27FC236}">
                <a16:creationId xmlns:a16="http://schemas.microsoft.com/office/drawing/2014/main" id="{6CB1E6C1-A715-423B-B4CA-5307FDD2F895}"/>
              </a:ext>
            </a:extLst>
          </p:cNvPr>
          <p:cNvSpPr txBox="1"/>
          <p:nvPr/>
        </p:nvSpPr>
        <p:spPr>
          <a:xfrm>
            <a:off x="7635721" y="241314"/>
            <a:ext cx="3134908" cy="523220"/>
          </a:xfrm>
          <a:prstGeom prst="rect">
            <a:avLst/>
          </a:prstGeom>
          <a:noFill/>
        </p:spPr>
        <p:txBody>
          <a:bodyPr wrap="square" rtlCol="0">
            <a:spAutoFit/>
          </a:bodyPr>
          <a:lstStyle/>
          <a:p>
            <a:pPr algn="r"/>
            <a:r>
              <a:rPr lang="en-US" sz="2800" dirty="0">
                <a:solidFill>
                  <a:schemeClr val="bg2">
                    <a:lumMod val="50000"/>
                  </a:schemeClr>
                </a:solidFill>
              </a:rPr>
              <a:t>STUDENT SUPPORT</a:t>
            </a:r>
          </a:p>
        </p:txBody>
      </p:sp>
      <p:sp>
        <p:nvSpPr>
          <p:cNvPr id="22" name="TextBox 21">
            <a:extLst>
              <a:ext uri="{FF2B5EF4-FFF2-40B4-BE49-F238E27FC236}">
                <a16:creationId xmlns:a16="http://schemas.microsoft.com/office/drawing/2014/main" id="{04281B31-2988-43B5-B979-2CF0B2DB8A61}"/>
              </a:ext>
            </a:extLst>
          </p:cNvPr>
          <p:cNvSpPr txBox="1"/>
          <p:nvPr/>
        </p:nvSpPr>
        <p:spPr>
          <a:xfrm>
            <a:off x="1378717" y="1517628"/>
            <a:ext cx="3469507" cy="923330"/>
          </a:xfrm>
          <a:prstGeom prst="rect">
            <a:avLst/>
          </a:prstGeom>
          <a:solidFill>
            <a:srgbClr val="A72121"/>
          </a:solidFill>
        </p:spPr>
        <p:txBody>
          <a:bodyPr wrap="square" rtlCol="0">
            <a:spAutoFit/>
          </a:bodyPr>
          <a:lstStyle/>
          <a:p>
            <a:pPr algn="r"/>
            <a:r>
              <a:rPr lang="en-US" sz="2600" dirty="0">
                <a:solidFill>
                  <a:schemeClr val="accent4">
                    <a:lumMod val="40000"/>
                    <a:lumOff val="60000"/>
                  </a:schemeClr>
                </a:solidFill>
              </a:rPr>
              <a:t>Student Support</a:t>
            </a:r>
            <a:br>
              <a:rPr lang="en-US" sz="2800" b="1" dirty="0">
                <a:solidFill>
                  <a:schemeClr val="bg1"/>
                </a:solidFill>
              </a:rPr>
            </a:br>
            <a:r>
              <a:rPr lang="en-US" sz="2800" b="1" i="1" dirty="0">
                <a:solidFill>
                  <a:schemeClr val="bg1"/>
                </a:solidFill>
              </a:rPr>
              <a:t>RESOURCES</a:t>
            </a:r>
            <a:endParaRPr lang="en-US" sz="2800" dirty="0">
              <a:solidFill>
                <a:schemeClr val="bg1"/>
              </a:solidFill>
            </a:endParaRPr>
          </a:p>
        </p:txBody>
      </p:sp>
      <p:sp>
        <p:nvSpPr>
          <p:cNvPr id="27" name="TextBox 26">
            <a:extLst>
              <a:ext uri="{FF2B5EF4-FFF2-40B4-BE49-F238E27FC236}">
                <a16:creationId xmlns:a16="http://schemas.microsoft.com/office/drawing/2014/main" id="{0D0B0FDA-A39F-4AC5-A54E-79A745A5A753}"/>
              </a:ext>
            </a:extLst>
          </p:cNvPr>
          <p:cNvSpPr txBox="1"/>
          <p:nvPr/>
        </p:nvSpPr>
        <p:spPr>
          <a:xfrm>
            <a:off x="739951" y="2434084"/>
            <a:ext cx="8315325" cy="3364165"/>
          </a:xfrm>
          <a:prstGeom prst="rect">
            <a:avLst/>
          </a:prstGeom>
          <a:solidFill>
            <a:srgbClr val="FFF6DD"/>
          </a:solidFill>
          <a:ln>
            <a:solidFill>
              <a:srgbClr val="DEA810"/>
            </a:solidFill>
          </a:ln>
          <a:effectLst>
            <a:outerShdw blurRad="50800" dist="38100" dir="2700000" algn="tl" rotWithShape="0">
              <a:prstClr val="black">
                <a:alpha val="40000"/>
              </a:prstClr>
            </a:outerShdw>
          </a:effectLst>
        </p:spPr>
        <p:txBody>
          <a:bodyPr wrap="square" lIns="228600" tIns="548640" rIns="182880" bIns="365760" numCol="3" spcCol="182880" rtlCol="0" anchor="ctr" anchorCtr="0">
            <a:noAutofit/>
          </a:bodyPr>
          <a:lstStyle/>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4"/>
              </a:rPr>
              <a:t>Graduate Student Services and Progress (GSSP)</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5"/>
              </a:rPr>
              <a:t>Center for Writing Support </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6"/>
              </a:rPr>
              <a:t>University Libraires </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7"/>
              </a:rPr>
              <a:t>One Stop Student Services </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8"/>
              </a:rPr>
              <a:t>Disability Resources Center </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9"/>
              </a:rPr>
              <a:t>Gender and Sexuality Center for Queer and Trans Life</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10"/>
              </a:rPr>
              <a:t>International Student Services </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11"/>
              </a:rPr>
              <a:t>Student Conflict Resolution Center </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12"/>
              </a:rPr>
              <a:t>Student Mental Health </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13"/>
              </a:rPr>
              <a:t>Council of Graduate Students (COGS)</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14"/>
              </a:rPr>
              <a:t>BIPOC Mental Health Collective </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15"/>
              </a:rPr>
              <a:t>Student Counseling Services </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16"/>
              </a:rPr>
              <a:t>Student Academic Success Services </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17"/>
              </a:rPr>
              <a:t>Effective U </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18"/>
              </a:rPr>
              <a:t>Advocacy and Support </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19"/>
              </a:rPr>
              <a:t>Student Parent Help Center </a:t>
            </a:r>
            <a:endParaRPr lang="en-US" sz="1500" dirty="0"/>
          </a:p>
          <a:p>
            <a:pPr marL="285750" indent="-228600">
              <a:spcBef>
                <a:spcPts val="1600"/>
              </a:spcBef>
              <a:buClr>
                <a:schemeClr val="tx1">
                  <a:lumMod val="50000"/>
                  <a:lumOff val="50000"/>
                </a:schemeClr>
              </a:buClr>
              <a:buFont typeface="Arial" panose="020B0604020202020204" pitchFamily="34" charset="0"/>
              <a:buChar char="•"/>
            </a:pPr>
            <a:r>
              <a:rPr lang="en-US" sz="1500" dirty="0">
                <a:hlinkClick r:id="rId20"/>
              </a:rPr>
              <a:t>Boynton Health</a:t>
            </a:r>
            <a:endParaRPr lang="en-US" sz="1500" dirty="0"/>
          </a:p>
        </p:txBody>
      </p:sp>
      <p:sp>
        <p:nvSpPr>
          <p:cNvPr id="28" name="TextBox 27">
            <a:extLst>
              <a:ext uri="{FF2B5EF4-FFF2-40B4-BE49-F238E27FC236}">
                <a16:creationId xmlns:a16="http://schemas.microsoft.com/office/drawing/2014/main" id="{8AA00D9A-2E97-4F0E-A047-DD757655C288}"/>
              </a:ext>
            </a:extLst>
          </p:cNvPr>
          <p:cNvSpPr txBox="1"/>
          <p:nvPr/>
        </p:nvSpPr>
        <p:spPr>
          <a:xfrm>
            <a:off x="9614317" y="2223301"/>
            <a:ext cx="2159720" cy="2739211"/>
          </a:xfrm>
          <a:prstGeom prst="rect">
            <a:avLst/>
          </a:prstGeom>
          <a:solidFill>
            <a:srgbClr val="DFEFF1"/>
          </a:solidFill>
        </p:spPr>
        <p:txBody>
          <a:bodyPr wrap="square" lIns="182880" tIns="91440" rIns="182880" bIns="91440" rtlCol="0" anchor="ctr" anchorCtr="0">
            <a:spAutoFit/>
          </a:bodyPr>
          <a:lstStyle/>
          <a:p>
            <a:pPr marL="285750" indent="-285750">
              <a:spcBef>
                <a:spcPts val="600"/>
              </a:spcBef>
              <a:buFont typeface="Arial" panose="020B0604020202020204" pitchFamily="34" charset="0"/>
              <a:buChar char="•"/>
            </a:pPr>
            <a:r>
              <a:rPr lang="en-US" sz="1350" dirty="0"/>
              <a:t>Program Coordinator </a:t>
            </a:r>
          </a:p>
          <a:p>
            <a:pPr marL="285750" indent="-285750">
              <a:spcBef>
                <a:spcPts val="600"/>
              </a:spcBef>
              <a:buFont typeface="Arial" panose="020B0604020202020204" pitchFamily="34" charset="0"/>
              <a:buChar char="•"/>
            </a:pPr>
            <a:r>
              <a:rPr lang="en-US" sz="1350" dirty="0"/>
              <a:t>Graduate School </a:t>
            </a:r>
          </a:p>
          <a:p>
            <a:pPr marL="285750" indent="-285750">
              <a:spcBef>
                <a:spcPts val="600"/>
              </a:spcBef>
              <a:buFont typeface="Arial" panose="020B0604020202020204" pitchFamily="34" charset="0"/>
              <a:buChar char="•"/>
            </a:pPr>
            <a:r>
              <a:rPr lang="en-US" sz="1350" dirty="0"/>
              <a:t>Internships </a:t>
            </a:r>
          </a:p>
          <a:p>
            <a:pPr marL="285750" indent="-285750">
              <a:spcBef>
                <a:spcPts val="600"/>
              </a:spcBef>
              <a:buFont typeface="Arial" panose="020B0604020202020204" pitchFamily="34" charset="0"/>
              <a:buChar char="•"/>
            </a:pPr>
            <a:r>
              <a:rPr lang="en-US" sz="1350" dirty="0"/>
              <a:t>NIOSH Traineeships </a:t>
            </a:r>
          </a:p>
          <a:p>
            <a:pPr marL="285750" indent="-285750">
              <a:spcBef>
                <a:spcPts val="600"/>
              </a:spcBef>
              <a:buFont typeface="Arial" panose="020B0604020202020204" pitchFamily="34" charset="0"/>
              <a:buChar char="•"/>
            </a:pPr>
            <a:r>
              <a:rPr lang="en-US" sz="1350" dirty="0"/>
              <a:t>Career Services</a:t>
            </a:r>
          </a:p>
          <a:p>
            <a:pPr marL="285750" indent="-285750">
              <a:spcBef>
                <a:spcPts val="600"/>
              </a:spcBef>
              <a:buFont typeface="Arial" panose="020B0604020202020204" pitchFamily="34" charset="0"/>
              <a:buChar char="•"/>
            </a:pPr>
            <a:r>
              <a:rPr lang="en-US" sz="1350" dirty="0"/>
              <a:t>Scholarships </a:t>
            </a:r>
          </a:p>
          <a:p>
            <a:pPr marL="285750" indent="-285750">
              <a:spcBef>
                <a:spcPts val="600"/>
              </a:spcBef>
              <a:buFont typeface="Arial" panose="020B0604020202020204" pitchFamily="34" charset="0"/>
              <a:buChar char="•"/>
            </a:pPr>
            <a:r>
              <a:rPr lang="en-US" sz="1350" dirty="0"/>
              <a:t>Guidebooks </a:t>
            </a:r>
          </a:p>
          <a:p>
            <a:pPr marL="285750" indent="-285750">
              <a:spcBef>
                <a:spcPts val="600"/>
              </a:spcBef>
              <a:buFont typeface="Arial" panose="020B0604020202020204" pitchFamily="34" charset="0"/>
              <a:buChar char="•"/>
            </a:pPr>
            <a:r>
              <a:rPr lang="en-US" sz="1350" dirty="0"/>
              <a:t>Group Advising </a:t>
            </a:r>
          </a:p>
          <a:p>
            <a:pPr marL="285750" indent="-285750">
              <a:spcBef>
                <a:spcPts val="600"/>
              </a:spcBef>
              <a:buFont typeface="Arial" panose="020B0604020202020204" pitchFamily="34" charset="0"/>
              <a:buChar char="•"/>
            </a:pPr>
            <a:r>
              <a:rPr lang="en-US" sz="1350" dirty="0"/>
              <a:t>Program Tracks </a:t>
            </a:r>
          </a:p>
        </p:txBody>
      </p:sp>
      <p:sp>
        <p:nvSpPr>
          <p:cNvPr id="29" name="TextBox 28">
            <a:extLst>
              <a:ext uri="{FF2B5EF4-FFF2-40B4-BE49-F238E27FC236}">
                <a16:creationId xmlns:a16="http://schemas.microsoft.com/office/drawing/2014/main" id="{F8667F92-4CC5-4760-9719-7BB4D326AFC5}"/>
              </a:ext>
            </a:extLst>
          </p:cNvPr>
          <p:cNvSpPr txBox="1"/>
          <p:nvPr/>
        </p:nvSpPr>
        <p:spPr>
          <a:xfrm>
            <a:off x="9467850" y="1603353"/>
            <a:ext cx="2306187" cy="646331"/>
          </a:xfrm>
          <a:prstGeom prst="rect">
            <a:avLst/>
          </a:prstGeom>
          <a:solidFill>
            <a:srgbClr val="4499A2"/>
          </a:solidFill>
        </p:spPr>
        <p:txBody>
          <a:bodyPr wrap="square" rtlCol="0">
            <a:spAutoFit/>
          </a:bodyPr>
          <a:lstStyle/>
          <a:p>
            <a:pPr algn="r"/>
            <a:r>
              <a:rPr lang="en-US" dirty="0">
                <a:solidFill>
                  <a:schemeClr val="tx1">
                    <a:lumMod val="85000"/>
                    <a:lumOff val="15000"/>
                  </a:schemeClr>
                </a:solidFill>
              </a:rPr>
              <a:t>ADDITIONAL</a:t>
            </a:r>
            <a:br>
              <a:rPr lang="en-US" b="1" dirty="0">
                <a:solidFill>
                  <a:schemeClr val="bg1"/>
                </a:solidFill>
              </a:rPr>
            </a:br>
            <a:r>
              <a:rPr lang="en-US" b="1" dirty="0">
                <a:solidFill>
                  <a:schemeClr val="bg1"/>
                </a:solidFill>
              </a:rPr>
              <a:t>SUPPORT SERVICES</a:t>
            </a:r>
          </a:p>
        </p:txBody>
      </p:sp>
      <p:pic>
        <p:nvPicPr>
          <p:cNvPr id="18" name="Picture 17" descr="Student icon">
            <a:extLst>
              <a:ext uri="{FF2B5EF4-FFF2-40B4-BE49-F238E27FC236}">
                <a16:creationId xmlns:a16="http://schemas.microsoft.com/office/drawing/2014/main" id="{485F5A7F-AF3A-450E-9E3B-8A972E46695E}"/>
              </a:ext>
            </a:extLst>
          </p:cNvPr>
          <p:cNvPicPr>
            <a:picLocks noChangeAspect="1"/>
          </p:cNvPicPr>
          <p:nvPr/>
        </p:nvPicPr>
        <p:blipFill>
          <a:blip r:embed="rId21" cstate="hqprint">
            <a:lum bright="70000" contrast="-70000"/>
            <a:extLst>
              <a:ext uri="{28A0092B-C50C-407E-A947-70E740481C1C}">
                <a14:useLocalDpi xmlns:a14="http://schemas.microsoft.com/office/drawing/2010/main" val="0"/>
              </a:ext>
            </a:extLst>
          </a:blip>
          <a:stretch>
            <a:fillRect/>
          </a:stretch>
        </p:blipFill>
        <p:spPr>
          <a:xfrm>
            <a:off x="10722738" y="119783"/>
            <a:ext cx="1094421" cy="1233985"/>
          </a:xfrm>
          <a:prstGeom prst="rect">
            <a:avLst/>
          </a:prstGeom>
        </p:spPr>
      </p:pic>
      <p:pic>
        <p:nvPicPr>
          <p:cNvPr id="3" name="Picture 2" descr="Icon&#10;&#10;Description automatically generated">
            <a:extLst>
              <a:ext uri="{FF2B5EF4-FFF2-40B4-BE49-F238E27FC236}">
                <a16:creationId xmlns:a16="http://schemas.microsoft.com/office/drawing/2014/main" id="{8C6344C7-C977-4964-88A7-73868E0A937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8535" y="914808"/>
            <a:ext cx="1899902" cy="1872195"/>
          </a:xfrm>
          <a:prstGeom prst="rect">
            <a:avLst/>
          </a:prstGeom>
        </p:spPr>
      </p:pic>
    </p:spTree>
    <p:extLst>
      <p:ext uri="{BB962C8B-B14F-4D97-AF65-F5344CB8AC3E}">
        <p14:creationId xmlns:p14="http://schemas.microsoft.com/office/powerpoint/2010/main" val="387578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39419F-1DDD-4908-8D47-6AE8E11A0C9F}"/>
              </a:ext>
            </a:extLst>
          </p:cNvPr>
          <p:cNvSpPr/>
          <p:nvPr/>
        </p:nvSpPr>
        <p:spPr>
          <a:xfrm>
            <a:off x="0" y="6337800"/>
            <a:ext cx="12192000" cy="52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AD96B44-D1E8-4C38-AAAD-052D8CADCF58}"/>
              </a:ext>
            </a:extLst>
          </p:cNvPr>
          <p:cNvSpPr/>
          <p:nvPr/>
        </p:nvSpPr>
        <p:spPr>
          <a:xfrm rot="16200000">
            <a:off x="9533879" y="4212069"/>
            <a:ext cx="1930893" cy="3385351"/>
          </a:xfrm>
          <a:prstGeom prst="triangle">
            <a:avLst>
              <a:gd name="adj" fmla="val 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ED1213-D803-4C23-901F-2F3374BBC4F1}"/>
              </a:ext>
            </a:extLst>
          </p:cNvPr>
          <p:cNvSpPr txBox="1"/>
          <p:nvPr/>
        </p:nvSpPr>
        <p:spPr>
          <a:xfrm>
            <a:off x="122821" y="83520"/>
            <a:ext cx="7411453" cy="646331"/>
          </a:xfrm>
          <a:prstGeom prst="rect">
            <a:avLst/>
          </a:prstGeom>
          <a:noFill/>
        </p:spPr>
        <p:txBody>
          <a:bodyPr wrap="square" rtlCol="0">
            <a:spAutoFit/>
          </a:bodyPr>
          <a:lstStyle/>
          <a:p>
            <a:r>
              <a:rPr lang="en-US" sz="3600" i="1" dirty="0">
                <a:solidFill>
                  <a:srgbClr val="008080"/>
                </a:solidFill>
              </a:rPr>
              <a:t>WHO we are and WHAT we do…</a:t>
            </a:r>
          </a:p>
        </p:txBody>
      </p:sp>
      <p:pic>
        <p:nvPicPr>
          <p:cNvPr id="8" name="Picture 7">
            <a:extLst>
              <a:ext uri="{FF2B5EF4-FFF2-40B4-BE49-F238E27FC236}">
                <a16:creationId xmlns:a16="http://schemas.microsoft.com/office/drawing/2014/main" id="{2F0645C7-3133-49DF-83F2-4226B15D38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73488" y="5798249"/>
            <a:ext cx="1803947" cy="967732"/>
          </a:xfrm>
          <a:prstGeom prst="rect">
            <a:avLst/>
          </a:prstGeom>
        </p:spPr>
      </p:pic>
      <p:sp>
        <p:nvSpPr>
          <p:cNvPr id="13" name="TextBox 12">
            <a:extLst>
              <a:ext uri="{FF2B5EF4-FFF2-40B4-BE49-F238E27FC236}">
                <a16:creationId xmlns:a16="http://schemas.microsoft.com/office/drawing/2014/main" id="{5AEF29DA-6FE0-4B32-995B-E0C6B59E1AE5}"/>
              </a:ext>
            </a:extLst>
          </p:cNvPr>
          <p:cNvSpPr txBox="1"/>
          <p:nvPr/>
        </p:nvSpPr>
        <p:spPr>
          <a:xfrm>
            <a:off x="114565" y="6384156"/>
            <a:ext cx="8717872" cy="400110"/>
          </a:xfrm>
          <a:prstGeom prst="rect">
            <a:avLst/>
          </a:prstGeom>
          <a:noFill/>
        </p:spPr>
        <p:txBody>
          <a:bodyPr wrap="square" rtlCol="0">
            <a:spAutoFit/>
          </a:bodyPr>
          <a:lstStyle/>
          <a:p>
            <a:r>
              <a:rPr lang="en-US" sz="2000" dirty="0">
                <a:solidFill>
                  <a:schemeClr val="tx1">
                    <a:lumMod val="65000"/>
                    <a:lumOff val="35000"/>
                  </a:schemeClr>
                </a:solidFill>
              </a:rPr>
              <a:t>Division of Environmental Health Sciences (</a:t>
            </a:r>
            <a:r>
              <a:rPr lang="en-US" sz="2000" dirty="0" err="1">
                <a:solidFill>
                  <a:schemeClr val="tx1">
                    <a:lumMod val="65000"/>
                    <a:lumOff val="35000"/>
                  </a:schemeClr>
                </a:solidFill>
              </a:rPr>
              <a:t>EnHS</a:t>
            </a:r>
            <a:r>
              <a:rPr lang="en-US" sz="2000" dirty="0">
                <a:solidFill>
                  <a:schemeClr val="tx1">
                    <a:lumMod val="65000"/>
                    <a:lumOff val="35000"/>
                  </a:schemeClr>
                </a:solidFill>
              </a:rPr>
              <a:t>)</a:t>
            </a:r>
          </a:p>
        </p:txBody>
      </p:sp>
      <p:sp>
        <p:nvSpPr>
          <p:cNvPr id="32" name="TextBox 31">
            <a:extLst>
              <a:ext uri="{FF2B5EF4-FFF2-40B4-BE49-F238E27FC236}">
                <a16:creationId xmlns:a16="http://schemas.microsoft.com/office/drawing/2014/main" id="{72A37852-9410-4E48-918D-9D7BE464E2C0}"/>
              </a:ext>
            </a:extLst>
          </p:cNvPr>
          <p:cNvSpPr txBox="1"/>
          <p:nvPr/>
        </p:nvSpPr>
        <p:spPr>
          <a:xfrm>
            <a:off x="140861" y="643544"/>
            <a:ext cx="2531469" cy="369332"/>
          </a:xfrm>
          <a:prstGeom prst="rect">
            <a:avLst/>
          </a:prstGeom>
          <a:noFill/>
        </p:spPr>
        <p:txBody>
          <a:bodyPr wrap="square" rtlCol="0">
            <a:spAutoFit/>
          </a:bodyPr>
          <a:lstStyle/>
          <a:p>
            <a:r>
              <a:rPr lang="en-US" i="1" dirty="0">
                <a:solidFill>
                  <a:schemeClr val="tx1">
                    <a:lumMod val="50000"/>
                    <a:lumOff val="50000"/>
                  </a:schemeClr>
                </a:solidFill>
              </a:rPr>
              <a:t>Examples of projects</a:t>
            </a:r>
          </a:p>
        </p:txBody>
      </p:sp>
      <p:pic>
        <p:nvPicPr>
          <p:cNvPr id="2" name="Picture 1"/>
          <p:cNvPicPr>
            <a:picLocks noChangeAspect="1"/>
          </p:cNvPicPr>
          <p:nvPr/>
        </p:nvPicPr>
        <p:blipFill>
          <a:blip r:embed="rId3"/>
          <a:stretch>
            <a:fillRect/>
          </a:stretch>
        </p:blipFill>
        <p:spPr>
          <a:xfrm>
            <a:off x="3765268" y="1009446"/>
            <a:ext cx="4991170" cy="4556236"/>
          </a:xfrm>
          <a:prstGeom prst="rect">
            <a:avLst/>
          </a:prstGeom>
        </p:spPr>
      </p:pic>
      <p:pic>
        <p:nvPicPr>
          <p:cNvPr id="34" name="Picture 33">
            <a:extLst>
              <a:ext uri="{FF2B5EF4-FFF2-40B4-BE49-F238E27FC236}">
                <a16:creationId xmlns:a16="http://schemas.microsoft.com/office/drawing/2014/main" id="{3962E758-36D6-449A-9AD2-FAE98558D060}"/>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027206" y="2230582"/>
            <a:ext cx="408932" cy="407727"/>
          </a:xfrm>
          <a:prstGeom prst="rect">
            <a:avLst/>
          </a:prstGeom>
        </p:spPr>
      </p:pic>
      <p:pic>
        <p:nvPicPr>
          <p:cNvPr id="47" name="Picture 46"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17157" y="2267462"/>
            <a:ext cx="409312" cy="407727"/>
          </a:xfrm>
          <a:prstGeom prst="rect">
            <a:avLst/>
          </a:prstGeom>
        </p:spPr>
      </p:pic>
      <p:pic>
        <p:nvPicPr>
          <p:cNvPr id="48" name="Picture 47">
            <a:extLst>
              <a:ext uri="{FF2B5EF4-FFF2-40B4-BE49-F238E27FC236}">
                <a16:creationId xmlns:a16="http://schemas.microsoft.com/office/drawing/2014/main" id="{2F138E60-1D79-446F-8573-4F024106599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0544761" y="2224284"/>
            <a:ext cx="464153" cy="417361"/>
          </a:xfrm>
          <a:prstGeom prst="rect">
            <a:avLst/>
          </a:prstGeom>
        </p:spPr>
      </p:pic>
      <p:pic>
        <p:nvPicPr>
          <p:cNvPr id="49" name="Picture 48">
            <a:extLst>
              <a:ext uri="{FF2B5EF4-FFF2-40B4-BE49-F238E27FC236}">
                <a16:creationId xmlns:a16="http://schemas.microsoft.com/office/drawing/2014/main" id="{0680DA48-F20A-4A62-A4D1-A59C7FB1CDC5}"/>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463632" y="2237467"/>
            <a:ext cx="407727" cy="407727"/>
          </a:xfrm>
          <a:prstGeom prst="rect">
            <a:avLst/>
          </a:prstGeom>
        </p:spPr>
      </p:pic>
      <p:sp>
        <p:nvSpPr>
          <p:cNvPr id="50" name="Rounded Rectangle 26">
            <a:extLst>
              <a:ext uri="{FF2B5EF4-FFF2-40B4-BE49-F238E27FC236}">
                <a16:creationId xmlns:a16="http://schemas.microsoft.com/office/drawing/2014/main" id="{8D437034-24B1-480C-A575-7FF01716E434}"/>
              </a:ext>
            </a:extLst>
          </p:cNvPr>
          <p:cNvSpPr/>
          <p:nvPr/>
        </p:nvSpPr>
        <p:spPr>
          <a:xfrm>
            <a:off x="8914124" y="96460"/>
            <a:ext cx="3101183" cy="2599533"/>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Drought and Occupational Psychosocial Stress among</a:t>
            </a:r>
            <a:br>
              <a:rPr lang="en-US" sz="1400" b="1" dirty="0">
                <a:solidFill>
                  <a:prstClr val="black"/>
                </a:solidFill>
              </a:rPr>
            </a:br>
            <a:r>
              <a:rPr lang="en-US" sz="1400" b="1" dirty="0">
                <a:solidFill>
                  <a:prstClr val="black"/>
                </a:solidFill>
              </a:rPr>
              <a:t>Farmers [J. Berman]</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Great Plains Center for Agricultural Health</a:t>
            </a:r>
            <a:endParaRPr kumimoji="0" lang="en-US" sz="14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lvl="0"/>
            <a:r>
              <a:rPr lang="en-US" sz="1200" dirty="0">
                <a:solidFill>
                  <a:prstClr val="black"/>
                </a:solidFill>
              </a:rPr>
              <a:t>Extreme weather is a growing health threat, but the impacts from drought are poorly understood. We found drought to be a risk factor for increased work-related mental stress among Midwest farmers. Our work will inform drought early warning plans.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a:extLst>
              <a:ext uri="{FF2B5EF4-FFF2-40B4-BE49-F238E27FC236}">
                <a16:creationId xmlns:a16="http://schemas.microsoft.com/office/drawing/2014/main" id="{BB0D6823-3159-4664-9935-6C4DE7E177C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027206" y="2222828"/>
            <a:ext cx="408932" cy="407727"/>
          </a:xfrm>
          <a:prstGeom prst="rect">
            <a:avLst/>
          </a:prstGeom>
        </p:spPr>
      </p:pic>
      <p:pic>
        <p:nvPicPr>
          <p:cNvPr id="52" name="Picture 51"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70009" y="2208909"/>
            <a:ext cx="409312" cy="407727"/>
          </a:xfrm>
          <a:prstGeom prst="rect">
            <a:avLst/>
          </a:prstGeom>
        </p:spPr>
      </p:pic>
      <p:pic>
        <p:nvPicPr>
          <p:cNvPr id="53" name="Picture 52">
            <a:extLst>
              <a:ext uri="{FF2B5EF4-FFF2-40B4-BE49-F238E27FC236}">
                <a16:creationId xmlns:a16="http://schemas.microsoft.com/office/drawing/2014/main" id="{192CAAAE-BE4B-4FAC-8B78-8787D54FB01C}"/>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463632" y="2229713"/>
            <a:ext cx="407727" cy="407727"/>
          </a:xfrm>
          <a:prstGeom prst="rect">
            <a:avLst/>
          </a:prstGeom>
        </p:spPr>
      </p:pic>
      <p:pic>
        <p:nvPicPr>
          <p:cNvPr id="54" name="Picture 53"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98888" y="3096661"/>
            <a:ext cx="409312" cy="407727"/>
          </a:xfrm>
          <a:prstGeom prst="rect">
            <a:avLst/>
          </a:prstGeom>
        </p:spPr>
      </p:pic>
      <p:pic>
        <p:nvPicPr>
          <p:cNvPr id="55" name="Picture 54">
            <a:extLst>
              <a:ext uri="{FF2B5EF4-FFF2-40B4-BE49-F238E27FC236}">
                <a16:creationId xmlns:a16="http://schemas.microsoft.com/office/drawing/2014/main" id="{2F138E60-1D79-446F-8573-4F024106599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726492" y="3104282"/>
            <a:ext cx="464153" cy="417361"/>
          </a:xfrm>
          <a:prstGeom prst="rect">
            <a:avLst/>
          </a:prstGeom>
        </p:spPr>
      </p:pic>
      <p:sp>
        <p:nvSpPr>
          <p:cNvPr id="56" name="Rounded Rectangle 26">
            <a:extLst>
              <a:ext uri="{FF2B5EF4-FFF2-40B4-BE49-F238E27FC236}">
                <a16:creationId xmlns:a16="http://schemas.microsoft.com/office/drawing/2014/main" id="{8D437034-24B1-480C-A575-7FF01716E434}"/>
              </a:ext>
            </a:extLst>
          </p:cNvPr>
          <p:cNvSpPr/>
          <p:nvPr/>
        </p:nvSpPr>
        <p:spPr>
          <a:xfrm>
            <a:off x="128610" y="1210357"/>
            <a:ext cx="3200400" cy="2370764"/>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Prevalence of SARS-CoV-2 antibodies in MN Grocery Store Workers </a:t>
            </a:r>
          </a:p>
          <a:p>
            <a:pPr lvl="0"/>
            <a:r>
              <a:rPr lang="en-US" sz="1400" b="1" dirty="0">
                <a:solidFill>
                  <a:prstClr val="black"/>
                </a:solidFill>
              </a:rPr>
              <a:t>[C. Hedberg]</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Minnesota Department of Health</a:t>
            </a:r>
            <a:endParaRPr kumimoji="0" lang="en-US" sz="14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lvl="0"/>
            <a:r>
              <a:rPr lang="en-US" sz="1200" dirty="0">
                <a:solidFill>
                  <a:prstClr val="black"/>
                </a:solidFill>
              </a:rPr>
              <a:t>This study established prevalence estimates for SARS-CoV-2 seropositive status among MN grocery store workers and will measure vaccine status, attitudes, and uptake among this group of essential workers.</a:t>
            </a:r>
            <a:endParaRPr kumimoji="0" lang="en-US" sz="1200" b="0" i="0" u="none" strike="noStrike" kern="1200" cap="none" spc="0" normalizeH="0" baseline="0" noProof="0" dirty="0">
              <a:ln>
                <a:noFill/>
              </a:ln>
              <a:solidFill>
                <a:prstClr val="black"/>
              </a:solidFill>
              <a:effectLst/>
              <a:uLnTx/>
              <a:uFillTx/>
              <a:latin typeface="Calibri" panose="020F0502020204030204"/>
            </a:endParaRPr>
          </a:p>
        </p:txBody>
      </p:sp>
      <p:pic>
        <p:nvPicPr>
          <p:cNvPr id="57" name="Picture 56">
            <a:extLst>
              <a:ext uri="{FF2B5EF4-FFF2-40B4-BE49-F238E27FC236}">
                <a16:creationId xmlns:a16="http://schemas.microsoft.com/office/drawing/2014/main" id="{3962E758-36D6-449A-9AD2-FAE98558D060}"/>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2622292" y="3122556"/>
            <a:ext cx="408932" cy="407727"/>
          </a:xfrm>
          <a:prstGeom prst="rect">
            <a:avLst/>
          </a:prstGeom>
        </p:spPr>
      </p:pic>
      <p:pic>
        <p:nvPicPr>
          <p:cNvPr id="58" name="Picture 57">
            <a:extLst>
              <a:ext uri="{FF2B5EF4-FFF2-40B4-BE49-F238E27FC236}">
                <a16:creationId xmlns:a16="http://schemas.microsoft.com/office/drawing/2014/main" id="{2F138E60-1D79-446F-8573-4F024106599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2139847" y="3116258"/>
            <a:ext cx="464153" cy="417361"/>
          </a:xfrm>
          <a:prstGeom prst="rect">
            <a:avLst/>
          </a:prstGeom>
        </p:spPr>
      </p:pic>
      <p:pic>
        <p:nvPicPr>
          <p:cNvPr id="59" name="Picture 58">
            <a:extLst>
              <a:ext uri="{FF2B5EF4-FFF2-40B4-BE49-F238E27FC236}">
                <a16:creationId xmlns:a16="http://schemas.microsoft.com/office/drawing/2014/main" id="{BB0D6823-3159-4664-9935-6C4DE7E177C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2622292" y="3114802"/>
            <a:ext cx="408932" cy="407727"/>
          </a:xfrm>
          <a:prstGeom prst="rect">
            <a:avLst/>
          </a:prstGeom>
        </p:spPr>
      </p:pic>
      <p:pic>
        <p:nvPicPr>
          <p:cNvPr id="60" name="Picture 59">
            <a:extLst>
              <a:ext uri="{FF2B5EF4-FFF2-40B4-BE49-F238E27FC236}">
                <a16:creationId xmlns:a16="http://schemas.microsoft.com/office/drawing/2014/main" id="{02765370-47F9-4864-8399-7AAEEE54FA0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2139847" y="3108504"/>
            <a:ext cx="464153" cy="417361"/>
          </a:xfrm>
          <a:prstGeom prst="rect">
            <a:avLst/>
          </a:prstGeom>
        </p:spPr>
      </p:pic>
      <p:sp>
        <p:nvSpPr>
          <p:cNvPr id="42" name="Rounded Rectangle 26">
            <a:extLst>
              <a:ext uri="{FF2B5EF4-FFF2-40B4-BE49-F238E27FC236}">
                <a16:creationId xmlns:a16="http://schemas.microsoft.com/office/drawing/2014/main" id="{8D437034-24B1-480C-A575-7FF01716E434}"/>
              </a:ext>
            </a:extLst>
          </p:cNvPr>
          <p:cNvSpPr/>
          <p:nvPr/>
        </p:nvSpPr>
        <p:spPr>
          <a:xfrm>
            <a:off x="122822" y="3701869"/>
            <a:ext cx="3200400" cy="2568130"/>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Link for Equity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 Ramirez]</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National Institute of Minority Health and Disparities</a:t>
            </a:r>
            <a:endParaRPr lang="en-US" sz="1400" i="1" dirty="0">
              <a:solidFill>
                <a:prstClr val="black">
                  <a:lumMod val="50000"/>
                  <a:lumOff val="50000"/>
                </a:prstClr>
              </a:solidFill>
            </a:endParaRPr>
          </a:p>
          <a:p>
            <a:pPr lvl="0"/>
            <a:r>
              <a:rPr lang="en-US" sz="1200" dirty="0">
                <a:solidFill>
                  <a:prstClr val="black"/>
                </a:solidFill>
              </a:rPr>
              <a:t>This study evaluates the effect of Link for Equity, a culturally responsive trauma-informed care intervention designed to reduce the impacts of childhood adversities, including from racism and community violence, and reduce violence disparities among youth of color.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4" name="Picture 73">
            <a:extLst>
              <a:ext uri="{FF2B5EF4-FFF2-40B4-BE49-F238E27FC236}">
                <a16:creationId xmlns:a16="http://schemas.microsoft.com/office/drawing/2014/main" id="{BB0D6823-3159-4664-9935-6C4DE7E177C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2290085" y="5802074"/>
            <a:ext cx="408932" cy="407727"/>
          </a:xfrm>
          <a:prstGeom prst="rect">
            <a:avLst/>
          </a:prstGeom>
        </p:spPr>
      </p:pic>
      <p:pic>
        <p:nvPicPr>
          <p:cNvPr id="75" name="Picture 74"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80036" y="5803395"/>
            <a:ext cx="409312" cy="407727"/>
          </a:xfrm>
          <a:prstGeom prst="rect">
            <a:avLst/>
          </a:prstGeom>
        </p:spPr>
      </p:pic>
      <p:pic>
        <p:nvPicPr>
          <p:cNvPr id="76" name="Picture 75">
            <a:extLst>
              <a:ext uri="{FF2B5EF4-FFF2-40B4-BE49-F238E27FC236}">
                <a16:creationId xmlns:a16="http://schemas.microsoft.com/office/drawing/2014/main" id="{02765370-47F9-4864-8399-7AAEEE54FA0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807640" y="5795776"/>
            <a:ext cx="464153" cy="417361"/>
          </a:xfrm>
          <a:prstGeom prst="rect">
            <a:avLst/>
          </a:prstGeom>
        </p:spPr>
      </p:pic>
      <p:pic>
        <p:nvPicPr>
          <p:cNvPr id="77" name="Picture 76">
            <a:extLst>
              <a:ext uri="{FF2B5EF4-FFF2-40B4-BE49-F238E27FC236}">
                <a16:creationId xmlns:a16="http://schemas.microsoft.com/office/drawing/2014/main" id="{192CAAAE-BE4B-4FAC-8B78-8787D54FB01C}"/>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2726511" y="5808959"/>
            <a:ext cx="407727" cy="407727"/>
          </a:xfrm>
          <a:prstGeom prst="rect">
            <a:avLst/>
          </a:prstGeom>
        </p:spPr>
      </p:pic>
      <p:pic>
        <p:nvPicPr>
          <p:cNvPr id="85" name="Picture 84">
            <a:extLst>
              <a:ext uri="{FF2B5EF4-FFF2-40B4-BE49-F238E27FC236}">
                <a16:creationId xmlns:a16="http://schemas.microsoft.com/office/drawing/2014/main" id="{3962E758-36D6-449A-9AD2-FAE98558D060}"/>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0994451" y="5169599"/>
            <a:ext cx="408932" cy="407727"/>
          </a:xfrm>
          <a:prstGeom prst="rect">
            <a:avLst/>
          </a:prstGeom>
        </p:spPr>
      </p:pic>
      <p:pic>
        <p:nvPicPr>
          <p:cNvPr id="86" name="Picture 85"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84402" y="5235507"/>
            <a:ext cx="409312" cy="407727"/>
          </a:xfrm>
          <a:prstGeom prst="rect">
            <a:avLst/>
          </a:prstGeom>
        </p:spPr>
      </p:pic>
      <p:pic>
        <p:nvPicPr>
          <p:cNvPr id="87" name="Picture 86">
            <a:extLst>
              <a:ext uri="{FF2B5EF4-FFF2-40B4-BE49-F238E27FC236}">
                <a16:creationId xmlns:a16="http://schemas.microsoft.com/office/drawing/2014/main" id="{2F138E60-1D79-446F-8573-4F024106599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0512006" y="5243128"/>
            <a:ext cx="464153" cy="417361"/>
          </a:xfrm>
          <a:prstGeom prst="rect">
            <a:avLst/>
          </a:prstGeom>
        </p:spPr>
      </p:pic>
      <p:pic>
        <p:nvPicPr>
          <p:cNvPr id="88" name="Picture 87">
            <a:extLst>
              <a:ext uri="{FF2B5EF4-FFF2-40B4-BE49-F238E27FC236}">
                <a16:creationId xmlns:a16="http://schemas.microsoft.com/office/drawing/2014/main" id="{0680DA48-F20A-4A62-A4D1-A59C7FB1CDC5}"/>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430877" y="5176484"/>
            <a:ext cx="407727" cy="407727"/>
          </a:xfrm>
          <a:prstGeom prst="rect">
            <a:avLst/>
          </a:prstGeom>
        </p:spPr>
      </p:pic>
      <p:sp>
        <p:nvSpPr>
          <p:cNvPr id="89" name="Rounded Rectangle 26">
            <a:extLst>
              <a:ext uri="{FF2B5EF4-FFF2-40B4-BE49-F238E27FC236}">
                <a16:creationId xmlns:a16="http://schemas.microsoft.com/office/drawing/2014/main" id="{8D437034-24B1-480C-A575-7FF01716E434}"/>
              </a:ext>
            </a:extLst>
          </p:cNvPr>
          <p:cNvSpPr/>
          <p:nvPr/>
        </p:nvSpPr>
        <p:spPr>
          <a:xfrm>
            <a:off x="8914124" y="2812948"/>
            <a:ext cx="3101183" cy="2818231"/>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Effect of the microbiome upon</a:t>
            </a:r>
            <a:br>
              <a:rPr lang="en-US" sz="1400" b="1" dirty="0">
                <a:solidFill>
                  <a:prstClr val="black"/>
                </a:solidFill>
              </a:rPr>
            </a:br>
            <a:r>
              <a:rPr lang="en-US" sz="1400" b="1" dirty="0">
                <a:solidFill>
                  <a:prstClr val="black"/>
                </a:solidFill>
              </a:rPr>
              <a:t>deer tick range expansion in</a:t>
            </a:r>
            <a:br>
              <a:rPr lang="en-US" sz="1400" b="1" dirty="0">
                <a:solidFill>
                  <a:prstClr val="black"/>
                </a:solidFill>
              </a:rPr>
            </a:br>
            <a:r>
              <a:rPr lang="en-US" sz="1400" b="1" dirty="0">
                <a:solidFill>
                  <a:prstClr val="black"/>
                </a:solidFill>
              </a:rPr>
              <a:t>the Upper Midwest [J. Oliver]</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MN Futures</a:t>
            </a:r>
            <a:endParaRPr kumimoji="0" lang="en-US" sz="16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lvl="0"/>
            <a:r>
              <a:rPr lang="en-US" sz="1200" dirty="0">
                <a:solidFill>
                  <a:prstClr val="black"/>
                </a:solidFill>
              </a:rPr>
              <a:t>Deer tick range expansion and pathogen infection is driven by environmental conditions and internal </a:t>
            </a:r>
            <a:r>
              <a:rPr lang="en-US" sz="1200" dirty="0" err="1">
                <a:solidFill>
                  <a:prstClr val="black"/>
                </a:solidFill>
              </a:rPr>
              <a:t>microbiotic</a:t>
            </a:r>
            <a:r>
              <a:rPr lang="en-US" sz="1200" dirty="0">
                <a:solidFill>
                  <a:prstClr val="black"/>
                </a:solidFill>
              </a:rPr>
              <a:t> factors. We are working to discover how these factors and drive colonization of new territories by ticks, pathogen infection of ticks, and transmission of tick-borne diseases.</a:t>
            </a:r>
            <a:endParaRPr kumimoji="0" lang="en-US" sz="1200" b="0" i="0" u="none" strike="noStrike" kern="1200" cap="none" spc="0" normalizeH="0" baseline="0" noProof="0" dirty="0">
              <a:ln>
                <a:noFill/>
              </a:ln>
              <a:solidFill>
                <a:prstClr val="black"/>
              </a:solidFill>
              <a:effectLst/>
              <a:uLnTx/>
              <a:uFillTx/>
              <a:latin typeface="Calibri" panose="020F0502020204030204"/>
            </a:endParaRPr>
          </a:p>
        </p:txBody>
      </p:sp>
      <p:pic>
        <p:nvPicPr>
          <p:cNvPr id="90" name="Picture 89"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55264" y="5147926"/>
            <a:ext cx="409312" cy="407727"/>
          </a:xfrm>
          <a:prstGeom prst="rect">
            <a:avLst/>
          </a:prstGeom>
        </p:spPr>
      </p:pic>
      <p:pic>
        <p:nvPicPr>
          <p:cNvPr id="91" name="Picture 90">
            <a:extLst>
              <a:ext uri="{FF2B5EF4-FFF2-40B4-BE49-F238E27FC236}">
                <a16:creationId xmlns:a16="http://schemas.microsoft.com/office/drawing/2014/main" id="{192CAAAE-BE4B-4FAC-8B78-8787D54FB01C}"/>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423257" y="5145870"/>
            <a:ext cx="407727" cy="407727"/>
          </a:xfrm>
          <a:prstGeom prst="rect">
            <a:avLst/>
          </a:prstGeom>
        </p:spPr>
      </p:pic>
      <p:pic>
        <p:nvPicPr>
          <p:cNvPr id="3" name="Picture 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110989" y="1118556"/>
            <a:ext cx="578593" cy="771458"/>
          </a:xfrm>
          <a:prstGeom prst="round2DiagRect">
            <a:avLst/>
          </a:prstGeom>
        </p:spPr>
      </p:pic>
      <p:pic>
        <p:nvPicPr>
          <p:cNvPr id="7" name="Picture 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005817" y="3656310"/>
            <a:ext cx="601766" cy="802355"/>
          </a:xfrm>
          <a:prstGeom prst="round2DiagRect">
            <a:avLst/>
          </a:prstGeom>
        </p:spPr>
      </p:pic>
      <p:pic>
        <p:nvPicPr>
          <p:cNvPr id="9" name="Picture 8"/>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512934" y="51636"/>
            <a:ext cx="605619" cy="807492"/>
          </a:xfrm>
          <a:prstGeom prst="round2DiagRect">
            <a:avLst/>
          </a:prstGeom>
        </p:spPr>
      </p:pic>
      <p:pic>
        <p:nvPicPr>
          <p:cNvPr id="10" name="Picture 9"/>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1492092" y="2801139"/>
            <a:ext cx="599572" cy="799428"/>
          </a:xfrm>
          <a:prstGeom prst="round2DiagRect">
            <a:avLst/>
          </a:prstGeom>
        </p:spPr>
      </p:pic>
    </p:spTree>
    <p:extLst>
      <p:ext uri="{BB962C8B-B14F-4D97-AF65-F5344CB8AC3E}">
        <p14:creationId xmlns:p14="http://schemas.microsoft.com/office/powerpoint/2010/main" val="209772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39419F-1DDD-4908-8D47-6AE8E11A0C9F}"/>
              </a:ext>
            </a:extLst>
          </p:cNvPr>
          <p:cNvSpPr/>
          <p:nvPr/>
        </p:nvSpPr>
        <p:spPr>
          <a:xfrm>
            <a:off x="0" y="6337800"/>
            <a:ext cx="12192000" cy="52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Isosceles Triangle 3">
            <a:extLst>
              <a:ext uri="{FF2B5EF4-FFF2-40B4-BE49-F238E27FC236}">
                <a16:creationId xmlns:a16="http://schemas.microsoft.com/office/drawing/2014/main" id="{CAD96B44-D1E8-4C38-AAAD-052D8CADCF58}"/>
              </a:ext>
            </a:extLst>
          </p:cNvPr>
          <p:cNvSpPr/>
          <p:nvPr/>
        </p:nvSpPr>
        <p:spPr>
          <a:xfrm rot="16200000">
            <a:off x="9533879" y="4212069"/>
            <a:ext cx="1930893" cy="3385351"/>
          </a:xfrm>
          <a:prstGeom prst="triangle">
            <a:avLst>
              <a:gd name="adj" fmla="val 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ED1213-D803-4C23-901F-2F3374BBC4F1}"/>
              </a:ext>
            </a:extLst>
          </p:cNvPr>
          <p:cNvSpPr txBox="1"/>
          <p:nvPr/>
        </p:nvSpPr>
        <p:spPr>
          <a:xfrm>
            <a:off x="122821" y="83520"/>
            <a:ext cx="79761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8080"/>
                </a:solidFill>
                <a:effectLst/>
                <a:uLnTx/>
                <a:uFillTx/>
                <a:latin typeface="Calibri" panose="020F0502020204030204"/>
                <a:ea typeface="+mn-ea"/>
                <a:cs typeface="+mn-cs"/>
              </a:rPr>
              <a:t>WHO we are and WHAT we do…</a:t>
            </a:r>
          </a:p>
        </p:txBody>
      </p:sp>
      <p:pic>
        <p:nvPicPr>
          <p:cNvPr id="8" name="Picture 7">
            <a:extLst>
              <a:ext uri="{FF2B5EF4-FFF2-40B4-BE49-F238E27FC236}">
                <a16:creationId xmlns:a16="http://schemas.microsoft.com/office/drawing/2014/main" id="{2F0645C7-3133-49DF-83F2-4226B15D38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73488" y="5798249"/>
            <a:ext cx="1803947" cy="967732"/>
          </a:xfrm>
          <a:prstGeom prst="rect">
            <a:avLst/>
          </a:prstGeom>
        </p:spPr>
      </p:pic>
      <p:sp>
        <p:nvSpPr>
          <p:cNvPr id="13" name="TextBox 12">
            <a:extLst>
              <a:ext uri="{FF2B5EF4-FFF2-40B4-BE49-F238E27FC236}">
                <a16:creationId xmlns:a16="http://schemas.microsoft.com/office/drawing/2014/main" id="{5AEF29DA-6FE0-4B32-995B-E0C6B59E1AE5}"/>
              </a:ext>
            </a:extLst>
          </p:cNvPr>
          <p:cNvSpPr txBox="1"/>
          <p:nvPr/>
        </p:nvSpPr>
        <p:spPr>
          <a:xfrm>
            <a:off x="114565" y="6384156"/>
            <a:ext cx="87178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Division of Environmental Health Sciences (</a:t>
            </a:r>
            <a:r>
              <a:rPr kumimoji="0" lang="en-US" sz="200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EnHS</a:t>
            </a: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pic>
        <p:nvPicPr>
          <p:cNvPr id="44" name="Picture 43">
            <a:extLst>
              <a:ext uri="{FF2B5EF4-FFF2-40B4-BE49-F238E27FC236}">
                <a16:creationId xmlns:a16="http://schemas.microsoft.com/office/drawing/2014/main" id="{3962E758-36D6-449A-9AD2-FAE98558D06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2224668" y="3233891"/>
            <a:ext cx="408932" cy="407727"/>
          </a:xfrm>
          <a:prstGeom prst="rect">
            <a:avLst/>
          </a:prstGeom>
        </p:spPr>
      </p:pic>
      <p:pic>
        <p:nvPicPr>
          <p:cNvPr id="46" name="Picture 45">
            <a:extLst>
              <a:ext uri="{FF2B5EF4-FFF2-40B4-BE49-F238E27FC236}">
                <a16:creationId xmlns:a16="http://schemas.microsoft.com/office/drawing/2014/main" id="{0680DA48-F20A-4A62-A4D1-A59C7FB1CDC5}"/>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2661094" y="3240776"/>
            <a:ext cx="407727" cy="407727"/>
          </a:xfrm>
          <a:prstGeom prst="rect">
            <a:avLst/>
          </a:prstGeom>
        </p:spPr>
      </p:pic>
      <p:sp>
        <p:nvSpPr>
          <p:cNvPr id="47" name="Rounded Rectangle 26">
            <a:extLst>
              <a:ext uri="{FF2B5EF4-FFF2-40B4-BE49-F238E27FC236}">
                <a16:creationId xmlns:a16="http://schemas.microsoft.com/office/drawing/2014/main" id="{8D437034-24B1-480C-A575-7FF01716E434}"/>
              </a:ext>
            </a:extLst>
          </p:cNvPr>
          <p:cNvSpPr/>
          <p:nvPr/>
        </p:nvSpPr>
        <p:spPr>
          <a:xfrm>
            <a:off x="147867" y="967362"/>
            <a:ext cx="3175355" cy="2753919"/>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defRPr/>
            </a:pPr>
            <a:r>
              <a:rPr lang="en-US" sz="1400" b="1" dirty="0">
                <a:solidFill>
                  <a:prstClr val="black"/>
                </a:solidFill>
              </a:rPr>
              <a:t>The DNA </a:t>
            </a:r>
            <a:r>
              <a:rPr lang="en-US" sz="1400" b="1" dirty="0" err="1">
                <a:solidFill>
                  <a:prstClr val="black"/>
                </a:solidFill>
              </a:rPr>
              <a:t>adductome</a:t>
            </a:r>
            <a:r>
              <a:rPr lang="en-US" sz="1400" b="1" dirty="0">
                <a:solidFill>
                  <a:prstClr val="black"/>
                </a:solidFill>
              </a:rPr>
              <a:t> of lung carcinogenesis [S. Balbo]</a:t>
            </a:r>
            <a:br>
              <a:rPr lang="en-US" sz="1400" b="1" dirty="0">
                <a:solidFill>
                  <a:prstClr val="black"/>
                </a:solidFill>
              </a:rPr>
            </a:br>
            <a:r>
              <a:rPr lang="en-US" sz="1200" i="1" dirty="0">
                <a:solidFill>
                  <a:prstClr val="black">
                    <a:lumMod val="50000"/>
                    <a:lumOff val="50000"/>
                  </a:prstClr>
                </a:solidFill>
              </a:rPr>
              <a:t>NIH/NCI R01CA220376</a:t>
            </a:r>
            <a:endParaRPr kumimoji="0" lang="en-US" sz="14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lvl="0">
              <a:defRPr/>
            </a:pPr>
            <a:r>
              <a:rPr lang="en-US" sz="1200" dirty="0">
                <a:solidFill>
                  <a:prstClr val="black"/>
                </a:solidFill>
              </a:rPr>
              <a:t>This study uses state of the art high resolution mass spectrometry DNA </a:t>
            </a:r>
            <a:r>
              <a:rPr lang="en-US" sz="1200" dirty="0" err="1">
                <a:solidFill>
                  <a:prstClr val="black"/>
                </a:solidFill>
              </a:rPr>
              <a:t>adductomic</a:t>
            </a:r>
            <a:r>
              <a:rPr lang="en-US" sz="1200" dirty="0">
                <a:solidFill>
                  <a:prstClr val="black"/>
                </a:solidFill>
              </a:rPr>
              <a:t> techniques to structurally characterize the DNA damage in the lung carcinogenic process. The results from this study will help to identify more effective preventive, therapeutic and diagnostic strategies for lung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5" name="Picture 54">
            <a:extLst>
              <a:ext uri="{FF2B5EF4-FFF2-40B4-BE49-F238E27FC236}">
                <a16:creationId xmlns:a16="http://schemas.microsoft.com/office/drawing/2014/main" id="{02765370-47F9-4864-8399-7AAEEE54FA0B}"/>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199421" y="3219839"/>
            <a:ext cx="464153" cy="417361"/>
          </a:xfrm>
          <a:prstGeom prst="rect">
            <a:avLst/>
          </a:prstGeom>
        </p:spPr>
      </p:pic>
      <p:pic>
        <p:nvPicPr>
          <p:cNvPr id="57" name="Picture 56">
            <a:extLst>
              <a:ext uri="{FF2B5EF4-FFF2-40B4-BE49-F238E27FC236}">
                <a16:creationId xmlns:a16="http://schemas.microsoft.com/office/drawing/2014/main" id="{192CAAAE-BE4B-4FAC-8B78-8787D54FB01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2661094" y="3233022"/>
            <a:ext cx="407727" cy="407727"/>
          </a:xfrm>
          <a:prstGeom prst="rect">
            <a:avLst/>
          </a:prstGeom>
        </p:spPr>
      </p:pic>
      <p:pic>
        <p:nvPicPr>
          <p:cNvPr id="58" name="Picture 57">
            <a:extLst>
              <a:ext uri="{FF2B5EF4-FFF2-40B4-BE49-F238E27FC236}">
                <a16:creationId xmlns:a16="http://schemas.microsoft.com/office/drawing/2014/main" id="{3962E758-36D6-449A-9AD2-FAE98558D06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5845866" y="3041015"/>
            <a:ext cx="408932" cy="407727"/>
          </a:xfrm>
          <a:prstGeom prst="rect">
            <a:avLst/>
          </a:prstGeom>
        </p:spPr>
      </p:pic>
      <p:pic>
        <p:nvPicPr>
          <p:cNvPr id="59" name="Picture 58"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35817" y="3027096"/>
            <a:ext cx="409312" cy="407727"/>
          </a:xfrm>
          <a:prstGeom prst="rect">
            <a:avLst/>
          </a:prstGeom>
        </p:spPr>
      </p:pic>
      <p:pic>
        <p:nvPicPr>
          <p:cNvPr id="60" name="Picture 59">
            <a:extLst>
              <a:ext uri="{FF2B5EF4-FFF2-40B4-BE49-F238E27FC236}">
                <a16:creationId xmlns:a16="http://schemas.microsoft.com/office/drawing/2014/main" id="{2F138E60-1D79-446F-8573-4F024106599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5363421" y="3034717"/>
            <a:ext cx="464153" cy="417361"/>
          </a:xfrm>
          <a:prstGeom prst="rect">
            <a:avLst/>
          </a:prstGeom>
        </p:spPr>
      </p:pic>
      <p:sp>
        <p:nvSpPr>
          <p:cNvPr id="62" name="Rounded Rectangle 26">
            <a:extLst>
              <a:ext uri="{FF2B5EF4-FFF2-40B4-BE49-F238E27FC236}">
                <a16:creationId xmlns:a16="http://schemas.microsoft.com/office/drawing/2014/main" id="{8D437034-24B1-480C-A575-7FF01716E434}"/>
              </a:ext>
            </a:extLst>
          </p:cNvPr>
          <p:cNvSpPr/>
          <p:nvPr/>
        </p:nvSpPr>
        <p:spPr>
          <a:xfrm>
            <a:off x="3523539" y="833365"/>
            <a:ext cx="3200400" cy="2696525"/>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Drought and Occupational Psychosocial Stress among</a:t>
            </a:r>
            <a:br>
              <a:rPr lang="en-US" sz="1400" b="1" dirty="0">
                <a:solidFill>
                  <a:prstClr val="black"/>
                </a:solidFill>
              </a:rPr>
            </a:br>
            <a:r>
              <a:rPr lang="en-US" sz="1400" b="1" dirty="0">
                <a:solidFill>
                  <a:prstClr val="black"/>
                </a:solidFill>
              </a:rPr>
              <a:t>Farmers [J. Berman]</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Great Plains Center for Agricultural Health</a:t>
            </a:r>
            <a:endParaRPr kumimoji="0" lang="en-US" sz="14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lvl="0"/>
            <a:r>
              <a:rPr lang="en-US" sz="1200" dirty="0">
                <a:solidFill>
                  <a:prstClr val="black"/>
                </a:solidFill>
              </a:rPr>
              <a:t>Extreme weather is a growing health threat, but the impacts from drought are poorly understood. We found drought to be a risk factor for increased work-related mental stress among Midwest farmers. Our work will inform drought early warning plans.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3" name="Picture 62">
            <a:extLst>
              <a:ext uri="{FF2B5EF4-FFF2-40B4-BE49-F238E27FC236}">
                <a16:creationId xmlns:a16="http://schemas.microsoft.com/office/drawing/2014/main" id="{BB0D6823-3159-4664-9935-6C4DE7E177C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5636621" y="3028288"/>
            <a:ext cx="408932" cy="407727"/>
          </a:xfrm>
          <a:prstGeom prst="rect">
            <a:avLst/>
          </a:prstGeom>
        </p:spPr>
      </p:pic>
      <p:pic>
        <p:nvPicPr>
          <p:cNvPr id="64" name="Picture 63"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97180" y="3023247"/>
            <a:ext cx="409312" cy="407727"/>
          </a:xfrm>
          <a:prstGeom prst="rect">
            <a:avLst/>
          </a:prstGeom>
        </p:spPr>
      </p:pic>
      <p:pic>
        <p:nvPicPr>
          <p:cNvPr id="65" name="Picture 64">
            <a:extLst>
              <a:ext uri="{FF2B5EF4-FFF2-40B4-BE49-F238E27FC236}">
                <a16:creationId xmlns:a16="http://schemas.microsoft.com/office/drawing/2014/main" id="{192CAAAE-BE4B-4FAC-8B78-8787D54FB01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6073047" y="3035173"/>
            <a:ext cx="407727" cy="407727"/>
          </a:xfrm>
          <a:prstGeom prst="rect">
            <a:avLst/>
          </a:prstGeom>
        </p:spPr>
      </p:pic>
      <p:pic>
        <p:nvPicPr>
          <p:cNvPr id="66" name="Picture 65"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93100" y="5673321"/>
            <a:ext cx="409312" cy="407727"/>
          </a:xfrm>
          <a:prstGeom prst="rect">
            <a:avLst/>
          </a:prstGeom>
        </p:spPr>
      </p:pic>
      <p:pic>
        <p:nvPicPr>
          <p:cNvPr id="67" name="Picture 66">
            <a:extLst>
              <a:ext uri="{FF2B5EF4-FFF2-40B4-BE49-F238E27FC236}">
                <a16:creationId xmlns:a16="http://schemas.microsoft.com/office/drawing/2014/main" id="{2F138E60-1D79-446F-8573-4F024106599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720704" y="5680942"/>
            <a:ext cx="464153" cy="417361"/>
          </a:xfrm>
          <a:prstGeom prst="rect">
            <a:avLst/>
          </a:prstGeom>
        </p:spPr>
      </p:pic>
      <p:sp>
        <p:nvSpPr>
          <p:cNvPr id="68" name="Rounded Rectangle 26">
            <a:extLst>
              <a:ext uri="{FF2B5EF4-FFF2-40B4-BE49-F238E27FC236}">
                <a16:creationId xmlns:a16="http://schemas.microsoft.com/office/drawing/2014/main" id="{8D437034-24B1-480C-A575-7FF01716E434}"/>
              </a:ext>
            </a:extLst>
          </p:cNvPr>
          <p:cNvSpPr/>
          <p:nvPr/>
        </p:nvSpPr>
        <p:spPr>
          <a:xfrm>
            <a:off x="122822" y="4124622"/>
            <a:ext cx="3200400" cy="2033159"/>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Air Pollution and Violent</a:t>
            </a:r>
            <a:br>
              <a:rPr lang="en-US" sz="1400" b="1" dirty="0">
                <a:solidFill>
                  <a:prstClr val="black"/>
                </a:solidFill>
              </a:rPr>
            </a:br>
            <a:r>
              <a:rPr lang="en-US" sz="1400" b="1" dirty="0">
                <a:solidFill>
                  <a:prstClr val="black"/>
                </a:solidFill>
              </a:rPr>
              <a:t>Behavior [J. Berman]</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dirty="0">
                <a:solidFill>
                  <a:prstClr val="black"/>
                </a:solidFill>
              </a:rPr>
              <a:t>Violence is a leading cause of death and injury, but environmental causes of violence are poorly understood. In a large national study, we identified that air pollution is linked to increased violent criminal behavior. </a:t>
            </a:r>
          </a:p>
        </p:txBody>
      </p:sp>
      <p:pic>
        <p:nvPicPr>
          <p:cNvPr id="69" name="Picture 68">
            <a:extLst>
              <a:ext uri="{FF2B5EF4-FFF2-40B4-BE49-F238E27FC236}">
                <a16:creationId xmlns:a16="http://schemas.microsoft.com/office/drawing/2014/main" id="{3962E758-36D6-449A-9AD2-FAE98558D06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2616504" y="5699216"/>
            <a:ext cx="408932" cy="407727"/>
          </a:xfrm>
          <a:prstGeom prst="rect">
            <a:avLst/>
          </a:prstGeom>
        </p:spPr>
      </p:pic>
      <p:pic>
        <p:nvPicPr>
          <p:cNvPr id="70" name="Picture 69">
            <a:extLst>
              <a:ext uri="{FF2B5EF4-FFF2-40B4-BE49-F238E27FC236}">
                <a16:creationId xmlns:a16="http://schemas.microsoft.com/office/drawing/2014/main" id="{BB0D6823-3159-4664-9935-6C4DE7E177C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2616504" y="5691462"/>
            <a:ext cx="408932" cy="407727"/>
          </a:xfrm>
          <a:prstGeom prst="rect">
            <a:avLst/>
          </a:prstGeom>
        </p:spPr>
      </p:pic>
      <p:pic>
        <p:nvPicPr>
          <p:cNvPr id="71" name="Picture 70"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76689" y="5699216"/>
            <a:ext cx="409312" cy="407727"/>
          </a:xfrm>
          <a:prstGeom prst="rect">
            <a:avLst/>
          </a:prstGeom>
        </p:spPr>
      </p:pic>
      <p:pic>
        <p:nvPicPr>
          <p:cNvPr id="77" name="Picture 76"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03062" y="5700657"/>
            <a:ext cx="409312" cy="407727"/>
          </a:xfrm>
          <a:prstGeom prst="rect">
            <a:avLst/>
          </a:prstGeom>
        </p:spPr>
      </p:pic>
      <p:sp>
        <p:nvSpPr>
          <p:cNvPr id="79" name="Rounded Rectangle 26">
            <a:extLst>
              <a:ext uri="{FF2B5EF4-FFF2-40B4-BE49-F238E27FC236}">
                <a16:creationId xmlns:a16="http://schemas.microsoft.com/office/drawing/2014/main" id="{8D437034-24B1-480C-A575-7FF01716E434}"/>
              </a:ext>
            </a:extLst>
          </p:cNvPr>
          <p:cNvSpPr/>
          <p:nvPr/>
        </p:nvSpPr>
        <p:spPr>
          <a:xfrm>
            <a:off x="3523539" y="3709909"/>
            <a:ext cx="3200400" cy="2452479"/>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Evaluation of Drought Indicators</a:t>
            </a:r>
            <a:br>
              <a:rPr lang="en-US" sz="1400" b="1" dirty="0">
                <a:solidFill>
                  <a:prstClr val="black"/>
                </a:solidFill>
              </a:rPr>
            </a:br>
            <a:r>
              <a:rPr lang="en-US" sz="1400" b="1" dirty="0">
                <a:solidFill>
                  <a:prstClr val="black"/>
                </a:solidFill>
              </a:rPr>
              <a:t>for Improved Public Health</a:t>
            </a:r>
            <a:br>
              <a:rPr lang="en-US" sz="1400" b="1" dirty="0">
                <a:solidFill>
                  <a:prstClr val="black"/>
                </a:solidFill>
              </a:rPr>
            </a:br>
            <a:r>
              <a:rPr lang="en-US" sz="1400" b="1" dirty="0">
                <a:solidFill>
                  <a:prstClr val="black"/>
                </a:solidFill>
              </a:rPr>
              <a:t>Decision Making [J. Berman]</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NOAA CPC </a:t>
            </a:r>
            <a:endParaRPr lang="en-US" sz="1400" i="1" dirty="0">
              <a:solidFill>
                <a:prstClr val="black">
                  <a:lumMod val="50000"/>
                  <a:lumOff val="50000"/>
                </a:prstClr>
              </a:solidFill>
            </a:endParaRPr>
          </a:p>
          <a:p>
            <a:pPr lvl="0"/>
            <a:r>
              <a:rPr lang="en-US" sz="1200" dirty="0">
                <a:solidFill>
                  <a:prstClr val="black"/>
                </a:solidFill>
              </a:rPr>
              <a:t>Developing hazard messaging and response plans require reliable information. Our focus is to evaluate drought indices with various health outcomes to identify discrepancies in risk and inform regional risk management plans.</a:t>
            </a:r>
            <a:endParaRPr kumimoji="0" lang="en-US" sz="1200" b="0" i="0" u="none" strike="noStrike" kern="1200" cap="none" spc="0" normalizeH="0" baseline="0" noProof="0" dirty="0">
              <a:ln>
                <a:noFill/>
              </a:ln>
              <a:solidFill>
                <a:prstClr val="black"/>
              </a:solidFill>
              <a:effectLst/>
              <a:uLnTx/>
              <a:uFillTx/>
              <a:latin typeface="Calibri" panose="020F0502020204030204"/>
            </a:endParaRPr>
          </a:p>
        </p:txBody>
      </p:sp>
      <p:pic>
        <p:nvPicPr>
          <p:cNvPr id="89" name="Picture 88">
            <a:extLst>
              <a:ext uri="{FF2B5EF4-FFF2-40B4-BE49-F238E27FC236}">
                <a16:creationId xmlns:a16="http://schemas.microsoft.com/office/drawing/2014/main" id="{BB0D6823-3159-4664-9935-6C4DE7E177C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5633459" y="5689685"/>
            <a:ext cx="408932" cy="407727"/>
          </a:xfrm>
          <a:prstGeom prst="rect">
            <a:avLst/>
          </a:prstGeom>
        </p:spPr>
      </p:pic>
      <p:pic>
        <p:nvPicPr>
          <p:cNvPr id="99" name="Picture 98"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211127" y="5702400"/>
            <a:ext cx="409312" cy="407727"/>
          </a:xfrm>
          <a:prstGeom prst="rect">
            <a:avLst/>
          </a:prstGeom>
        </p:spPr>
      </p:pic>
      <p:pic>
        <p:nvPicPr>
          <p:cNvPr id="100" name="Picture 99">
            <a:extLst>
              <a:ext uri="{FF2B5EF4-FFF2-40B4-BE49-F238E27FC236}">
                <a16:creationId xmlns:a16="http://schemas.microsoft.com/office/drawing/2014/main" id="{192CAAAE-BE4B-4FAC-8B78-8787D54FB01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6069885" y="5696570"/>
            <a:ext cx="407727" cy="407727"/>
          </a:xfrm>
          <a:prstGeom prst="rect">
            <a:avLst/>
          </a:prstGeom>
        </p:spPr>
      </p:pic>
      <p:pic>
        <p:nvPicPr>
          <p:cNvPr id="101" name="Picture 100">
            <a:extLst>
              <a:ext uri="{FF2B5EF4-FFF2-40B4-BE49-F238E27FC236}">
                <a16:creationId xmlns:a16="http://schemas.microsoft.com/office/drawing/2014/main" id="{3962E758-36D6-449A-9AD2-FAE98558D06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9399175" y="5626092"/>
            <a:ext cx="408932" cy="407727"/>
          </a:xfrm>
          <a:prstGeom prst="rect">
            <a:avLst/>
          </a:prstGeom>
        </p:spPr>
      </p:pic>
      <p:pic>
        <p:nvPicPr>
          <p:cNvPr id="102" name="Picture 101"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32671" y="5542501"/>
            <a:ext cx="409312" cy="407727"/>
          </a:xfrm>
          <a:prstGeom prst="rect">
            <a:avLst/>
          </a:prstGeom>
        </p:spPr>
      </p:pic>
      <p:pic>
        <p:nvPicPr>
          <p:cNvPr id="103" name="Picture 102">
            <a:extLst>
              <a:ext uri="{FF2B5EF4-FFF2-40B4-BE49-F238E27FC236}">
                <a16:creationId xmlns:a16="http://schemas.microsoft.com/office/drawing/2014/main" id="{2F138E60-1D79-446F-8573-4F024106599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16730" y="5619794"/>
            <a:ext cx="464153" cy="417361"/>
          </a:xfrm>
          <a:prstGeom prst="rect">
            <a:avLst/>
          </a:prstGeom>
        </p:spPr>
      </p:pic>
      <p:sp>
        <p:nvSpPr>
          <p:cNvPr id="105" name="Rounded Rectangle 26">
            <a:extLst>
              <a:ext uri="{FF2B5EF4-FFF2-40B4-BE49-F238E27FC236}">
                <a16:creationId xmlns:a16="http://schemas.microsoft.com/office/drawing/2014/main" id="{8D437034-24B1-480C-A575-7FF01716E434}"/>
              </a:ext>
            </a:extLst>
          </p:cNvPr>
          <p:cNvSpPr/>
          <p:nvPr/>
        </p:nvSpPr>
        <p:spPr>
          <a:xfrm>
            <a:off x="6930417" y="3872731"/>
            <a:ext cx="3200400" cy="2287021"/>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Evaluation of Health Department Restaurant Inspection Programs</a:t>
            </a:r>
          </a:p>
          <a:p>
            <a:pPr lvl="0"/>
            <a:r>
              <a:rPr lang="en-US" sz="1400" b="1" dirty="0">
                <a:solidFill>
                  <a:prstClr val="black"/>
                </a:solidFill>
              </a:rPr>
              <a:t>[C. Hedberg]</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NEHA (CDC prime); U38OT000300-01-01</a:t>
            </a:r>
          </a:p>
          <a:p>
            <a:pPr lvl="0"/>
            <a:r>
              <a:rPr lang="en-US" sz="1200" dirty="0">
                <a:solidFill>
                  <a:prstClr val="black"/>
                </a:solidFill>
              </a:rPr>
              <a:t>This project evaluated restaurant inspection programs, identifying public posting of inspection results at the point of service as a best practice that can improve food safety.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6" name="Picture 105">
            <a:extLst>
              <a:ext uri="{FF2B5EF4-FFF2-40B4-BE49-F238E27FC236}">
                <a16:creationId xmlns:a16="http://schemas.microsoft.com/office/drawing/2014/main" id="{BB0D6823-3159-4664-9935-6C4DE7E177C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99954" y="5710066"/>
            <a:ext cx="408932" cy="407727"/>
          </a:xfrm>
          <a:prstGeom prst="rect">
            <a:avLst/>
          </a:prstGeom>
        </p:spPr>
      </p:pic>
      <p:pic>
        <p:nvPicPr>
          <p:cNvPr id="107" name="Picture 106">
            <a:extLst>
              <a:ext uri="{FF2B5EF4-FFF2-40B4-BE49-F238E27FC236}">
                <a16:creationId xmlns:a16="http://schemas.microsoft.com/office/drawing/2014/main" id="{192CAAAE-BE4B-4FAC-8B78-8787D54FB01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9436380" y="5716951"/>
            <a:ext cx="407727" cy="407727"/>
          </a:xfrm>
          <a:prstGeom prst="rect">
            <a:avLst/>
          </a:prstGeom>
        </p:spPr>
      </p:pic>
      <p:pic>
        <p:nvPicPr>
          <p:cNvPr id="108" name="Picture 107">
            <a:extLst>
              <a:ext uri="{FF2B5EF4-FFF2-40B4-BE49-F238E27FC236}">
                <a16:creationId xmlns:a16="http://schemas.microsoft.com/office/drawing/2014/main" id="{3962E758-36D6-449A-9AD2-FAE98558D06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9399175" y="3176233"/>
            <a:ext cx="408932" cy="407727"/>
          </a:xfrm>
          <a:prstGeom prst="rect">
            <a:avLst/>
          </a:prstGeom>
        </p:spPr>
      </p:pic>
      <p:pic>
        <p:nvPicPr>
          <p:cNvPr id="109" name="Picture 108"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32671" y="2848790"/>
            <a:ext cx="409312" cy="407727"/>
          </a:xfrm>
          <a:prstGeom prst="rect">
            <a:avLst/>
          </a:prstGeom>
        </p:spPr>
      </p:pic>
      <p:pic>
        <p:nvPicPr>
          <p:cNvPr id="110" name="Picture 109">
            <a:extLst>
              <a:ext uri="{FF2B5EF4-FFF2-40B4-BE49-F238E27FC236}">
                <a16:creationId xmlns:a16="http://schemas.microsoft.com/office/drawing/2014/main" id="{2F138E60-1D79-446F-8573-4F024106599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16730" y="3169935"/>
            <a:ext cx="464153" cy="417361"/>
          </a:xfrm>
          <a:prstGeom prst="rect">
            <a:avLst/>
          </a:prstGeom>
        </p:spPr>
      </p:pic>
      <p:sp>
        <p:nvSpPr>
          <p:cNvPr id="112" name="Rounded Rectangle 26">
            <a:extLst>
              <a:ext uri="{FF2B5EF4-FFF2-40B4-BE49-F238E27FC236}">
                <a16:creationId xmlns:a16="http://schemas.microsoft.com/office/drawing/2014/main" id="{8D437034-24B1-480C-A575-7FF01716E434}"/>
              </a:ext>
            </a:extLst>
          </p:cNvPr>
          <p:cNvSpPr/>
          <p:nvPr/>
        </p:nvSpPr>
        <p:spPr>
          <a:xfrm>
            <a:off x="6930417" y="539961"/>
            <a:ext cx="3200400" cy="3188967"/>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Metrics, Outbreak Evaluation, Scholarships and Integrated Food Safety Centers of Excellence (</a:t>
            </a:r>
            <a:r>
              <a:rPr lang="en-US" sz="1400" b="1" dirty="0" err="1">
                <a:solidFill>
                  <a:prstClr val="black"/>
                </a:solidFill>
              </a:rPr>
              <a:t>CoE</a:t>
            </a:r>
            <a:r>
              <a:rPr lang="en-US" sz="1400" b="1" dirty="0">
                <a:solidFill>
                  <a:prstClr val="black"/>
                </a:solidFill>
              </a:rPr>
              <a:t>) Activities [C. Hedberg]</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MDH (CDC prime) / H1201-3000068209</a:t>
            </a:r>
          </a:p>
          <a:p>
            <a:pPr lvl="0"/>
            <a:r>
              <a:rPr lang="en-US" sz="1200" dirty="0">
                <a:solidFill>
                  <a:prstClr val="black"/>
                </a:solidFill>
              </a:rPr>
              <a:t>The </a:t>
            </a:r>
            <a:r>
              <a:rPr lang="en-US" sz="1200" dirty="0" err="1">
                <a:solidFill>
                  <a:prstClr val="black"/>
                </a:solidFill>
              </a:rPr>
              <a:t>CoE</a:t>
            </a:r>
            <a:r>
              <a:rPr lang="en-US" sz="1200" dirty="0">
                <a:solidFill>
                  <a:prstClr val="black"/>
                </a:solidFill>
              </a:rPr>
              <a:t> serve as resources for public health professionals who conduct surveillance for food-borne illnesses and investigate outbreaks. The </a:t>
            </a:r>
            <a:r>
              <a:rPr lang="en-US" sz="1200" dirty="0" err="1">
                <a:solidFill>
                  <a:prstClr val="black"/>
                </a:solidFill>
              </a:rPr>
              <a:t>CoE</a:t>
            </a:r>
            <a:r>
              <a:rPr lang="en-US" sz="1200" dirty="0">
                <a:solidFill>
                  <a:prstClr val="black"/>
                </a:solidFill>
              </a:rPr>
              <a:t> develop tools, deliver trainings, and evaluate the effectiveness of outbreak investigations to strengthen efforts to prevent future illnesses and outbreaks.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3" name="Picture 112">
            <a:extLst>
              <a:ext uri="{FF2B5EF4-FFF2-40B4-BE49-F238E27FC236}">
                <a16:creationId xmlns:a16="http://schemas.microsoft.com/office/drawing/2014/main" id="{BB0D6823-3159-4664-9935-6C4DE7E177C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99954" y="3260207"/>
            <a:ext cx="408932" cy="407727"/>
          </a:xfrm>
          <a:prstGeom prst="rect">
            <a:avLst/>
          </a:prstGeom>
        </p:spPr>
      </p:pic>
      <p:pic>
        <p:nvPicPr>
          <p:cNvPr id="114" name="Picture 113"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78269" y="3264044"/>
            <a:ext cx="409312" cy="407727"/>
          </a:xfrm>
          <a:prstGeom prst="rect">
            <a:avLst/>
          </a:prstGeom>
        </p:spPr>
      </p:pic>
      <p:pic>
        <p:nvPicPr>
          <p:cNvPr id="115" name="Picture 114">
            <a:extLst>
              <a:ext uri="{FF2B5EF4-FFF2-40B4-BE49-F238E27FC236}">
                <a16:creationId xmlns:a16="http://schemas.microsoft.com/office/drawing/2014/main" id="{192CAAAE-BE4B-4FAC-8B78-8787D54FB01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9436380" y="3267092"/>
            <a:ext cx="407727" cy="407727"/>
          </a:xfrm>
          <a:prstGeom prst="rect">
            <a:avLst/>
          </a:prstGeom>
        </p:spPr>
      </p:pic>
      <p:sp>
        <p:nvSpPr>
          <p:cNvPr id="48" name="Rectangle 47">
            <a:extLst>
              <a:ext uri="{FF2B5EF4-FFF2-40B4-BE49-F238E27FC236}">
                <a16:creationId xmlns:a16="http://schemas.microsoft.com/office/drawing/2014/main" id="{AF6256A4-119E-4A5E-A1CA-25BE54A59AAE}"/>
              </a:ext>
            </a:extLst>
          </p:cNvPr>
          <p:cNvSpPr/>
          <p:nvPr/>
        </p:nvSpPr>
        <p:spPr>
          <a:xfrm>
            <a:off x="10469278" y="175024"/>
            <a:ext cx="1722721" cy="3065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CEFF179F-E23B-4B9A-9339-09F8F1363365}"/>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593183" y="1631193"/>
            <a:ext cx="408932" cy="407727"/>
          </a:xfrm>
          <a:prstGeom prst="rect">
            <a:avLst/>
          </a:prstGeom>
        </p:spPr>
      </p:pic>
      <p:pic>
        <p:nvPicPr>
          <p:cNvPr id="50" name="Picture 49" descr="Logo&#10;&#10;Description automatically generated">
            <a:extLst>
              <a:ext uri="{FF2B5EF4-FFF2-40B4-BE49-F238E27FC236}">
                <a16:creationId xmlns:a16="http://schemas.microsoft.com/office/drawing/2014/main" id="{0BF83130-5526-4499-8B90-AE0688B7567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565382" y="2185238"/>
            <a:ext cx="409312" cy="407727"/>
          </a:xfrm>
          <a:prstGeom prst="rect">
            <a:avLst/>
          </a:prstGeom>
        </p:spPr>
      </p:pic>
      <p:pic>
        <p:nvPicPr>
          <p:cNvPr id="51" name="Picture 50">
            <a:extLst>
              <a:ext uri="{FF2B5EF4-FFF2-40B4-BE49-F238E27FC236}">
                <a16:creationId xmlns:a16="http://schemas.microsoft.com/office/drawing/2014/main" id="{240B4EBC-24CA-415D-B5A0-C9F9F6413673}"/>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0537962" y="1064070"/>
            <a:ext cx="464153" cy="417361"/>
          </a:xfrm>
          <a:prstGeom prst="rect">
            <a:avLst/>
          </a:prstGeom>
        </p:spPr>
      </p:pic>
      <p:sp>
        <p:nvSpPr>
          <p:cNvPr id="52" name="TextBox 51">
            <a:extLst>
              <a:ext uri="{FF2B5EF4-FFF2-40B4-BE49-F238E27FC236}">
                <a16:creationId xmlns:a16="http://schemas.microsoft.com/office/drawing/2014/main" id="{32651F1F-F078-407F-A8B8-6B0D0959A564}"/>
              </a:ext>
            </a:extLst>
          </p:cNvPr>
          <p:cNvSpPr txBox="1"/>
          <p:nvPr/>
        </p:nvSpPr>
        <p:spPr>
          <a:xfrm>
            <a:off x="11010993" y="1118395"/>
            <a:ext cx="1246311" cy="307777"/>
          </a:xfrm>
          <a:prstGeom prst="rect">
            <a:avLst/>
          </a:prstGeom>
          <a:noFill/>
        </p:spPr>
        <p:txBody>
          <a:bodyPr wrap="square" rtlCol="0">
            <a:spAutoFit/>
          </a:bodyPr>
          <a:lstStyle/>
          <a:p>
            <a:r>
              <a:rPr lang="en-US" sz="1400" i="1" dirty="0">
                <a:solidFill>
                  <a:schemeClr val="accent2"/>
                </a:solidFill>
              </a:rPr>
              <a:t>Individuals</a:t>
            </a:r>
            <a:endParaRPr lang="en-US" i="1" dirty="0"/>
          </a:p>
        </p:txBody>
      </p:sp>
      <p:sp>
        <p:nvSpPr>
          <p:cNvPr id="53" name="TextBox 52">
            <a:extLst>
              <a:ext uri="{FF2B5EF4-FFF2-40B4-BE49-F238E27FC236}">
                <a16:creationId xmlns:a16="http://schemas.microsoft.com/office/drawing/2014/main" id="{9A13A594-DB0D-4F50-8457-88E491720B14}"/>
              </a:ext>
            </a:extLst>
          </p:cNvPr>
          <p:cNvSpPr txBox="1"/>
          <p:nvPr/>
        </p:nvSpPr>
        <p:spPr>
          <a:xfrm>
            <a:off x="10974694" y="2231757"/>
            <a:ext cx="1246311" cy="307777"/>
          </a:xfrm>
          <a:prstGeom prst="rect">
            <a:avLst/>
          </a:prstGeom>
          <a:noFill/>
        </p:spPr>
        <p:txBody>
          <a:bodyPr wrap="square" rtlCol="0">
            <a:spAutoFit/>
          </a:bodyPr>
          <a:lstStyle/>
          <a:p>
            <a:r>
              <a:rPr lang="en-US" sz="1400" i="1" dirty="0">
                <a:solidFill>
                  <a:schemeClr val="accent6"/>
                </a:solidFill>
              </a:rPr>
              <a:t>Environment</a:t>
            </a:r>
            <a:endParaRPr lang="en-US" i="1" dirty="0">
              <a:solidFill>
                <a:schemeClr val="accent6"/>
              </a:solidFill>
            </a:endParaRPr>
          </a:p>
        </p:txBody>
      </p:sp>
      <p:sp>
        <p:nvSpPr>
          <p:cNvPr id="54" name="TextBox 53">
            <a:extLst>
              <a:ext uri="{FF2B5EF4-FFF2-40B4-BE49-F238E27FC236}">
                <a16:creationId xmlns:a16="http://schemas.microsoft.com/office/drawing/2014/main" id="{A1385FC9-FFA9-4CF8-AB78-340F352E86A5}"/>
              </a:ext>
            </a:extLst>
          </p:cNvPr>
          <p:cNvSpPr txBox="1"/>
          <p:nvPr/>
        </p:nvSpPr>
        <p:spPr>
          <a:xfrm>
            <a:off x="10993236" y="1681167"/>
            <a:ext cx="1246311" cy="307777"/>
          </a:xfrm>
          <a:prstGeom prst="rect">
            <a:avLst/>
          </a:prstGeom>
          <a:noFill/>
        </p:spPr>
        <p:txBody>
          <a:bodyPr wrap="square" rtlCol="0">
            <a:spAutoFit/>
          </a:bodyPr>
          <a:lstStyle/>
          <a:p>
            <a:r>
              <a:rPr lang="en-US" sz="1400" i="1" dirty="0">
                <a:solidFill>
                  <a:schemeClr val="accent1"/>
                </a:solidFill>
              </a:rPr>
              <a:t>Community</a:t>
            </a:r>
            <a:endParaRPr lang="en-US" i="1" dirty="0">
              <a:solidFill>
                <a:schemeClr val="accent1"/>
              </a:solidFill>
            </a:endParaRPr>
          </a:p>
        </p:txBody>
      </p:sp>
      <p:sp>
        <p:nvSpPr>
          <p:cNvPr id="56" name="TextBox 55">
            <a:extLst>
              <a:ext uri="{FF2B5EF4-FFF2-40B4-BE49-F238E27FC236}">
                <a16:creationId xmlns:a16="http://schemas.microsoft.com/office/drawing/2014/main" id="{0CD2B3A3-49B0-41C2-ABA3-BF8FC8C0969F}"/>
              </a:ext>
            </a:extLst>
          </p:cNvPr>
          <p:cNvSpPr txBox="1"/>
          <p:nvPr/>
        </p:nvSpPr>
        <p:spPr>
          <a:xfrm>
            <a:off x="10982521" y="2764422"/>
            <a:ext cx="1246311" cy="307777"/>
          </a:xfrm>
          <a:prstGeom prst="rect">
            <a:avLst/>
          </a:prstGeom>
          <a:noFill/>
        </p:spPr>
        <p:txBody>
          <a:bodyPr wrap="square" rtlCol="0">
            <a:spAutoFit/>
          </a:bodyPr>
          <a:lstStyle/>
          <a:p>
            <a:r>
              <a:rPr lang="en-US" sz="1400" i="1" dirty="0">
                <a:solidFill>
                  <a:srgbClr val="7030A0"/>
                </a:solidFill>
              </a:rPr>
              <a:t>Policies</a:t>
            </a:r>
            <a:endParaRPr lang="en-US" i="1" dirty="0">
              <a:solidFill>
                <a:srgbClr val="7030A0"/>
              </a:solidFill>
            </a:endParaRPr>
          </a:p>
        </p:txBody>
      </p:sp>
      <p:sp>
        <p:nvSpPr>
          <p:cNvPr id="72" name="TextBox 71">
            <a:extLst>
              <a:ext uri="{FF2B5EF4-FFF2-40B4-BE49-F238E27FC236}">
                <a16:creationId xmlns:a16="http://schemas.microsoft.com/office/drawing/2014/main" id="{CB5A28EE-21F0-4358-AC5A-2C745AA189E8}"/>
              </a:ext>
            </a:extLst>
          </p:cNvPr>
          <p:cNvSpPr txBox="1"/>
          <p:nvPr/>
        </p:nvSpPr>
        <p:spPr>
          <a:xfrm>
            <a:off x="10593182" y="267043"/>
            <a:ext cx="1484253" cy="584775"/>
          </a:xfrm>
          <a:prstGeom prst="rect">
            <a:avLst/>
          </a:prstGeom>
          <a:noFill/>
        </p:spPr>
        <p:txBody>
          <a:bodyPr wrap="square" rtlCol="0">
            <a:spAutoFit/>
          </a:bodyPr>
          <a:lstStyle/>
          <a:p>
            <a:r>
              <a:rPr lang="en-US" sz="1600" b="1" dirty="0">
                <a:solidFill>
                  <a:schemeClr val="tx1">
                    <a:lumMod val="50000"/>
                    <a:lumOff val="50000"/>
                  </a:schemeClr>
                </a:solidFill>
              </a:rPr>
              <a:t>PROJECT IMPACT KEY:</a:t>
            </a:r>
          </a:p>
        </p:txBody>
      </p:sp>
      <p:pic>
        <p:nvPicPr>
          <p:cNvPr id="73" name="Picture 72">
            <a:extLst>
              <a:ext uri="{FF2B5EF4-FFF2-40B4-BE49-F238E27FC236}">
                <a16:creationId xmlns:a16="http://schemas.microsoft.com/office/drawing/2014/main" id="{9FF65A94-F0C7-4BA0-B647-326F85A0367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0593183" y="2714448"/>
            <a:ext cx="407727" cy="407727"/>
          </a:xfrm>
          <a:prstGeom prst="rect">
            <a:avLst/>
          </a:prstGeom>
        </p:spPr>
      </p:pic>
      <p:pic>
        <p:nvPicPr>
          <p:cNvPr id="76" name="Picture 75">
            <a:extLst>
              <a:ext uri="{FF2B5EF4-FFF2-40B4-BE49-F238E27FC236}">
                <a16:creationId xmlns:a16="http://schemas.microsoft.com/office/drawing/2014/main" id="{4F0CD965-739B-453D-8B66-56AD5E519A8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4895" y="3799640"/>
            <a:ext cx="578593" cy="771458"/>
          </a:xfrm>
          <a:prstGeom prst="round2DiagRect">
            <a:avLst/>
          </a:prstGeom>
        </p:spPr>
      </p:pic>
      <p:pic>
        <p:nvPicPr>
          <p:cNvPr id="78" name="Picture 77">
            <a:extLst>
              <a:ext uri="{FF2B5EF4-FFF2-40B4-BE49-F238E27FC236}">
                <a16:creationId xmlns:a16="http://schemas.microsoft.com/office/drawing/2014/main" id="{6A7E2033-6220-4970-BDA0-CBFF57AD07A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7918" y="430766"/>
            <a:ext cx="578593" cy="771458"/>
          </a:xfrm>
          <a:prstGeom prst="round2DiagRect">
            <a:avLst/>
          </a:prstGeom>
        </p:spPr>
      </p:pic>
      <p:pic>
        <p:nvPicPr>
          <p:cNvPr id="80" name="Picture 79">
            <a:extLst>
              <a:ext uri="{FF2B5EF4-FFF2-40B4-BE49-F238E27FC236}">
                <a16:creationId xmlns:a16="http://schemas.microsoft.com/office/drawing/2014/main" id="{521BE639-29B2-426A-B251-FB59ECA440A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214702" y="3654161"/>
            <a:ext cx="605619" cy="807492"/>
          </a:xfrm>
          <a:prstGeom prst="round2DiagRect">
            <a:avLst/>
          </a:prstGeom>
        </p:spPr>
      </p:pic>
      <p:pic>
        <p:nvPicPr>
          <p:cNvPr id="83" name="Picture 82">
            <a:extLst>
              <a:ext uri="{FF2B5EF4-FFF2-40B4-BE49-F238E27FC236}">
                <a16:creationId xmlns:a16="http://schemas.microsoft.com/office/drawing/2014/main" id="{31B67C01-B0EE-4967-A8D3-8A25BC6676C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788938" y="3944603"/>
            <a:ext cx="605619" cy="807492"/>
          </a:xfrm>
          <a:prstGeom prst="round2DiagRect">
            <a:avLst/>
          </a:prstGeom>
        </p:spPr>
      </p:pic>
      <p:pic>
        <p:nvPicPr>
          <p:cNvPr id="84" name="Picture 83">
            <a:extLst>
              <a:ext uri="{FF2B5EF4-FFF2-40B4-BE49-F238E27FC236}">
                <a16:creationId xmlns:a16="http://schemas.microsoft.com/office/drawing/2014/main" id="{8D6CE7D4-F010-4EB8-BAD5-D33E120C930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214703" y="695612"/>
            <a:ext cx="605619" cy="807492"/>
          </a:xfrm>
          <a:prstGeom prst="round2DiagRect">
            <a:avLst/>
          </a:prstGeom>
        </p:spPr>
      </p:pic>
      <p:pic>
        <p:nvPicPr>
          <p:cNvPr id="85" name="Picture 84">
            <a:extLst>
              <a:ext uri="{FF2B5EF4-FFF2-40B4-BE49-F238E27FC236}">
                <a16:creationId xmlns:a16="http://schemas.microsoft.com/office/drawing/2014/main" id="{73860FC0-48BC-4BDB-B45D-7EBA3164D2D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790864" y="876973"/>
            <a:ext cx="601766" cy="802355"/>
          </a:xfrm>
          <a:prstGeom prst="round2DiagRect">
            <a:avLst/>
          </a:prstGeom>
        </p:spPr>
      </p:pic>
    </p:spTree>
    <p:extLst>
      <p:ext uri="{BB962C8B-B14F-4D97-AF65-F5344CB8AC3E}">
        <p14:creationId xmlns:p14="http://schemas.microsoft.com/office/powerpoint/2010/main" val="105000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39419F-1DDD-4908-8D47-6AE8E11A0C9F}"/>
              </a:ext>
            </a:extLst>
          </p:cNvPr>
          <p:cNvSpPr/>
          <p:nvPr/>
        </p:nvSpPr>
        <p:spPr>
          <a:xfrm>
            <a:off x="0" y="6337800"/>
            <a:ext cx="12192000" cy="52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Isosceles Triangle 3">
            <a:extLst>
              <a:ext uri="{FF2B5EF4-FFF2-40B4-BE49-F238E27FC236}">
                <a16:creationId xmlns:a16="http://schemas.microsoft.com/office/drawing/2014/main" id="{CAD96B44-D1E8-4C38-AAAD-052D8CADCF58}"/>
              </a:ext>
            </a:extLst>
          </p:cNvPr>
          <p:cNvSpPr/>
          <p:nvPr/>
        </p:nvSpPr>
        <p:spPr>
          <a:xfrm rot="16200000">
            <a:off x="9533879" y="4212069"/>
            <a:ext cx="1930893" cy="3385351"/>
          </a:xfrm>
          <a:prstGeom prst="triangle">
            <a:avLst>
              <a:gd name="adj" fmla="val 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ED1213-D803-4C23-901F-2F3374BBC4F1}"/>
              </a:ext>
            </a:extLst>
          </p:cNvPr>
          <p:cNvSpPr txBox="1"/>
          <p:nvPr/>
        </p:nvSpPr>
        <p:spPr>
          <a:xfrm>
            <a:off x="122822" y="83520"/>
            <a:ext cx="82228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8080"/>
                </a:solidFill>
                <a:effectLst/>
                <a:uLnTx/>
                <a:uFillTx/>
                <a:latin typeface="Calibri" panose="020F0502020204030204"/>
                <a:ea typeface="+mn-ea"/>
                <a:cs typeface="+mn-cs"/>
              </a:rPr>
              <a:t>WHO we are and WHAT we do…</a:t>
            </a:r>
          </a:p>
        </p:txBody>
      </p:sp>
      <p:pic>
        <p:nvPicPr>
          <p:cNvPr id="8" name="Picture 7">
            <a:extLst>
              <a:ext uri="{FF2B5EF4-FFF2-40B4-BE49-F238E27FC236}">
                <a16:creationId xmlns:a16="http://schemas.microsoft.com/office/drawing/2014/main" id="{2F0645C7-3133-49DF-83F2-4226B15D38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73488" y="5798249"/>
            <a:ext cx="1803947" cy="967732"/>
          </a:xfrm>
          <a:prstGeom prst="rect">
            <a:avLst/>
          </a:prstGeom>
        </p:spPr>
      </p:pic>
      <p:sp>
        <p:nvSpPr>
          <p:cNvPr id="13" name="TextBox 12">
            <a:extLst>
              <a:ext uri="{FF2B5EF4-FFF2-40B4-BE49-F238E27FC236}">
                <a16:creationId xmlns:a16="http://schemas.microsoft.com/office/drawing/2014/main" id="{5AEF29DA-6FE0-4B32-995B-E0C6B59E1AE5}"/>
              </a:ext>
            </a:extLst>
          </p:cNvPr>
          <p:cNvSpPr txBox="1"/>
          <p:nvPr/>
        </p:nvSpPr>
        <p:spPr>
          <a:xfrm>
            <a:off x="114565" y="6384156"/>
            <a:ext cx="87178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Division of Environmental Health Sciences (</a:t>
            </a:r>
            <a:r>
              <a:rPr kumimoji="0" lang="en-US" sz="200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EnHS</a:t>
            </a: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pic>
        <p:nvPicPr>
          <p:cNvPr id="48" name="Picture 47"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84843" y="2707582"/>
            <a:ext cx="409312" cy="407727"/>
          </a:xfrm>
          <a:prstGeom prst="rect">
            <a:avLst/>
          </a:prstGeom>
        </p:spPr>
      </p:pic>
      <p:pic>
        <p:nvPicPr>
          <p:cNvPr id="49" name="Picture 48">
            <a:extLst>
              <a:ext uri="{FF2B5EF4-FFF2-40B4-BE49-F238E27FC236}">
                <a16:creationId xmlns:a16="http://schemas.microsoft.com/office/drawing/2014/main" id="{2F138E60-1D79-446F-8573-4F024106599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712447" y="2715203"/>
            <a:ext cx="464153" cy="417361"/>
          </a:xfrm>
          <a:prstGeom prst="rect">
            <a:avLst/>
          </a:prstGeom>
        </p:spPr>
      </p:pic>
      <p:sp>
        <p:nvSpPr>
          <p:cNvPr id="50" name="Rounded Rectangle 26">
            <a:extLst>
              <a:ext uri="{FF2B5EF4-FFF2-40B4-BE49-F238E27FC236}">
                <a16:creationId xmlns:a16="http://schemas.microsoft.com/office/drawing/2014/main" id="{8D437034-24B1-480C-A575-7FF01716E434}"/>
              </a:ext>
            </a:extLst>
          </p:cNvPr>
          <p:cNvSpPr/>
          <p:nvPr/>
        </p:nvSpPr>
        <p:spPr>
          <a:xfrm>
            <a:off x="114565" y="739563"/>
            <a:ext cx="3200400" cy="2452479"/>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Prevalence of SARS-CoV-2</a:t>
            </a:r>
            <a:br>
              <a:rPr lang="en-US" sz="1400" b="1" dirty="0">
                <a:solidFill>
                  <a:prstClr val="black"/>
                </a:solidFill>
              </a:rPr>
            </a:br>
            <a:r>
              <a:rPr lang="en-US" sz="1400" b="1" dirty="0">
                <a:solidFill>
                  <a:prstClr val="black"/>
                </a:solidFill>
              </a:rPr>
              <a:t>antibodies in MN Grocery Store Workers [C. Hedberg]</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Minnesota Department of Health</a:t>
            </a:r>
            <a:endParaRPr kumimoji="0" lang="en-US" sz="14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lvl="0"/>
            <a:r>
              <a:rPr lang="en-US" sz="1200" dirty="0">
                <a:solidFill>
                  <a:prstClr val="black"/>
                </a:solidFill>
              </a:rPr>
              <a:t>This study established prevalence estimates for SARS-CoV-2 seropositive status among MN grocery store workers and will measure vaccine status, attitudes, and uptake among this group of essential workers.</a:t>
            </a:r>
            <a:endParaRPr kumimoji="0" lang="en-US" sz="1200" b="0" i="0" u="none" strike="noStrike" kern="1200" cap="none" spc="0" normalizeH="0" baseline="0" noProof="0" dirty="0">
              <a:ln>
                <a:noFill/>
              </a:ln>
              <a:solidFill>
                <a:prstClr val="black"/>
              </a:solidFill>
              <a:effectLst/>
              <a:uLnTx/>
              <a:uFillTx/>
              <a:latin typeface="Calibri" panose="020F0502020204030204"/>
            </a:endParaRPr>
          </a:p>
        </p:txBody>
      </p:sp>
      <p:pic>
        <p:nvPicPr>
          <p:cNvPr id="51" name="Picture 50">
            <a:extLst>
              <a:ext uri="{FF2B5EF4-FFF2-40B4-BE49-F238E27FC236}">
                <a16:creationId xmlns:a16="http://schemas.microsoft.com/office/drawing/2014/main" id="{3962E758-36D6-449A-9AD2-FAE98558D060}"/>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608247" y="2733477"/>
            <a:ext cx="408932" cy="407727"/>
          </a:xfrm>
          <a:prstGeom prst="rect">
            <a:avLst/>
          </a:prstGeom>
        </p:spPr>
      </p:pic>
      <p:pic>
        <p:nvPicPr>
          <p:cNvPr id="52" name="Picture 51">
            <a:extLst>
              <a:ext uri="{FF2B5EF4-FFF2-40B4-BE49-F238E27FC236}">
                <a16:creationId xmlns:a16="http://schemas.microsoft.com/office/drawing/2014/main" id="{2F138E60-1D79-446F-8573-4F024106599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2125802" y="2727179"/>
            <a:ext cx="464153" cy="417361"/>
          </a:xfrm>
          <a:prstGeom prst="rect">
            <a:avLst/>
          </a:prstGeom>
        </p:spPr>
      </p:pic>
      <p:pic>
        <p:nvPicPr>
          <p:cNvPr id="53" name="Picture 52">
            <a:extLst>
              <a:ext uri="{FF2B5EF4-FFF2-40B4-BE49-F238E27FC236}">
                <a16:creationId xmlns:a16="http://schemas.microsoft.com/office/drawing/2014/main" id="{BB0D6823-3159-4664-9935-6C4DE7E177C3}"/>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608247" y="2725723"/>
            <a:ext cx="408932" cy="407727"/>
          </a:xfrm>
          <a:prstGeom prst="rect">
            <a:avLst/>
          </a:prstGeom>
        </p:spPr>
      </p:pic>
      <p:pic>
        <p:nvPicPr>
          <p:cNvPr id="54" name="Picture 53">
            <a:extLst>
              <a:ext uri="{FF2B5EF4-FFF2-40B4-BE49-F238E27FC236}">
                <a16:creationId xmlns:a16="http://schemas.microsoft.com/office/drawing/2014/main" id="{02765370-47F9-4864-8399-7AAEEE54FA0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2125802" y="2719425"/>
            <a:ext cx="464153" cy="417361"/>
          </a:xfrm>
          <a:prstGeom prst="rect">
            <a:avLst/>
          </a:prstGeom>
        </p:spPr>
      </p:pic>
      <p:pic>
        <p:nvPicPr>
          <p:cNvPr id="56" name="Picture 55">
            <a:extLst>
              <a:ext uri="{FF2B5EF4-FFF2-40B4-BE49-F238E27FC236}">
                <a16:creationId xmlns:a16="http://schemas.microsoft.com/office/drawing/2014/main" id="{3962E758-36D6-449A-9AD2-FAE98558D060}"/>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203149" y="5751153"/>
            <a:ext cx="408932" cy="407727"/>
          </a:xfrm>
          <a:prstGeom prst="rect">
            <a:avLst/>
          </a:prstGeom>
        </p:spPr>
      </p:pic>
      <p:pic>
        <p:nvPicPr>
          <p:cNvPr id="72" name="Picture 71"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93100" y="5737234"/>
            <a:ext cx="409312" cy="407727"/>
          </a:xfrm>
          <a:prstGeom prst="rect">
            <a:avLst/>
          </a:prstGeom>
        </p:spPr>
      </p:pic>
      <p:pic>
        <p:nvPicPr>
          <p:cNvPr id="73" name="Picture 72">
            <a:extLst>
              <a:ext uri="{FF2B5EF4-FFF2-40B4-BE49-F238E27FC236}">
                <a16:creationId xmlns:a16="http://schemas.microsoft.com/office/drawing/2014/main" id="{2F138E60-1D79-446F-8573-4F024106599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720704" y="5744855"/>
            <a:ext cx="464153" cy="417361"/>
          </a:xfrm>
          <a:prstGeom prst="rect">
            <a:avLst/>
          </a:prstGeom>
        </p:spPr>
      </p:pic>
      <p:pic>
        <p:nvPicPr>
          <p:cNvPr id="74" name="Picture 73">
            <a:extLst>
              <a:ext uri="{FF2B5EF4-FFF2-40B4-BE49-F238E27FC236}">
                <a16:creationId xmlns:a16="http://schemas.microsoft.com/office/drawing/2014/main" id="{0680DA48-F20A-4A62-A4D1-A59C7FB1CDC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2639575" y="5758038"/>
            <a:ext cx="407727" cy="407727"/>
          </a:xfrm>
          <a:prstGeom prst="rect">
            <a:avLst/>
          </a:prstGeom>
        </p:spPr>
      </p:pic>
      <p:sp>
        <p:nvSpPr>
          <p:cNvPr id="75" name="Rounded Rectangle 26">
            <a:extLst>
              <a:ext uri="{FF2B5EF4-FFF2-40B4-BE49-F238E27FC236}">
                <a16:creationId xmlns:a16="http://schemas.microsoft.com/office/drawing/2014/main" id="{8D437034-24B1-480C-A575-7FF01716E434}"/>
              </a:ext>
            </a:extLst>
          </p:cNvPr>
          <p:cNvSpPr/>
          <p:nvPr/>
        </p:nvSpPr>
        <p:spPr>
          <a:xfrm>
            <a:off x="122822" y="3345133"/>
            <a:ext cx="3200400" cy="2876562"/>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Effect of the microbiome upon</a:t>
            </a:r>
            <a:br>
              <a:rPr lang="en-US" sz="1400" b="1" dirty="0">
                <a:solidFill>
                  <a:prstClr val="black"/>
                </a:solidFill>
              </a:rPr>
            </a:br>
            <a:r>
              <a:rPr lang="en-US" sz="1400" b="1" dirty="0">
                <a:solidFill>
                  <a:prstClr val="black"/>
                </a:solidFill>
              </a:rPr>
              <a:t>deer tick range expansion in the Upper Midwest [J. Oliver]</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MN Futures</a:t>
            </a:r>
            <a:endParaRPr kumimoji="0" lang="en-US" sz="16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lvl="0"/>
            <a:r>
              <a:rPr lang="en-US" sz="1200" dirty="0">
                <a:solidFill>
                  <a:prstClr val="black"/>
                </a:solidFill>
              </a:rPr>
              <a:t>Deer tick range expansion and pathogen infection is driven by environmental conditions and internal </a:t>
            </a:r>
            <a:r>
              <a:rPr lang="en-US" sz="1200" dirty="0" err="1">
                <a:solidFill>
                  <a:prstClr val="black"/>
                </a:solidFill>
              </a:rPr>
              <a:t>microbiotic</a:t>
            </a:r>
            <a:r>
              <a:rPr lang="en-US" sz="1200" dirty="0">
                <a:solidFill>
                  <a:prstClr val="black"/>
                </a:solidFill>
              </a:rPr>
              <a:t> factors. We are working to discover how these factors and drive colonization of new territories by ticks, pathogen infection of ticks, and transmission of tick-borne diseases.</a:t>
            </a:r>
            <a:endParaRPr kumimoji="0" lang="en-US" sz="1200" b="0" i="0" u="none" strike="noStrike" kern="1200" cap="none" spc="0" normalizeH="0" baseline="0" noProof="0" dirty="0">
              <a:ln>
                <a:noFill/>
              </a:ln>
              <a:solidFill>
                <a:prstClr val="black"/>
              </a:solidFill>
              <a:effectLst/>
              <a:uLnTx/>
              <a:uFillTx/>
              <a:latin typeface="Calibri" panose="020F0502020204030204"/>
            </a:endParaRPr>
          </a:p>
        </p:txBody>
      </p:sp>
      <p:pic>
        <p:nvPicPr>
          <p:cNvPr id="76" name="Picture 75"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79202" y="5744720"/>
            <a:ext cx="409312" cy="407727"/>
          </a:xfrm>
          <a:prstGeom prst="rect">
            <a:avLst/>
          </a:prstGeom>
        </p:spPr>
      </p:pic>
      <p:pic>
        <p:nvPicPr>
          <p:cNvPr id="78" name="Picture 77">
            <a:extLst>
              <a:ext uri="{FF2B5EF4-FFF2-40B4-BE49-F238E27FC236}">
                <a16:creationId xmlns:a16="http://schemas.microsoft.com/office/drawing/2014/main" id="{192CAAAE-BE4B-4FAC-8B78-8787D54FB01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2639575" y="5750284"/>
            <a:ext cx="407727" cy="407727"/>
          </a:xfrm>
          <a:prstGeom prst="rect">
            <a:avLst/>
          </a:prstGeom>
        </p:spPr>
      </p:pic>
      <p:sp>
        <p:nvSpPr>
          <p:cNvPr id="80" name="Rounded Rectangle 26">
            <a:extLst>
              <a:ext uri="{FF2B5EF4-FFF2-40B4-BE49-F238E27FC236}">
                <a16:creationId xmlns:a16="http://schemas.microsoft.com/office/drawing/2014/main" id="{8D437034-24B1-480C-A575-7FF01716E434}"/>
              </a:ext>
            </a:extLst>
          </p:cNvPr>
          <p:cNvSpPr/>
          <p:nvPr/>
        </p:nvSpPr>
        <p:spPr>
          <a:xfrm>
            <a:off x="3515702" y="738311"/>
            <a:ext cx="3200400" cy="2568130"/>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Link for Equity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 Ramirez]</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National Institute of Minority Health</a:t>
            </a:r>
            <a:br>
              <a:rPr lang="en-US" sz="1200" i="1" dirty="0">
                <a:solidFill>
                  <a:prstClr val="black">
                    <a:lumMod val="50000"/>
                    <a:lumOff val="50000"/>
                  </a:prstClr>
                </a:solidFill>
              </a:rPr>
            </a:br>
            <a:r>
              <a:rPr lang="en-US" sz="1200" i="1" dirty="0">
                <a:solidFill>
                  <a:prstClr val="black">
                    <a:lumMod val="50000"/>
                    <a:lumOff val="50000"/>
                  </a:prstClr>
                </a:solidFill>
              </a:rPr>
              <a:t>and Disparities</a:t>
            </a:r>
            <a:endParaRPr lang="en-US" sz="1400" i="1" dirty="0">
              <a:solidFill>
                <a:prstClr val="black">
                  <a:lumMod val="50000"/>
                  <a:lumOff val="50000"/>
                </a:prstClr>
              </a:solidFill>
            </a:endParaRPr>
          </a:p>
          <a:p>
            <a:pPr lvl="0"/>
            <a:r>
              <a:rPr lang="en-US" sz="1200" dirty="0">
                <a:solidFill>
                  <a:prstClr val="black"/>
                </a:solidFill>
              </a:rPr>
              <a:t>This study evaluates the effect of Link for Equity, a culturally responsive trauma-informed care intervention designed to reduce the impacts of childhood adversities, including from racism and community violence, and reduce violence disparities among youth of color.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3" name="Picture 82">
            <a:extLst>
              <a:ext uri="{FF2B5EF4-FFF2-40B4-BE49-F238E27FC236}">
                <a16:creationId xmlns:a16="http://schemas.microsoft.com/office/drawing/2014/main" id="{3962E758-36D6-449A-9AD2-FAE98558D060}"/>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5698122" y="2812520"/>
            <a:ext cx="408932" cy="407727"/>
          </a:xfrm>
          <a:prstGeom prst="rect">
            <a:avLst/>
          </a:prstGeom>
        </p:spPr>
      </p:pic>
      <p:pic>
        <p:nvPicPr>
          <p:cNvPr id="88" name="Picture 87"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63974" y="2820644"/>
            <a:ext cx="409312" cy="407727"/>
          </a:xfrm>
          <a:prstGeom prst="rect">
            <a:avLst/>
          </a:prstGeom>
        </p:spPr>
      </p:pic>
      <p:pic>
        <p:nvPicPr>
          <p:cNvPr id="90" name="Picture 89">
            <a:extLst>
              <a:ext uri="{FF2B5EF4-FFF2-40B4-BE49-F238E27FC236}">
                <a16:creationId xmlns:a16="http://schemas.microsoft.com/office/drawing/2014/main" id="{02765370-47F9-4864-8399-7AAEEE54FA0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5249843" y="2820676"/>
            <a:ext cx="464153" cy="417361"/>
          </a:xfrm>
          <a:prstGeom prst="rect">
            <a:avLst/>
          </a:prstGeom>
        </p:spPr>
      </p:pic>
      <p:pic>
        <p:nvPicPr>
          <p:cNvPr id="91" name="Picture 90">
            <a:extLst>
              <a:ext uri="{FF2B5EF4-FFF2-40B4-BE49-F238E27FC236}">
                <a16:creationId xmlns:a16="http://schemas.microsoft.com/office/drawing/2014/main" id="{192CAAAE-BE4B-4FAC-8B78-8787D54FB01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6119391" y="2818683"/>
            <a:ext cx="407727" cy="407727"/>
          </a:xfrm>
          <a:prstGeom prst="rect">
            <a:avLst/>
          </a:prstGeom>
        </p:spPr>
      </p:pic>
      <p:sp>
        <p:nvSpPr>
          <p:cNvPr id="92" name="Rounded Rectangle 26">
            <a:extLst>
              <a:ext uri="{FF2B5EF4-FFF2-40B4-BE49-F238E27FC236}">
                <a16:creationId xmlns:a16="http://schemas.microsoft.com/office/drawing/2014/main" id="{8D437034-24B1-480C-A575-7FF01716E434}"/>
              </a:ext>
            </a:extLst>
          </p:cNvPr>
          <p:cNvSpPr/>
          <p:nvPr/>
        </p:nvSpPr>
        <p:spPr>
          <a:xfrm>
            <a:off x="3515702" y="3549508"/>
            <a:ext cx="3200400" cy="2452479"/>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Effectiveness of Anti-bullying</a:t>
            </a:r>
            <a:br>
              <a:rPr lang="en-US" sz="1400" b="1" dirty="0">
                <a:solidFill>
                  <a:prstClr val="black"/>
                </a:solidFill>
              </a:rPr>
            </a:br>
            <a:r>
              <a:rPr lang="en-US" sz="1400" b="1" dirty="0">
                <a:solidFill>
                  <a:prstClr val="black"/>
                </a:solidFill>
              </a:rPr>
              <a:t>Laws [M. Ramirez]</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CDC -National Center for Injury</a:t>
            </a:r>
            <a:br>
              <a:rPr lang="en-US" sz="1200" i="1" dirty="0">
                <a:solidFill>
                  <a:prstClr val="black">
                    <a:lumMod val="50000"/>
                    <a:lumOff val="50000"/>
                  </a:prstClr>
                </a:solidFill>
              </a:rPr>
            </a:br>
            <a:r>
              <a:rPr lang="en-US" sz="1200" i="1" dirty="0">
                <a:solidFill>
                  <a:prstClr val="black">
                    <a:lumMod val="50000"/>
                    <a:lumOff val="50000"/>
                  </a:prstClr>
                </a:solidFill>
              </a:rPr>
              <a:t>Control and Prevention </a:t>
            </a:r>
            <a:endParaRPr kumimoji="0" lang="en-US" sz="14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lvl="0"/>
            <a:r>
              <a:rPr lang="en-US" sz="1200" dirty="0">
                <a:solidFill>
                  <a:prstClr val="black"/>
                </a:solidFill>
              </a:rPr>
              <a:t>This study assesses the implementation and impacts of anti-bullying laws on reducing youth violent behaviors, including bullying and fights in schools. The study involves close collaboration with the Maine Department of Education.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4" name="Picture 93">
            <a:extLst>
              <a:ext uri="{FF2B5EF4-FFF2-40B4-BE49-F238E27FC236}">
                <a16:creationId xmlns:a16="http://schemas.microsoft.com/office/drawing/2014/main" id="{192CAAAE-BE4B-4FAC-8B78-8787D54FB01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6062048" y="5536169"/>
            <a:ext cx="407727" cy="407727"/>
          </a:xfrm>
          <a:prstGeom prst="rect">
            <a:avLst/>
          </a:prstGeom>
        </p:spPr>
      </p:pic>
      <p:sp>
        <p:nvSpPr>
          <p:cNvPr id="95" name="Rounded Rectangle 26">
            <a:extLst>
              <a:ext uri="{FF2B5EF4-FFF2-40B4-BE49-F238E27FC236}">
                <a16:creationId xmlns:a16="http://schemas.microsoft.com/office/drawing/2014/main" id="{8D437034-24B1-480C-A575-7FF01716E434}"/>
              </a:ext>
            </a:extLst>
          </p:cNvPr>
          <p:cNvSpPr/>
          <p:nvPr/>
        </p:nvSpPr>
        <p:spPr>
          <a:xfrm>
            <a:off x="6885189" y="745057"/>
            <a:ext cx="3200400" cy="2075587"/>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Firearm Violence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 Ramirez]</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Office of Academic Clinical Affairs (OACA)</a:t>
            </a:r>
            <a:endParaRPr kumimoji="0" lang="en-US" sz="1200" b="0" i="1" u="none" strike="noStrike" kern="1200" cap="none" spc="0" normalizeH="0" baseline="0" noProof="0" dirty="0">
              <a:ln>
                <a:noFill/>
              </a:ln>
              <a:solidFill>
                <a:prstClr val="black">
                  <a:lumMod val="50000"/>
                  <a:lumOff val="50000"/>
                </a:prstClr>
              </a:solidFill>
              <a:effectLst/>
              <a:uLnTx/>
              <a:uFillTx/>
              <a:latin typeface="Calibri" panose="020F0502020204030204"/>
            </a:endParaRPr>
          </a:p>
          <a:p>
            <a:pPr lvl="0"/>
            <a:r>
              <a:rPr lang="en-US" sz="1200" dirty="0">
                <a:solidFill>
                  <a:prstClr val="black"/>
                </a:solidFill>
              </a:rPr>
              <a:t>This longitudinal study follows Minnesota children from early childhood through adulthood to identify the individual and environmental factors that predict involvement in firearm violence perpetration.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6" name="Picture 115">
            <a:extLst>
              <a:ext uri="{FF2B5EF4-FFF2-40B4-BE49-F238E27FC236}">
                <a16:creationId xmlns:a16="http://schemas.microsoft.com/office/drawing/2014/main" id="{BB0D6823-3159-4664-9935-6C4DE7E177C3}"/>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9460740" y="2340808"/>
            <a:ext cx="408932" cy="407727"/>
          </a:xfrm>
          <a:prstGeom prst="rect">
            <a:avLst/>
          </a:prstGeom>
        </p:spPr>
      </p:pic>
      <p:pic>
        <p:nvPicPr>
          <p:cNvPr id="117" name="Picture 116"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88791" y="2342129"/>
            <a:ext cx="409312" cy="407727"/>
          </a:xfrm>
          <a:prstGeom prst="rect">
            <a:avLst/>
          </a:prstGeom>
        </p:spPr>
      </p:pic>
      <p:pic>
        <p:nvPicPr>
          <p:cNvPr id="118" name="Picture 117">
            <a:extLst>
              <a:ext uri="{FF2B5EF4-FFF2-40B4-BE49-F238E27FC236}">
                <a16:creationId xmlns:a16="http://schemas.microsoft.com/office/drawing/2014/main" id="{02765370-47F9-4864-8399-7AAEEE54FA0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9001155" y="2334510"/>
            <a:ext cx="464153" cy="417361"/>
          </a:xfrm>
          <a:prstGeom prst="rect">
            <a:avLst/>
          </a:prstGeom>
        </p:spPr>
      </p:pic>
      <p:pic>
        <p:nvPicPr>
          <p:cNvPr id="119" name="Picture 118">
            <a:extLst>
              <a:ext uri="{FF2B5EF4-FFF2-40B4-BE49-F238E27FC236}">
                <a16:creationId xmlns:a16="http://schemas.microsoft.com/office/drawing/2014/main" id="{3962E758-36D6-449A-9AD2-FAE98558D060}"/>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9306733" y="5507393"/>
            <a:ext cx="408932" cy="407727"/>
          </a:xfrm>
          <a:prstGeom prst="rect">
            <a:avLst/>
          </a:prstGeom>
        </p:spPr>
      </p:pic>
      <p:pic>
        <p:nvPicPr>
          <p:cNvPr id="120" name="Picture 119"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96684" y="5493474"/>
            <a:ext cx="409312" cy="407727"/>
          </a:xfrm>
          <a:prstGeom prst="rect">
            <a:avLst/>
          </a:prstGeom>
        </p:spPr>
      </p:pic>
      <p:pic>
        <p:nvPicPr>
          <p:cNvPr id="121" name="Picture 120">
            <a:extLst>
              <a:ext uri="{FF2B5EF4-FFF2-40B4-BE49-F238E27FC236}">
                <a16:creationId xmlns:a16="http://schemas.microsoft.com/office/drawing/2014/main" id="{2F138E60-1D79-446F-8573-4F024106599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824288" y="5501095"/>
            <a:ext cx="464153" cy="417361"/>
          </a:xfrm>
          <a:prstGeom prst="rect">
            <a:avLst/>
          </a:prstGeom>
        </p:spPr>
      </p:pic>
      <p:sp>
        <p:nvSpPr>
          <p:cNvPr id="123" name="Rounded Rectangle 26">
            <a:extLst>
              <a:ext uri="{FF2B5EF4-FFF2-40B4-BE49-F238E27FC236}">
                <a16:creationId xmlns:a16="http://schemas.microsoft.com/office/drawing/2014/main" id="{8D437034-24B1-480C-A575-7FF01716E434}"/>
              </a:ext>
            </a:extLst>
          </p:cNvPr>
          <p:cNvSpPr/>
          <p:nvPr/>
        </p:nvSpPr>
        <p:spPr>
          <a:xfrm>
            <a:off x="6885431" y="3052976"/>
            <a:ext cx="3200400" cy="2982981"/>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Optimizing Assessment of Virus-Containing Particles in Animal Agriculture [P. Raynor]</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NIOSH / U54OH010170</a:t>
            </a:r>
            <a:endParaRPr kumimoji="0" lang="en-US" sz="16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lvl="0"/>
            <a:r>
              <a:rPr lang="en-US" sz="1200" dirty="0">
                <a:solidFill>
                  <a:prstClr val="black"/>
                </a:solidFill>
              </a:rPr>
              <a:t>The objectives of this research are to develop a high-volume, field-portable, size-differentiating viral aerosol sampler and use it to measure worker exposures to viable airborne influenza viruses in animal agriculture facilities. With accurate measurements, we can assess ways to minimize exposures.</a:t>
            </a:r>
            <a:endParaRPr kumimoji="0" lang="en-US" sz="1200" b="0" i="0" u="none" strike="noStrike" kern="1200" cap="none" spc="0" normalizeH="0" baseline="0" noProof="0" dirty="0">
              <a:ln>
                <a:noFill/>
              </a:ln>
              <a:solidFill>
                <a:prstClr val="black"/>
              </a:solidFill>
              <a:effectLst/>
              <a:uLnTx/>
              <a:uFillTx/>
              <a:latin typeface="Calibri" panose="020F0502020204030204"/>
            </a:endParaRPr>
          </a:p>
        </p:txBody>
      </p:sp>
      <p:pic>
        <p:nvPicPr>
          <p:cNvPr id="124" name="Picture 123"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31537" y="5553553"/>
            <a:ext cx="409312" cy="407727"/>
          </a:xfrm>
          <a:prstGeom prst="rect">
            <a:avLst/>
          </a:prstGeom>
        </p:spPr>
      </p:pic>
      <p:pic>
        <p:nvPicPr>
          <p:cNvPr id="125" name="Picture 124">
            <a:extLst>
              <a:ext uri="{FF2B5EF4-FFF2-40B4-BE49-F238E27FC236}">
                <a16:creationId xmlns:a16="http://schemas.microsoft.com/office/drawing/2014/main" id="{192CAAAE-BE4B-4FAC-8B78-8787D54FB01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9377759" y="5551497"/>
            <a:ext cx="407727" cy="407727"/>
          </a:xfrm>
          <a:prstGeom prst="rect">
            <a:avLst/>
          </a:prstGeom>
        </p:spPr>
      </p:pic>
      <p:sp>
        <p:nvSpPr>
          <p:cNvPr id="47" name="Rectangle 46">
            <a:extLst>
              <a:ext uri="{FF2B5EF4-FFF2-40B4-BE49-F238E27FC236}">
                <a16:creationId xmlns:a16="http://schemas.microsoft.com/office/drawing/2014/main" id="{ECC28A7D-2FED-4500-A2E5-CE5DE6983949}"/>
              </a:ext>
            </a:extLst>
          </p:cNvPr>
          <p:cNvSpPr/>
          <p:nvPr/>
        </p:nvSpPr>
        <p:spPr>
          <a:xfrm>
            <a:off x="10461680" y="175024"/>
            <a:ext cx="1730319" cy="3065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4E6D0197-0646-4B1F-A80D-AB72155D4E09}"/>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0593183" y="1631193"/>
            <a:ext cx="408932" cy="407727"/>
          </a:xfrm>
          <a:prstGeom prst="rect">
            <a:avLst/>
          </a:prstGeom>
        </p:spPr>
      </p:pic>
      <p:pic>
        <p:nvPicPr>
          <p:cNvPr id="57" name="Picture 56" descr="Logo&#10;&#10;Description automatically generated">
            <a:extLst>
              <a:ext uri="{FF2B5EF4-FFF2-40B4-BE49-F238E27FC236}">
                <a16:creationId xmlns:a16="http://schemas.microsoft.com/office/drawing/2014/main" id="{26432EF4-578E-4720-90A1-BCC6A61E79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65382" y="2185238"/>
            <a:ext cx="409312" cy="407727"/>
          </a:xfrm>
          <a:prstGeom prst="rect">
            <a:avLst/>
          </a:prstGeom>
        </p:spPr>
      </p:pic>
      <p:pic>
        <p:nvPicPr>
          <p:cNvPr id="58" name="Picture 57">
            <a:extLst>
              <a:ext uri="{FF2B5EF4-FFF2-40B4-BE49-F238E27FC236}">
                <a16:creationId xmlns:a16="http://schemas.microsoft.com/office/drawing/2014/main" id="{C7603699-550B-40F4-BBC1-546B77584FE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0537962" y="1064070"/>
            <a:ext cx="464153" cy="417361"/>
          </a:xfrm>
          <a:prstGeom prst="rect">
            <a:avLst/>
          </a:prstGeom>
        </p:spPr>
      </p:pic>
      <p:sp>
        <p:nvSpPr>
          <p:cNvPr id="59" name="TextBox 58">
            <a:extLst>
              <a:ext uri="{FF2B5EF4-FFF2-40B4-BE49-F238E27FC236}">
                <a16:creationId xmlns:a16="http://schemas.microsoft.com/office/drawing/2014/main" id="{E5C65BA0-9152-44FE-B9EB-2E4CAB71DE02}"/>
              </a:ext>
            </a:extLst>
          </p:cNvPr>
          <p:cNvSpPr txBox="1"/>
          <p:nvPr/>
        </p:nvSpPr>
        <p:spPr>
          <a:xfrm>
            <a:off x="11010993" y="1118395"/>
            <a:ext cx="1246311" cy="307777"/>
          </a:xfrm>
          <a:prstGeom prst="rect">
            <a:avLst/>
          </a:prstGeom>
          <a:noFill/>
        </p:spPr>
        <p:txBody>
          <a:bodyPr wrap="square" rtlCol="0">
            <a:spAutoFit/>
          </a:bodyPr>
          <a:lstStyle/>
          <a:p>
            <a:r>
              <a:rPr lang="en-US" sz="1400" i="1" dirty="0">
                <a:solidFill>
                  <a:schemeClr val="accent2"/>
                </a:solidFill>
              </a:rPr>
              <a:t>Individuals</a:t>
            </a:r>
            <a:endParaRPr lang="en-US" i="1" dirty="0"/>
          </a:p>
        </p:txBody>
      </p:sp>
      <p:sp>
        <p:nvSpPr>
          <p:cNvPr id="60" name="TextBox 59">
            <a:extLst>
              <a:ext uri="{FF2B5EF4-FFF2-40B4-BE49-F238E27FC236}">
                <a16:creationId xmlns:a16="http://schemas.microsoft.com/office/drawing/2014/main" id="{7C0DAFA0-719A-4B9E-B628-DC8A09016D3C}"/>
              </a:ext>
            </a:extLst>
          </p:cNvPr>
          <p:cNvSpPr txBox="1"/>
          <p:nvPr/>
        </p:nvSpPr>
        <p:spPr>
          <a:xfrm>
            <a:off x="10974694" y="2231757"/>
            <a:ext cx="1246311" cy="307777"/>
          </a:xfrm>
          <a:prstGeom prst="rect">
            <a:avLst/>
          </a:prstGeom>
          <a:noFill/>
        </p:spPr>
        <p:txBody>
          <a:bodyPr wrap="square" rtlCol="0">
            <a:spAutoFit/>
          </a:bodyPr>
          <a:lstStyle/>
          <a:p>
            <a:r>
              <a:rPr lang="en-US" sz="1400" i="1" dirty="0">
                <a:solidFill>
                  <a:schemeClr val="accent6"/>
                </a:solidFill>
              </a:rPr>
              <a:t>Environment</a:t>
            </a:r>
            <a:endParaRPr lang="en-US" i="1" dirty="0">
              <a:solidFill>
                <a:schemeClr val="accent6"/>
              </a:solidFill>
            </a:endParaRPr>
          </a:p>
        </p:txBody>
      </p:sp>
      <p:sp>
        <p:nvSpPr>
          <p:cNvPr id="61" name="TextBox 60">
            <a:extLst>
              <a:ext uri="{FF2B5EF4-FFF2-40B4-BE49-F238E27FC236}">
                <a16:creationId xmlns:a16="http://schemas.microsoft.com/office/drawing/2014/main" id="{FEC3813E-DDF2-414F-8E98-0BC2A227F382}"/>
              </a:ext>
            </a:extLst>
          </p:cNvPr>
          <p:cNvSpPr txBox="1"/>
          <p:nvPr/>
        </p:nvSpPr>
        <p:spPr>
          <a:xfrm>
            <a:off x="10993236" y="1681167"/>
            <a:ext cx="1246311" cy="307777"/>
          </a:xfrm>
          <a:prstGeom prst="rect">
            <a:avLst/>
          </a:prstGeom>
          <a:noFill/>
        </p:spPr>
        <p:txBody>
          <a:bodyPr wrap="square" rtlCol="0">
            <a:spAutoFit/>
          </a:bodyPr>
          <a:lstStyle/>
          <a:p>
            <a:r>
              <a:rPr lang="en-US" sz="1400" i="1" dirty="0">
                <a:solidFill>
                  <a:schemeClr val="accent1"/>
                </a:solidFill>
              </a:rPr>
              <a:t>Community</a:t>
            </a:r>
            <a:endParaRPr lang="en-US" i="1" dirty="0">
              <a:solidFill>
                <a:schemeClr val="accent1"/>
              </a:solidFill>
            </a:endParaRPr>
          </a:p>
        </p:txBody>
      </p:sp>
      <p:sp>
        <p:nvSpPr>
          <p:cNvPr id="62" name="TextBox 61">
            <a:extLst>
              <a:ext uri="{FF2B5EF4-FFF2-40B4-BE49-F238E27FC236}">
                <a16:creationId xmlns:a16="http://schemas.microsoft.com/office/drawing/2014/main" id="{8C09AD61-C533-4EA7-AA9E-F87585D0432E}"/>
              </a:ext>
            </a:extLst>
          </p:cNvPr>
          <p:cNvSpPr txBox="1"/>
          <p:nvPr/>
        </p:nvSpPr>
        <p:spPr>
          <a:xfrm>
            <a:off x="10982521" y="2764422"/>
            <a:ext cx="1246311" cy="307777"/>
          </a:xfrm>
          <a:prstGeom prst="rect">
            <a:avLst/>
          </a:prstGeom>
          <a:noFill/>
        </p:spPr>
        <p:txBody>
          <a:bodyPr wrap="square" rtlCol="0">
            <a:spAutoFit/>
          </a:bodyPr>
          <a:lstStyle/>
          <a:p>
            <a:r>
              <a:rPr lang="en-US" sz="1400" i="1" dirty="0">
                <a:solidFill>
                  <a:srgbClr val="7030A0"/>
                </a:solidFill>
              </a:rPr>
              <a:t>Policies</a:t>
            </a:r>
            <a:endParaRPr lang="en-US" i="1" dirty="0">
              <a:solidFill>
                <a:srgbClr val="7030A0"/>
              </a:solidFill>
            </a:endParaRPr>
          </a:p>
        </p:txBody>
      </p:sp>
      <p:sp>
        <p:nvSpPr>
          <p:cNvPr id="63" name="TextBox 62">
            <a:extLst>
              <a:ext uri="{FF2B5EF4-FFF2-40B4-BE49-F238E27FC236}">
                <a16:creationId xmlns:a16="http://schemas.microsoft.com/office/drawing/2014/main" id="{7C951531-5EED-48D4-A074-EB5FE98C173D}"/>
              </a:ext>
            </a:extLst>
          </p:cNvPr>
          <p:cNvSpPr txBox="1"/>
          <p:nvPr/>
        </p:nvSpPr>
        <p:spPr>
          <a:xfrm>
            <a:off x="10593182" y="267043"/>
            <a:ext cx="1484253" cy="584775"/>
          </a:xfrm>
          <a:prstGeom prst="rect">
            <a:avLst/>
          </a:prstGeom>
          <a:noFill/>
        </p:spPr>
        <p:txBody>
          <a:bodyPr wrap="square" rtlCol="0">
            <a:spAutoFit/>
          </a:bodyPr>
          <a:lstStyle/>
          <a:p>
            <a:r>
              <a:rPr lang="en-US" sz="1600" b="1" dirty="0">
                <a:solidFill>
                  <a:schemeClr val="tx1">
                    <a:lumMod val="50000"/>
                    <a:lumOff val="50000"/>
                  </a:schemeClr>
                </a:solidFill>
              </a:rPr>
              <a:t>PROJECT IMPACT KEY:</a:t>
            </a:r>
          </a:p>
        </p:txBody>
      </p:sp>
      <p:pic>
        <p:nvPicPr>
          <p:cNvPr id="64" name="Picture 63">
            <a:extLst>
              <a:ext uri="{FF2B5EF4-FFF2-40B4-BE49-F238E27FC236}">
                <a16:creationId xmlns:a16="http://schemas.microsoft.com/office/drawing/2014/main" id="{77017784-2077-4340-B664-4CE5379D462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0593183" y="2714448"/>
            <a:ext cx="407727" cy="407727"/>
          </a:xfrm>
          <a:prstGeom prst="rect">
            <a:avLst/>
          </a:prstGeom>
        </p:spPr>
      </p:pic>
      <p:pic>
        <p:nvPicPr>
          <p:cNvPr id="65" name="Picture 64">
            <a:extLst>
              <a:ext uri="{FF2B5EF4-FFF2-40B4-BE49-F238E27FC236}">
                <a16:creationId xmlns:a16="http://schemas.microsoft.com/office/drawing/2014/main" id="{0381BD08-4D0A-420D-B6B4-BA033E1BA4D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170836" y="3433001"/>
            <a:ext cx="601766" cy="802355"/>
          </a:xfrm>
          <a:prstGeom prst="round2DiagRect">
            <a:avLst/>
          </a:prstGeom>
        </p:spPr>
      </p:pic>
      <p:pic>
        <p:nvPicPr>
          <p:cNvPr id="66" name="Picture 65">
            <a:extLst>
              <a:ext uri="{FF2B5EF4-FFF2-40B4-BE49-F238E27FC236}">
                <a16:creationId xmlns:a16="http://schemas.microsoft.com/office/drawing/2014/main" id="{3928A90E-C0AB-4F85-AAD8-5D8943247B5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03375" y="624642"/>
            <a:ext cx="601766" cy="802355"/>
          </a:xfrm>
          <a:prstGeom prst="round2DiagRect">
            <a:avLst/>
          </a:prstGeom>
        </p:spPr>
      </p:pic>
      <p:pic>
        <p:nvPicPr>
          <p:cNvPr id="67" name="Picture 66">
            <a:extLst>
              <a:ext uri="{FF2B5EF4-FFF2-40B4-BE49-F238E27FC236}">
                <a16:creationId xmlns:a16="http://schemas.microsoft.com/office/drawing/2014/main" id="{8EEDA087-CBA5-43F1-A7B2-197304C5AC6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66258" y="546128"/>
            <a:ext cx="601766" cy="802355"/>
          </a:xfrm>
          <a:prstGeom prst="round2DiagRect">
            <a:avLst/>
          </a:prstGeom>
        </p:spPr>
      </p:pic>
      <p:pic>
        <p:nvPicPr>
          <p:cNvPr id="68" name="Picture 67">
            <a:extLst>
              <a:ext uri="{FF2B5EF4-FFF2-40B4-BE49-F238E27FC236}">
                <a16:creationId xmlns:a16="http://schemas.microsoft.com/office/drawing/2014/main" id="{7CB31545-73E2-41FE-AB40-011D1B0C59B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831466" y="3332941"/>
            <a:ext cx="599572" cy="799428"/>
          </a:xfrm>
          <a:prstGeom prst="round2DiagRect">
            <a:avLst/>
          </a:prstGeom>
        </p:spPr>
      </p:pic>
      <p:pic>
        <p:nvPicPr>
          <p:cNvPr id="69" name="Picture 68">
            <a:extLst>
              <a:ext uri="{FF2B5EF4-FFF2-40B4-BE49-F238E27FC236}">
                <a16:creationId xmlns:a16="http://schemas.microsoft.com/office/drawing/2014/main" id="{C04A8F0D-F9B7-47BF-932E-EE043D4166C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820915" y="682011"/>
            <a:ext cx="577605" cy="770141"/>
          </a:xfrm>
          <a:prstGeom prst="round2DiagRect">
            <a:avLst/>
          </a:prstGeom>
        </p:spPr>
      </p:pic>
      <p:pic>
        <p:nvPicPr>
          <p:cNvPr id="70" name="Picture 69">
            <a:extLst>
              <a:ext uri="{FF2B5EF4-FFF2-40B4-BE49-F238E27FC236}">
                <a16:creationId xmlns:a16="http://schemas.microsoft.com/office/drawing/2014/main" id="{80F57DD6-D7B5-4D9F-9217-68F8BDC9C95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624783" y="2993977"/>
            <a:ext cx="601766" cy="802355"/>
          </a:xfrm>
          <a:prstGeom prst="round2DiagRect">
            <a:avLst/>
          </a:prstGeom>
        </p:spPr>
      </p:pic>
    </p:spTree>
    <p:extLst>
      <p:ext uri="{BB962C8B-B14F-4D97-AF65-F5344CB8AC3E}">
        <p14:creationId xmlns:p14="http://schemas.microsoft.com/office/powerpoint/2010/main" val="62852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39419F-1DDD-4908-8D47-6AE8E11A0C9F}"/>
              </a:ext>
            </a:extLst>
          </p:cNvPr>
          <p:cNvSpPr/>
          <p:nvPr/>
        </p:nvSpPr>
        <p:spPr>
          <a:xfrm>
            <a:off x="0" y="6337800"/>
            <a:ext cx="12192000" cy="52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Isosceles Triangle 3">
            <a:extLst>
              <a:ext uri="{FF2B5EF4-FFF2-40B4-BE49-F238E27FC236}">
                <a16:creationId xmlns:a16="http://schemas.microsoft.com/office/drawing/2014/main" id="{CAD96B44-D1E8-4C38-AAAD-052D8CADCF58}"/>
              </a:ext>
            </a:extLst>
          </p:cNvPr>
          <p:cNvSpPr/>
          <p:nvPr/>
        </p:nvSpPr>
        <p:spPr>
          <a:xfrm rot="16200000">
            <a:off x="9533879" y="4212069"/>
            <a:ext cx="1930893" cy="3385351"/>
          </a:xfrm>
          <a:prstGeom prst="triangle">
            <a:avLst>
              <a:gd name="adj" fmla="val 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ED1213-D803-4C23-901F-2F3374BBC4F1}"/>
              </a:ext>
            </a:extLst>
          </p:cNvPr>
          <p:cNvSpPr txBox="1"/>
          <p:nvPr/>
        </p:nvSpPr>
        <p:spPr>
          <a:xfrm>
            <a:off x="122822" y="83520"/>
            <a:ext cx="82228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8080"/>
                </a:solidFill>
                <a:effectLst/>
                <a:uLnTx/>
                <a:uFillTx/>
                <a:latin typeface="Calibri" panose="020F0502020204030204"/>
                <a:ea typeface="+mn-ea"/>
                <a:cs typeface="+mn-cs"/>
              </a:rPr>
              <a:t>WHO we are and WHAT we do…</a:t>
            </a:r>
          </a:p>
        </p:txBody>
      </p:sp>
      <p:pic>
        <p:nvPicPr>
          <p:cNvPr id="8" name="Picture 7">
            <a:extLst>
              <a:ext uri="{FF2B5EF4-FFF2-40B4-BE49-F238E27FC236}">
                <a16:creationId xmlns:a16="http://schemas.microsoft.com/office/drawing/2014/main" id="{2F0645C7-3133-49DF-83F2-4226B15D38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73488" y="5798249"/>
            <a:ext cx="1803947" cy="967732"/>
          </a:xfrm>
          <a:prstGeom prst="rect">
            <a:avLst/>
          </a:prstGeom>
        </p:spPr>
      </p:pic>
      <p:sp>
        <p:nvSpPr>
          <p:cNvPr id="13" name="TextBox 12">
            <a:extLst>
              <a:ext uri="{FF2B5EF4-FFF2-40B4-BE49-F238E27FC236}">
                <a16:creationId xmlns:a16="http://schemas.microsoft.com/office/drawing/2014/main" id="{5AEF29DA-6FE0-4B32-995B-E0C6B59E1AE5}"/>
              </a:ext>
            </a:extLst>
          </p:cNvPr>
          <p:cNvSpPr txBox="1"/>
          <p:nvPr/>
        </p:nvSpPr>
        <p:spPr>
          <a:xfrm>
            <a:off x="114565" y="6384156"/>
            <a:ext cx="87178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Division of Environmental Health Sciences (</a:t>
            </a:r>
            <a:r>
              <a:rPr kumimoji="0" lang="en-US" sz="200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EnHS</a:t>
            </a: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sp>
        <p:nvSpPr>
          <p:cNvPr id="47" name="Rounded Rectangle 26">
            <a:extLst>
              <a:ext uri="{FF2B5EF4-FFF2-40B4-BE49-F238E27FC236}">
                <a16:creationId xmlns:a16="http://schemas.microsoft.com/office/drawing/2014/main" id="{8D437034-24B1-480C-A575-7FF01716E434}"/>
              </a:ext>
            </a:extLst>
          </p:cNvPr>
          <p:cNvSpPr/>
          <p:nvPr/>
        </p:nvSpPr>
        <p:spPr>
          <a:xfrm>
            <a:off x="159107" y="935266"/>
            <a:ext cx="3200400" cy="2533650"/>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r>
              <a:rPr lang="en-US" sz="1400" b="1" dirty="0">
                <a:solidFill>
                  <a:prstClr val="black"/>
                </a:solidFill>
              </a:rPr>
              <a:t>Evaluating a Pandemic’s Impact</a:t>
            </a:r>
            <a:br>
              <a:rPr lang="en-US" sz="1400" b="1" dirty="0">
                <a:solidFill>
                  <a:prstClr val="black"/>
                </a:solidFill>
              </a:rPr>
            </a:br>
            <a:r>
              <a:rPr lang="en-US" sz="1400" b="1" dirty="0">
                <a:solidFill>
                  <a:prstClr val="black"/>
                </a:solidFill>
              </a:rPr>
              <a:t>on Gig-Workers: How Is Health</a:t>
            </a:r>
            <a:br>
              <a:rPr lang="en-US" sz="1400" b="1" dirty="0">
                <a:solidFill>
                  <a:prstClr val="black"/>
                </a:solidFill>
              </a:rPr>
            </a:br>
            <a:r>
              <a:rPr lang="en-US" sz="1400" b="1" dirty="0">
                <a:solidFill>
                  <a:prstClr val="black"/>
                </a:solidFill>
              </a:rPr>
              <a:t>and Well-Being Affected by</a:t>
            </a:r>
            <a:br>
              <a:rPr lang="en-US" sz="1400" b="1" dirty="0">
                <a:solidFill>
                  <a:prstClr val="black"/>
                </a:solidFill>
              </a:rPr>
            </a:br>
            <a:r>
              <a:rPr lang="en-US" sz="1400" b="1" dirty="0">
                <a:solidFill>
                  <a:prstClr val="black"/>
                </a:solidFill>
              </a:rPr>
              <a:t>COVID-19? [P. Raynor]</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i="1" dirty="0">
                <a:solidFill>
                  <a:prstClr val="black">
                    <a:lumMod val="50000"/>
                    <a:lumOff val="50000"/>
                  </a:prstClr>
                </a:solidFill>
              </a:rPr>
              <a:t>NIOSH / T42OH008434 (to E. Avila)</a:t>
            </a:r>
          </a:p>
          <a:p>
            <a:pPr lvl="0"/>
            <a:r>
              <a:rPr lang="en-US" sz="1200" dirty="0">
                <a:solidFill>
                  <a:prstClr val="black"/>
                </a:solidFill>
              </a:rPr>
              <a:t>This research seeks to identify health and safety perceptions among gig-workers, and determine the impact COVID-19 has had on gig-workers’ well-being. </a:t>
            </a:r>
            <a:endParaRPr kumimoji="0" lang="en-US" sz="1200" b="0" i="0" u="none" strike="noStrike" kern="1200" cap="none" spc="0" normalizeH="0" baseline="0" noProof="0" dirty="0">
              <a:ln>
                <a:noFill/>
              </a:ln>
              <a:solidFill>
                <a:prstClr val="black"/>
              </a:solidFill>
              <a:effectLst/>
              <a:uLnTx/>
              <a:uFillTx/>
              <a:latin typeface="Calibri" panose="020F0502020204030204"/>
            </a:endParaRPr>
          </a:p>
        </p:txBody>
      </p:sp>
      <p:pic>
        <p:nvPicPr>
          <p:cNvPr id="55" name="Picture 54">
            <a:extLst>
              <a:ext uri="{FF2B5EF4-FFF2-40B4-BE49-F238E27FC236}">
                <a16:creationId xmlns:a16="http://schemas.microsoft.com/office/drawing/2014/main" id="{3962E758-36D6-449A-9AD2-FAE98558D06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2269027" y="2960895"/>
            <a:ext cx="408932" cy="407727"/>
          </a:xfrm>
          <a:prstGeom prst="rect">
            <a:avLst/>
          </a:prstGeom>
        </p:spPr>
      </p:pic>
      <p:pic>
        <p:nvPicPr>
          <p:cNvPr id="57" name="Picture 56">
            <a:extLst>
              <a:ext uri="{FF2B5EF4-FFF2-40B4-BE49-F238E27FC236}">
                <a16:creationId xmlns:a16="http://schemas.microsoft.com/office/drawing/2014/main" id="{0680DA48-F20A-4A62-A4D1-A59C7FB1CDC5}"/>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2705453" y="2967780"/>
            <a:ext cx="407727" cy="407727"/>
          </a:xfrm>
          <a:prstGeom prst="rect">
            <a:avLst/>
          </a:prstGeom>
        </p:spPr>
      </p:pic>
      <p:pic>
        <p:nvPicPr>
          <p:cNvPr id="58" name="Picture 57">
            <a:extLst>
              <a:ext uri="{FF2B5EF4-FFF2-40B4-BE49-F238E27FC236}">
                <a16:creationId xmlns:a16="http://schemas.microsoft.com/office/drawing/2014/main" id="{BB0D6823-3159-4664-9935-6C4DE7E177C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2269027" y="2953141"/>
            <a:ext cx="408932" cy="407727"/>
          </a:xfrm>
          <a:prstGeom prst="rect">
            <a:avLst/>
          </a:prstGeom>
        </p:spPr>
      </p:pic>
      <p:pic>
        <p:nvPicPr>
          <p:cNvPr id="59" name="Picture 58"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802305" y="2939222"/>
            <a:ext cx="409312" cy="407727"/>
          </a:xfrm>
          <a:prstGeom prst="rect">
            <a:avLst/>
          </a:prstGeom>
        </p:spPr>
      </p:pic>
      <p:pic>
        <p:nvPicPr>
          <p:cNvPr id="60" name="Picture 59">
            <a:extLst>
              <a:ext uri="{FF2B5EF4-FFF2-40B4-BE49-F238E27FC236}">
                <a16:creationId xmlns:a16="http://schemas.microsoft.com/office/drawing/2014/main" id="{192CAAAE-BE4B-4FAC-8B78-8787D54FB01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2705453" y="2960026"/>
            <a:ext cx="407727" cy="407727"/>
          </a:xfrm>
          <a:prstGeom prst="rect">
            <a:avLst/>
          </a:prstGeom>
        </p:spPr>
      </p:pic>
      <p:sp>
        <p:nvSpPr>
          <p:cNvPr id="23" name="Rounded Rectangle 26">
            <a:extLst>
              <a:ext uri="{FF2B5EF4-FFF2-40B4-BE49-F238E27FC236}">
                <a16:creationId xmlns:a16="http://schemas.microsoft.com/office/drawing/2014/main" id="{8D437034-24B1-480C-A575-7FF01716E434}"/>
              </a:ext>
            </a:extLst>
          </p:cNvPr>
          <p:cNvSpPr/>
          <p:nvPr/>
        </p:nvSpPr>
        <p:spPr>
          <a:xfrm>
            <a:off x="3561479" y="943626"/>
            <a:ext cx="3200400" cy="3416266"/>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defRPr/>
            </a:pPr>
            <a:r>
              <a:rPr lang="en-US" sz="1400" b="1" dirty="0"/>
              <a:t>Promoting Safety and Worker Health for Immigrant Dairy</a:t>
            </a:r>
            <a:br>
              <a:rPr lang="en-US" sz="1400" b="1" dirty="0"/>
            </a:br>
            <a:r>
              <a:rPr lang="en-US" sz="1400" b="1" dirty="0"/>
              <a:t>Workers [J. Bender]</a:t>
            </a:r>
            <a:br>
              <a:rPr kumimoji="0" lang="en-US" sz="1400" b="0" u="none" strike="noStrike" kern="1200" cap="none" spc="0" normalizeH="0" baseline="0" noProof="0" dirty="0">
                <a:ln>
                  <a:noFill/>
                </a:ln>
                <a:solidFill>
                  <a:prstClr val="black"/>
                </a:solidFill>
                <a:effectLst/>
                <a:uLnTx/>
                <a:uFillTx/>
              </a:rPr>
            </a:br>
            <a:r>
              <a:rPr lang="en-US" sz="1200" i="1" dirty="0">
                <a:solidFill>
                  <a:schemeClr val="tx1">
                    <a:lumMod val="50000"/>
                    <a:lumOff val="50000"/>
                  </a:schemeClr>
                </a:solidFill>
              </a:rPr>
              <a:t>CDC-NIOSH (3U54OH010170-07S1)</a:t>
            </a:r>
            <a:endParaRPr kumimoji="0" lang="en-US" sz="14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lvl="0">
              <a:defRPr/>
            </a:pPr>
            <a:r>
              <a:rPr lang="en-US" sz="1200" dirty="0"/>
              <a:t>The goal of this project is to improve the occupational health and safety of Minnesota’s growing immigrant dairy workforce through a train-the-trainer and a community health worker (CHW) model. This involves incorporating a </a:t>
            </a:r>
            <a:r>
              <a:rPr lang="en-US" sz="1200" dirty="0">
                <a:solidFill>
                  <a:schemeClr val="tx1">
                    <a:lumMod val="50000"/>
                    <a:lumOff val="50000"/>
                  </a:schemeClr>
                </a:solidFill>
                <a:hlinkClick r:id="rId6"/>
              </a:rPr>
              <a:t>One Health</a:t>
            </a:r>
            <a:r>
              <a:rPr lang="en-US" sz="1200" dirty="0"/>
              <a:t> approach, employing a multidisciplinary team of clinicians, veterinarians, producers, workers and community health centers. </a:t>
            </a:r>
            <a:endParaRPr kumimoji="0" lang="en-US" sz="1200" b="0" i="0" u="none" strike="noStrike" kern="1200" cap="none" spc="0" normalizeH="0" baseline="0" noProof="0" dirty="0">
              <a:ln>
                <a:noFill/>
              </a:ln>
              <a:solidFill>
                <a:prstClr val="black"/>
              </a:solidFill>
              <a:effectLst/>
              <a:uLnTx/>
              <a:uFillTx/>
              <a:latin typeface="Calibri" panose="020F0502020204030204"/>
            </a:endParaRPr>
          </a:p>
        </p:txBody>
      </p:sp>
      <p:pic>
        <p:nvPicPr>
          <p:cNvPr id="32" name="Picture 31">
            <a:extLst>
              <a:ext uri="{FF2B5EF4-FFF2-40B4-BE49-F238E27FC236}">
                <a16:creationId xmlns:a16="http://schemas.microsoft.com/office/drawing/2014/main" id="{BB0D6823-3159-4664-9935-6C4DE7E177C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5669994" y="3854690"/>
            <a:ext cx="408932" cy="407727"/>
          </a:xfrm>
          <a:prstGeom prst="rect">
            <a:avLst/>
          </a:prstGeom>
        </p:spPr>
      </p:pic>
      <p:pic>
        <p:nvPicPr>
          <p:cNvPr id="33" name="Picture 32"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48428" y="3854089"/>
            <a:ext cx="409312" cy="407727"/>
          </a:xfrm>
          <a:prstGeom prst="rect">
            <a:avLst/>
          </a:prstGeom>
        </p:spPr>
      </p:pic>
      <p:pic>
        <p:nvPicPr>
          <p:cNvPr id="35" name="Picture 34">
            <a:extLst>
              <a:ext uri="{FF2B5EF4-FFF2-40B4-BE49-F238E27FC236}">
                <a16:creationId xmlns:a16="http://schemas.microsoft.com/office/drawing/2014/main" id="{192CAAAE-BE4B-4FAC-8B78-8787D54FB01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6114040" y="3847721"/>
            <a:ext cx="407727" cy="407727"/>
          </a:xfrm>
          <a:prstGeom prst="rect">
            <a:avLst/>
          </a:prstGeom>
        </p:spPr>
      </p:pic>
      <p:sp>
        <p:nvSpPr>
          <p:cNvPr id="36" name="Rounded Rectangle 26">
            <a:extLst>
              <a:ext uri="{FF2B5EF4-FFF2-40B4-BE49-F238E27FC236}">
                <a16:creationId xmlns:a16="http://schemas.microsoft.com/office/drawing/2014/main" id="{8D437034-24B1-480C-A575-7FF01716E434}"/>
              </a:ext>
            </a:extLst>
          </p:cNvPr>
          <p:cNvSpPr/>
          <p:nvPr/>
        </p:nvSpPr>
        <p:spPr>
          <a:xfrm>
            <a:off x="159107" y="3688642"/>
            <a:ext cx="3200400" cy="2205473"/>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defRPr/>
            </a:pPr>
            <a:r>
              <a:rPr lang="en-US" sz="1400" b="1" dirty="0"/>
              <a:t>Surveillance and Investigation of SARS-CoV-2 in Animals,</a:t>
            </a:r>
            <a:br>
              <a:rPr lang="en-US" sz="1400" b="1" dirty="0"/>
            </a:br>
            <a:r>
              <a:rPr lang="en-US" sz="1400" b="1" dirty="0"/>
              <a:t>Minnesota [J. Bender]</a:t>
            </a:r>
            <a:br>
              <a:rPr kumimoji="0" lang="en-US" sz="1400" b="1" i="0" u="none" strike="noStrike" kern="1200" cap="none" spc="0" normalizeH="0" baseline="0" noProof="0" dirty="0">
                <a:ln>
                  <a:noFill/>
                </a:ln>
                <a:solidFill>
                  <a:prstClr val="black"/>
                </a:solidFill>
                <a:effectLst/>
                <a:uLnTx/>
                <a:uFillTx/>
              </a:rPr>
            </a:br>
            <a:r>
              <a:rPr lang="en-US" sz="1200" i="1" dirty="0">
                <a:solidFill>
                  <a:schemeClr val="tx1">
                    <a:lumMod val="50000"/>
                    <a:lumOff val="50000"/>
                  </a:schemeClr>
                </a:solidFill>
              </a:rPr>
              <a:t>CDC-CSTE</a:t>
            </a:r>
            <a:endParaRPr kumimoji="0" lang="en-US" sz="1400" b="0" i="1" u="none" strike="noStrike" kern="1200" cap="none" spc="0" normalizeH="0" baseline="0" noProof="0" dirty="0">
              <a:ln>
                <a:noFill/>
              </a:ln>
              <a:solidFill>
                <a:schemeClr val="tx1">
                  <a:lumMod val="50000"/>
                  <a:lumOff val="50000"/>
                </a:schemeClr>
              </a:solidFill>
              <a:effectLst/>
              <a:uLnTx/>
              <a:uFillTx/>
              <a:latin typeface="Calibri" panose="020F0502020204030204"/>
            </a:endParaRPr>
          </a:p>
          <a:p>
            <a:pPr lvl="0">
              <a:defRPr/>
            </a:pPr>
            <a:r>
              <a:rPr lang="en-US" sz="1200" dirty="0"/>
              <a:t>The focus of this study is the creation of a timely surveillance system to detect SARS-CoV-2 in companion animals, shelter animals, and wildlife.</a:t>
            </a:r>
            <a:endParaRPr kumimoji="0" lang="en-US" sz="1200" b="0" i="0" u="none" strike="noStrike" kern="1200" cap="none" spc="0" normalizeH="0" baseline="0" noProof="0" dirty="0">
              <a:ln>
                <a:noFill/>
              </a:ln>
              <a:solidFill>
                <a:prstClr val="black"/>
              </a:solidFill>
              <a:effectLst/>
              <a:uLnTx/>
              <a:uFillTx/>
            </a:endParaRPr>
          </a:p>
        </p:txBody>
      </p:sp>
      <p:pic>
        <p:nvPicPr>
          <p:cNvPr id="37" name="Picture 36">
            <a:extLst>
              <a:ext uri="{FF2B5EF4-FFF2-40B4-BE49-F238E27FC236}">
                <a16:creationId xmlns:a16="http://schemas.microsoft.com/office/drawing/2014/main" id="{3962E758-36D6-449A-9AD2-FAE98558D06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2336845" y="5392916"/>
            <a:ext cx="408932" cy="407727"/>
          </a:xfrm>
          <a:prstGeom prst="rect">
            <a:avLst/>
          </a:prstGeom>
        </p:spPr>
      </p:pic>
      <p:pic>
        <p:nvPicPr>
          <p:cNvPr id="38" name="Picture 37">
            <a:extLst>
              <a:ext uri="{FF2B5EF4-FFF2-40B4-BE49-F238E27FC236}">
                <a16:creationId xmlns:a16="http://schemas.microsoft.com/office/drawing/2014/main" id="{2F138E60-1D79-446F-8573-4F024106599C}"/>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854400" y="5386618"/>
            <a:ext cx="464153" cy="417361"/>
          </a:xfrm>
          <a:prstGeom prst="rect">
            <a:avLst/>
          </a:prstGeom>
        </p:spPr>
      </p:pic>
      <p:pic>
        <p:nvPicPr>
          <p:cNvPr id="39" name="Picture 38">
            <a:extLst>
              <a:ext uri="{FF2B5EF4-FFF2-40B4-BE49-F238E27FC236}">
                <a16:creationId xmlns:a16="http://schemas.microsoft.com/office/drawing/2014/main" id="{0680DA48-F20A-4A62-A4D1-A59C7FB1CDC5}"/>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2773271" y="5399801"/>
            <a:ext cx="407727" cy="407727"/>
          </a:xfrm>
          <a:prstGeom prst="rect">
            <a:avLst/>
          </a:prstGeom>
        </p:spPr>
      </p:pic>
      <p:pic>
        <p:nvPicPr>
          <p:cNvPr id="40" name="Picture 39">
            <a:extLst>
              <a:ext uri="{FF2B5EF4-FFF2-40B4-BE49-F238E27FC236}">
                <a16:creationId xmlns:a16="http://schemas.microsoft.com/office/drawing/2014/main" id="{BB0D6823-3159-4664-9935-6C4DE7E177C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2336845" y="5385162"/>
            <a:ext cx="408932" cy="407727"/>
          </a:xfrm>
          <a:prstGeom prst="rect">
            <a:avLst/>
          </a:prstGeom>
        </p:spPr>
      </p:pic>
      <p:pic>
        <p:nvPicPr>
          <p:cNvPr id="41" name="Picture 40">
            <a:extLst>
              <a:ext uri="{FF2B5EF4-FFF2-40B4-BE49-F238E27FC236}">
                <a16:creationId xmlns:a16="http://schemas.microsoft.com/office/drawing/2014/main" id="{02765370-47F9-4864-8399-7AAEEE54FA0B}"/>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854400" y="5378864"/>
            <a:ext cx="464153" cy="417361"/>
          </a:xfrm>
          <a:prstGeom prst="rect">
            <a:avLst/>
          </a:prstGeom>
        </p:spPr>
      </p:pic>
      <p:pic>
        <p:nvPicPr>
          <p:cNvPr id="42" name="Picture 41">
            <a:extLst>
              <a:ext uri="{FF2B5EF4-FFF2-40B4-BE49-F238E27FC236}">
                <a16:creationId xmlns:a16="http://schemas.microsoft.com/office/drawing/2014/main" id="{192CAAAE-BE4B-4FAC-8B78-8787D54FB01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2773271" y="5392047"/>
            <a:ext cx="407727" cy="407727"/>
          </a:xfrm>
          <a:prstGeom prst="rect">
            <a:avLst/>
          </a:prstGeom>
        </p:spPr>
      </p:pic>
      <p:pic>
        <p:nvPicPr>
          <p:cNvPr id="44" name="Picture 43"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93015" y="3440693"/>
            <a:ext cx="409312" cy="407727"/>
          </a:xfrm>
          <a:prstGeom prst="rect">
            <a:avLst/>
          </a:prstGeom>
        </p:spPr>
      </p:pic>
      <p:pic>
        <p:nvPicPr>
          <p:cNvPr id="45" name="Picture 44">
            <a:extLst>
              <a:ext uri="{FF2B5EF4-FFF2-40B4-BE49-F238E27FC236}">
                <a16:creationId xmlns:a16="http://schemas.microsoft.com/office/drawing/2014/main" id="{2F138E60-1D79-446F-8573-4F024106599C}"/>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9520619" y="3448314"/>
            <a:ext cx="464153" cy="417361"/>
          </a:xfrm>
          <a:prstGeom prst="rect">
            <a:avLst/>
          </a:prstGeom>
        </p:spPr>
      </p:pic>
      <p:sp>
        <p:nvSpPr>
          <p:cNvPr id="48" name="Rounded Rectangle 26">
            <a:extLst>
              <a:ext uri="{FF2B5EF4-FFF2-40B4-BE49-F238E27FC236}">
                <a16:creationId xmlns:a16="http://schemas.microsoft.com/office/drawing/2014/main" id="{8D437034-24B1-480C-A575-7FF01716E434}"/>
              </a:ext>
            </a:extLst>
          </p:cNvPr>
          <p:cNvSpPr/>
          <p:nvPr/>
        </p:nvSpPr>
        <p:spPr>
          <a:xfrm>
            <a:off x="6961257" y="948516"/>
            <a:ext cx="3023515" cy="3143424"/>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defRPr/>
            </a:pPr>
            <a:r>
              <a:rPr lang="en-US" sz="1400" b="1" dirty="0">
                <a:solidFill>
                  <a:prstClr val="black"/>
                </a:solidFill>
              </a:rPr>
              <a:t>Minnesota HHEAR Targeted Analysis Laboratory [L. Peterson]</a:t>
            </a:r>
          </a:p>
          <a:p>
            <a:pPr lvl="0">
              <a:defRPr/>
            </a:pPr>
            <a:r>
              <a:rPr lang="en-US" sz="1200" i="1" dirty="0">
                <a:solidFill>
                  <a:prstClr val="black">
                    <a:lumMod val="50000"/>
                    <a:lumOff val="50000"/>
                  </a:prstClr>
                </a:solidFill>
              </a:rPr>
              <a:t>NIEHS / U2CES026533</a:t>
            </a:r>
            <a:endParaRPr kumimoji="0" lang="en-US" sz="14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lvl="0">
              <a:defRPr/>
            </a:pPr>
            <a:r>
              <a:rPr lang="en-US" sz="1200" dirty="0">
                <a:solidFill>
                  <a:prstClr val="black"/>
                </a:solidFill>
              </a:rPr>
              <a:t>This program brings together experts from the University of Minnesota and the Minnesota Department of Health to provide a national resource for exploring environmental, lifestyle, and related factors that can affect human health. The outcomes of projects conducted through HHEAR will lead to more effective disease prevention strategies.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BB0D6823-3159-4664-9935-6C4DE7E177C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59880" y="3558283"/>
            <a:ext cx="408932" cy="407727"/>
          </a:xfrm>
          <a:prstGeom prst="rect">
            <a:avLst/>
          </a:prstGeom>
        </p:spPr>
      </p:pic>
      <p:pic>
        <p:nvPicPr>
          <p:cNvPr id="50" name="Picture 49"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49831" y="3544364"/>
            <a:ext cx="409312" cy="407727"/>
          </a:xfrm>
          <a:prstGeom prst="rect">
            <a:avLst/>
          </a:prstGeom>
        </p:spPr>
      </p:pic>
      <p:pic>
        <p:nvPicPr>
          <p:cNvPr id="51" name="Picture 50">
            <a:extLst>
              <a:ext uri="{FF2B5EF4-FFF2-40B4-BE49-F238E27FC236}">
                <a16:creationId xmlns:a16="http://schemas.microsoft.com/office/drawing/2014/main" id="{02765370-47F9-4864-8399-7AAEEE54FA0B}"/>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8477435" y="3551985"/>
            <a:ext cx="464153" cy="417361"/>
          </a:xfrm>
          <a:prstGeom prst="rect">
            <a:avLst/>
          </a:prstGeom>
        </p:spPr>
      </p:pic>
      <p:pic>
        <p:nvPicPr>
          <p:cNvPr id="52" name="Picture 51">
            <a:extLst>
              <a:ext uri="{FF2B5EF4-FFF2-40B4-BE49-F238E27FC236}">
                <a16:creationId xmlns:a16="http://schemas.microsoft.com/office/drawing/2014/main" id="{192CAAAE-BE4B-4FAC-8B78-8787D54FB01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9396306" y="3565168"/>
            <a:ext cx="407727" cy="407727"/>
          </a:xfrm>
          <a:prstGeom prst="rect">
            <a:avLst/>
          </a:prstGeom>
        </p:spPr>
      </p:pic>
      <p:sp>
        <p:nvSpPr>
          <p:cNvPr id="53" name="Rectangle 52">
            <a:extLst>
              <a:ext uri="{FF2B5EF4-FFF2-40B4-BE49-F238E27FC236}">
                <a16:creationId xmlns:a16="http://schemas.microsoft.com/office/drawing/2014/main" id="{A0D74A20-0D41-4D62-825C-1FA286D75116}"/>
              </a:ext>
            </a:extLst>
          </p:cNvPr>
          <p:cNvSpPr/>
          <p:nvPr/>
        </p:nvSpPr>
        <p:spPr>
          <a:xfrm>
            <a:off x="10455634" y="175024"/>
            <a:ext cx="1736365" cy="3065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FD490EEA-F14C-4148-AD06-81B391B8E184}"/>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593183" y="1631193"/>
            <a:ext cx="408932" cy="407727"/>
          </a:xfrm>
          <a:prstGeom prst="rect">
            <a:avLst/>
          </a:prstGeom>
        </p:spPr>
      </p:pic>
      <p:pic>
        <p:nvPicPr>
          <p:cNvPr id="56" name="Picture 55" descr="Logo&#10;&#10;Description automatically generated">
            <a:extLst>
              <a:ext uri="{FF2B5EF4-FFF2-40B4-BE49-F238E27FC236}">
                <a16:creationId xmlns:a16="http://schemas.microsoft.com/office/drawing/2014/main" id="{41F76E38-FF81-42A7-99BE-F9B6BA7A263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65382" y="2185238"/>
            <a:ext cx="409312" cy="407727"/>
          </a:xfrm>
          <a:prstGeom prst="rect">
            <a:avLst/>
          </a:prstGeom>
        </p:spPr>
      </p:pic>
      <p:pic>
        <p:nvPicPr>
          <p:cNvPr id="61" name="Picture 60">
            <a:extLst>
              <a:ext uri="{FF2B5EF4-FFF2-40B4-BE49-F238E27FC236}">
                <a16:creationId xmlns:a16="http://schemas.microsoft.com/office/drawing/2014/main" id="{CC59102C-E460-49FF-93BE-B52CF1F1595D}"/>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0537962" y="1064070"/>
            <a:ext cx="464153" cy="417361"/>
          </a:xfrm>
          <a:prstGeom prst="rect">
            <a:avLst/>
          </a:prstGeom>
        </p:spPr>
      </p:pic>
      <p:sp>
        <p:nvSpPr>
          <p:cNvPr id="62" name="TextBox 61">
            <a:extLst>
              <a:ext uri="{FF2B5EF4-FFF2-40B4-BE49-F238E27FC236}">
                <a16:creationId xmlns:a16="http://schemas.microsoft.com/office/drawing/2014/main" id="{86872783-A6B5-41B3-A3C3-37682FC67B8A}"/>
              </a:ext>
            </a:extLst>
          </p:cNvPr>
          <p:cNvSpPr txBox="1"/>
          <p:nvPr/>
        </p:nvSpPr>
        <p:spPr>
          <a:xfrm>
            <a:off x="11010993" y="1118395"/>
            <a:ext cx="1246311" cy="307777"/>
          </a:xfrm>
          <a:prstGeom prst="rect">
            <a:avLst/>
          </a:prstGeom>
          <a:noFill/>
        </p:spPr>
        <p:txBody>
          <a:bodyPr wrap="square" rtlCol="0">
            <a:spAutoFit/>
          </a:bodyPr>
          <a:lstStyle/>
          <a:p>
            <a:r>
              <a:rPr lang="en-US" sz="1400" i="1" dirty="0">
                <a:solidFill>
                  <a:schemeClr val="accent2"/>
                </a:solidFill>
              </a:rPr>
              <a:t>Individuals</a:t>
            </a:r>
            <a:endParaRPr lang="en-US" i="1" dirty="0"/>
          </a:p>
        </p:txBody>
      </p:sp>
      <p:sp>
        <p:nvSpPr>
          <p:cNvPr id="63" name="TextBox 62">
            <a:extLst>
              <a:ext uri="{FF2B5EF4-FFF2-40B4-BE49-F238E27FC236}">
                <a16:creationId xmlns:a16="http://schemas.microsoft.com/office/drawing/2014/main" id="{20917967-414C-4CF8-A1FA-A163C129560C}"/>
              </a:ext>
            </a:extLst>
          </p:cNvPr>
          <p:cNvSpPr txBox="1"/>
          <p:nvPr/>
        </p:nvSpPr>
        <p:spPr>
          <a:xfrm>
            <a:off x="10974694" y="2231757"/>
            <a:ext cx="1246311" cy="307777"/>
          </a:xfrm>
          <a:prstGeom prst="rect">
            <a:avLst/>
          </a:prstGeom>
          <a:noFill/>
        </p:spPr>
        <p:txBody>
          <a:bodyPr wrap="square" rtlCol="0">
            <a:spAutoFit/>
          </a:bodyPr>
          <a:lstStyle/>
          <a:p>
            <a:r>
              <a:rPr lang="en-US" sz="1400" i="1" dirty="0">
                <a:solidFill>
                  <a:schemeClr val="accent6"/>
                </a:solidFill>
              </a:rPr>
              <a:t>Environment</a:t>
            </a:r>
            <a:endParaRPr lang="en-US" i="1" dirty="0">
              <a:solidFill>
                <a:schemeClr val="accent6"/>
              </a:solidFill>
            </a:endParaRPr>
          </a:p>
        </p:txBody>
      </p:sp>
      <p:sp>
        <p:nvSpPr>
          <p:cNvPr id="64" name="TextBox 63">
            <a:extLst>
              <a:ext uri="{FF2B5EF4-FFF2-40B4-BE49-F238E27FC236}">
                <a16:creationId xmlns:a16="http://schemas.microsoft.com/office/drawing/2014/main" id="{167FA046-F164-4816-894C-1D8457D8D59A}"/>
              </a:ext>
            </a:extLst>
          </p:cNvPr>
          <p:cNvSpPr txBox="1"/>
          <p:nvPr/>
        </p:nvSpPr>
        <p:spPr>
          <a:xfrm>
            <a:off x="10993236" y="1681167"/>
            <a:ext cx="1246311" cy="307777"/>
          </a:xfrm>
          <a:prstGeom prst="rect">
            <a:avLst/>
          </a:prstGeom>
          <a:noFill/>
        </p:spPr>
        <p:txBody>
          <a:bodyPr wrap="square" rtlCol="0">
            <a:spAutoFit/>
          </a:bodyPr>
          <a:lstStyle/>
          <a:p>
            <a:r>
              <a:rPr lang="en-US" sz="1400" i="1" dirty="0">
                <a:solidFill>
                  <a:schemeClr val="accent1"/>
                </a:solidFill>
              </a:rPr>
              <a:t>Community</a:t>
            </a:r>
            <a:endParaRPr lang="en-US" i="1" dirty="0">
              <a:solidFill>
                <a:schemeClr val="accent1"/>
              </a:solidFill>
            </a:endParaRPr>
          </a:p>
        </p:txBody>
      </p:sp>
      <p:sp>
        <p:nvSpPr>
          <p:cNvPr id="65" name="TextBox 64">
            <a:extLst>
              <a:ext uri="{FF2B5EF4-FFF2-40B4-BE49-F238E27FC236}">
                <a16:creationId xmlns:a16="http://schemas.microsoft.com/office/drawing/2014/main" id="{82E606EB-7208-4169-AB2E-5A08159180F1}"/>
              </a:ext>
            </a:extLst>
          </p:cNvPr>
          <p:cNvSpPr txBox="1"/>
          <p:nvPr/>
        </p:nvSpPr>
        <p:spPr>
          <a:xfrm>
            <a:off x="10982521" y="2764422"/>
            <a:ext cx="1246311" cy="307777"/>
          </a:xfrm>
          <a:prstGeom prst="rect">
            <a:avLst/>
          </a:prstGeom>
          <a:noFill/>
        </p:spPr>
        <p:txBody>
          <a:bodyPr wrap="square" rtlCol="0">
            <a:spAutoFit/>
          </a:bodyPr>
          <a:lstStyle/>
          <a:p>
            <a:r>
              <a:rPr lang="en-US" sz="1400" i="1" dirty="0">
                <a:solidFill>
                  <a:srgbClr val="7030A0"/>
                </a:solidFill>
              </a:rPr>
              <a:t>Policies</a:t>
            </a:r>
            <a:endParaRPr lang="en-US" i="1" dirty="0">
              <a:solidFill>
                <a:srgbClr val="7030A0"/>
              </a:solidFill>
            </a:endParaRPr>
          </a:p>
        </p:txBody>
      </p:sp>
      <p:sp>
        <p:nvSpPr>
          <p:cNvPr id="66" name="TextBox 65">
            <a:extLst>
              <a:ext uri="{FF2B5EF4-FFF2-40B4-BE49-F238E27FC236}">
                <a16:creationId xmlns:a16="http://schemas.microsoft.com/office/drawing/2014/main" id="{4611775F-A8F4-482A-9011-9F036AE81AC9}"/>
              </a:ext>
            </a:extLst>
          </p:cNvPr>
          <p:cNvSpPr txBox="1"/>
          <p:nvPr/>
        </p:nvSpPr>
        <p:spPr>
          <a:xfrm>
            <a:off x="10593182" y="267043"/>
            <a:ext cx="1484253" cy="584775"/>
          </a:xfrm>
          <a:prstGeom prst="rect">
            <a:avLst/>
          </a:prstGeom>
          <a:noFill/>
        </p:spPr>
        <p:txBody>
          <a:bodyPr wrap="square" rtlCol="0">
            <a:spAutoFit/>
          </a:bodyPr>
          <a:lstStyle/>
          <a:p>
            <a:r>
              <a:rPr lang="en-US" sz="1600" b="1" dirty="0">
                <a:solidFill>
                  <a:schemeClr val="tx1">
                    <a:lumMod val="50000"/>
                    <a:lumOff val="50000"/>
                  </a:schemeClr>
                </a:solidFill>
              </a:rPr>
              <a:t>PROJECT IMPACT KEY:</a:t>
            </a:r>
          </a:p>
        </p:txBody>
      </p:sp>
      <p:pic>
        <p:nvPicPr>
          <p:cNvPr id="67" name="Picture 66">
            <a:extLst>
              <a:ext uri="{FF2B5EF4-FFF2-40B4-BE49-F238E27FC236}">
                <a16:creationId xmlns:a16="http://schemas.microsoft.com/office/drawing/2014/main" id="{7B8D10AF-FB08-482C-BEDD-CC15BD83D24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0593183" y="2714448"/>
            <a:ext cx="407727" cy="407727"/>
          </a:xfrm>
          <a:prstGeom prst="rect">
            <a:avLst/>
          </a:prstGeom>
        </p:spPr>
      </p:pic>
      <p:sp>
        <p:nvSpPr>
          <p:cNvPr id="68" name="Rounded Rectangle 26">
            <a:extLst>
              <a:ext uri="{FF2B5EF4-FFF2-40B4-BE49-F238E27FC236}">
                <a16:creationId xmlns:a16="http://schemas.microsoft.com/office/drawing/2014/main" id="{93D0BE19-8A84-459B-93B9-49520A07D5F1}"/>
              </a:ext>
            </a:extLst>
          </p:cNvPr>
          <p:cNvSpPr/>
          <p:nvPr/>
        </p:nvSpPr>
        <p:spPr>
          <a:xfrm>
            <a:off x="3561478" y="4513983"/>
            <a:ext cx="5531537" cy="1683968"/>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defRPr/>
            </a:pPr>
            <a:r>
              <a:rPr lang="en-US" sz="1400" b="1" dirty="0">
                <a:solidFill>
                  <a:prstClr val="black"/>
                </a:solidFill>
              </a:rPr>
              <a:t>Stress Tolerance in </a:t>
            </a:r>
            <a:r>
              <a:rPr lang="en-US" sz="1400" b="1" i="1" dirty="0">
                <a:solidFill>
                  <a:prstClr val="black"/>
                </a:solidFill>
              </a:rPr>
              <a:t>Campylobacter </a:t>
            </a:r>
            <a:r>
              <a:rPr lang="en-US" sz="1400" b="1" dirty="0">
                <a:solidFill>
                  <a:prstClr val="black"/>
                </a:solidFill>
              </a:rPr>
              <a:t>and its Impact on Food Safety </a:t>
            </a:r>
          </a:p>
          <a:p>
            <a:pPr lvl="0">
              <a:defRPr/>
            </a:pPr>
            <a:r>
              <a:rPr lang="en-US" sz="1400" b="1" dirty="0">
                <a:solidFill>
                  <a:prstClr val="black"/>
                </a:solidFill>
              </a:rPr>
              <a:t>[B. Jeon]</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Campylobacter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is the leading foodborne pathogen in the U.S. Our laboratory investigates the mechanisms for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Campylobacter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survival under stress conditions</a:t>
            </a:r>
            <a:r>
              <a:rPr lang="en-US" sz="1200" dirty="0">
                <a:solidFill>
                  <a:prstClr val="black"/>
                </a:solidFill>
              </a:rPr>
              <a:t> during food processing and its effect on food safety and public health.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9" name="Picture 68">
            <a:extLst>
              <a:ext uri="{FF2B5EF4-FFF2-40B4-BE49-F238E27FC236}">
                <a16:creationId xmlns:a16="http://schemas.microsoft.com/office/drawing/2014/main" id="{4FC9FFBB-2BB4-4593-80B9-052850BC01E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033361" y="5721318"/>
            <a:ext cx="464153" cy="417361"/>
          </a:xfrm>
          <a:prstGeom prst="rect">
            <a:avLst/>
          </a:prstGeom>
        </p:spPr>
      </p:pic>
      <p:pic>
        <p:nvPicPr>
          <p:cNvPr id="70" name="Picture 69" descr="Logo&#10;&#10;Description automatically generated">
            <a:extLst>
              <a:ext uri="{FF2B5EF4-FFF2-40B4-BE49-F238E27FC236}">
                <a16:creationId xmlns:a16="http://schemas.microsoft.com/office/drawing/2014/main" id="{6E22FE99-4DAE-4F51-AEF2-BC2D2C71F4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9686" y="5718892"/>
            <a:ext cx="409312" cy="407727"/>
          </a:xfrm>
          <a:prstGeom prst="rect">
            <a:avLst/>
          </a:prstGeom>
        </p:spPr>
      </p:pic>
      <p:pic>
        <p:nvPicPr>
          <p:cNvPr id="71" name="Picture 70">
            <a:extLst>
              <a:ext uri="{FF2B5EF4-FFF2-40B4-BE49-F238E27FC236}">
                <a16:creationId xmlns:a16="http://schemas.microsoft.com/office/drawing/2014/main" id="{332DC086-9E40-4598-95FD-1B495F12A48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8523487" y="5721318"/>
            <a:ext cx="407727" cy="407727"/>
          </a:xfrm>
          <a:prstGeom prst="rect">
            <a:avLst/>
          </a:prstGeom>
        </p:spPr>
      </p:pic>
      <p:pic>
        <p:nvPicPr>
          <p:cNvPr id="72" name="Picture 71">
            <a:extLst>
              <a:ext uri="{FF2B5EF4-FFF2-40B4-BE49-F238E27FC236}">
                <a16:creationId xmlns:a16="http://schemas.microsoft.com/office/drawing/2014/main" id="{46D959E2-0BED-4E9C-A21C-D2070EE3E8CB}"/>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871250" y="776207"/>
            <a:ext cx="601766" cy="802355"/>
          </a:xfrm>
          <a:prstGeom prst="round2DiagRect">
            <a:avLst/>
          </a:prstGeom>
        </p:spPr>
      </p:pic>
      <p:pic>
        <p:nvPicPr>
          <p:cNvPr id="73" name="Picture 72">
            <a:extLst>
              <a:ext uri="{FF2B5EF4-FFF2-40B4-BE49-F238E27FC236}">
                <a16:creationId xmlns:a16="http://schemas.microsoft.com/office/drawing/2014/main" id="{383AA27B-0CAA-4E3C-8104-5BD38CC28A77}"/>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230895" y="780689"/>
            <a:ext cx="601766" cy="802355"/>
          </a:xfrm>
          <a:prstGeom prst="round2DiagRect">
            <a:avLst/>
          </a:prstGeom>
        </p:spPr>
      </p:pic>
      <p:pic>
        <p:nvPicPr>
          <p:cNvPr id="74" name="Picture 73">
            <a:extLst>
              <a:ext uri="{FF2B5EF4-FFF2-40B4-BE49-F238E27FC236}">
                <a16:creationId xmlns:a16="http://schemas.microsoft.com/office/drawing/2014/main" id="{0EB8A61F-76F9-4805-8464-542D0185A25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2824499" y="3595233"/>
            <a:ext cx="601766" cy="802355"/>
          </a:xfrm>
          <a:prstGeom prst="round2DiagRect">
            <a:avLst/>
          </a:prstGeom>
        </p:spPr>
      </p:pic>
      <p:pic>
        <p:nvPicPr>
          <p:cNvPr id="75" name="Picture 74">
            <a:extLst>
              <a:ext uri="{FF2B5EF4-FFF2-40B4-BE49-F238E27FC236}">
                <a16:creationId xmlns:a16="http://schemas.microsoft.com/office/drawing/2014/main" id="{2BBDB117-2DD2-456B-8957-FB485B349A27}"/>
              </a:ext>
            </a:extLst>
          </p:cNvPr>
          <p:cNvPicPr>
            <a:picLocks noChangeAspect="1"/>
          </p:cNvPicPr>
          <p:nvPr/>
        </p:nvPicPr>
        <p:blipFill>
          <a:blip r:embed="rId13">
            <a:extLst>
              <a:ext uri="{28A0092B-C50C-407E-A947-70E740481C1C}">
                <a14:useLocalDpi xmlns:a14="http://schemas.microsoft.com/office/drawing/2010/main" val="0"/>
              </a:ext>
            </a:extLst>
          </a:blip>
          <a:srcRect l="3626" r="3626"/>
          <a:stretch/>
        </p:blipFill>
        <p:spPr>
          <a:xfrm>
            <a:off x="8709511" y="4325463"/>
            <a:ext cx="601766" cy="802355"/>
          </a:xfrm>
          <a:prstGeom prst="round2DiagRect">
            <a:avLst/>
          </a:prstGeom>
        </p:spPr>
      </p:pic>
      <p:pic>
        <p:nvPicPr>
          <p:cNvPr id="76" name="Picture 75">
            <a:extLst>
              <a:ext uri="{FF2B5EF4-FFF2-40B4-BE49-F238E27FC236}">
                <a16:creationId xmlns:a16="http://schemas.microsoft.com/office/drawing/2014/main" id="{482953D0-1E96-40E7-B8B2-40164BBE9BB2}"/>
              </a:ext>
            </a:extLst>
          </p:cNvPr>
          <p:cNvPicPr>
            <a:picLocks noChangeAspect="1"/>
          </p:cNvPicPr>
          <p:nvPr/>
        </p:nvPicPr>
        <p:blipFill>
          <a:blip r:embed="rId14">
            <a:extLst>
              <a:ext uri="{28A0092B-C50C-407E-A947-70E740481C1C}">
                <a14:useLocalDpi xmlns:a14="http://schemas.microsoft.com/office/drawing/2010/main" val="0"/>
              </a:ext>
            </a:extLst>
          </a:blip>
          <a:srcRect t="5556" b="5556"/>
          <a:stretch/>
        </p:blipFill>
        <p:spPr>
          <a:xfrm>
            <a:off x="9670051" y="690879"/>
            <a:ext cx="601766" cy="802355"/>
          </a:xfrm>
          <a:prstGeom prst="round2DiagRect">
            <a:avLst/>
          </a:prstGeom>
        </p:spPr>
      </p:pic>
    </p:spTree>
    <p:extLst>
      <p:ext uri="{BB962C8B-B14F-4D97-AF65-F5344CB8AC3E}">
        <p14:creationId xmlns:p14="http://schemas.microsoft.com/office/powerpoint/2010/main" val="78479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39419F-1DDD-4908-8D47-6AE8E11A0C9F}"/>
              </a:ext>
            </a:extLst>
          </p:cNvPr>
          <p:cNvSpPr/>
          <p:nvPr/>
        </p:nvSpPr>
        <p:spPr>
          <a:xfrm>
            <a:off x="0" y="6337800"/>
            <a:ext cx="12192000" cy="52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Isosceles Triangle 3">
            <a:extLst>
              <a:ext uri="{FF2B5EF4-FFF2-40B4-BE49-F238E27FC236}">
                <a16:creationId xmlns:a16="http://schemas.microsoft.com/office/drawing/2014/main" id="{CAD96B44-D1E8-4C38-AAAD-052D8CADCF58}"/>
              </a:ext>
            </a:extLst>
          </p:cNvPr>
          <p:cNvSpPr/>
          <p:nvPr/>
        </p:nvSpPr>
        <p:spPr>
          <a:xfrm rot="16200000">
            <a:off x="9533879" y="4212069"/>
            <a:ext cx="1930893" cy="3385351"/>
          </a:xfrm>
          <a:prstGeom prst="triangle">
            <a:avLst>
              <a:gd name="adj" fmla="val 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ED1213-D803-4C23-901F-2F3374BBC4F1}"/>
              </a:ext>
            </a:extLst>
          </p:cNvPr>
          <p:cNvSpPr txBox="1"/>
          <p:nvPr/>
        </p:nvSpPr>
        <p:spPr>
          <a:xfrm>
            <a:off x="122822" y="83520"/>
            <a:ext cx="82228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8080"/>
                </a:solidFill>
                <a:effectLst/>
                <a:uLnTx/>
                <a:uFillTx/>
                <a:latin typeface="Calibri" panose="020F0502020204030204"/>
                <a:ea typeface="+mn-ea"/>
                <a:cs typeface="+mn-cs"/>
              </a:rPr>
              <a:t>WHO we are and WHAT we do…</a:t>
            </a:r>
          </a:p>
        </p:txBody>
      </p:sp>
      <p:pic>
        <p:nvPicPr>
          <p:cNvPr id="8" name="Picture 7">
            <a:extLst>
              <a:ext uri="{FF2B5EF4-FFF2-40B4-BE49-F238E27FC236}">
                <a16:creationId xmlns:a16="http://schemas.microsoft.com/office/drawing/2014/main" id="{2F0645C7-3133-49DF-83F2-4226B15D38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73488" y="5798249"/>
            <a:ext cx="1803947" cy="967732"/>
          </a:xfrm>
          <a:prstGeom prst="rect">
            <a:avLst/>
          </a:prstGeom>
        </p:spPr>
      </p:pic>
      <p:sp>
        <p:nvSpPr>
          <p:cNvPr id="13" name="TextBox 12">
            <a:extLst>
              <a:ext uri="{FF2B5EF4-FFF2-40B4-BE49-F238E27FC236}">
                <a16:creationId xmlns:a16="http://schemas.microsoft.com/office/drawing/2014/main" id="{5AEF29DA-6FE0-4B32-995B-E0C6B59E1AE5}"/>
              </a:ext>
            </a:extLst>
          </p:cNvPr>
          <p:cNvSpPr txBox="1"/>
          <p:nvPr/>
        </p:nvSpPr>
        <p:spPr>
          <a:xfrm>
            <a:off x="114565" y="6384156"/>
            <a:ext cx="87178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Division of Environmental Health Sciences (</a:t>
            </a:r>
            <a:r>
              <a:rPr kumimoji="0" lang="en-US" sz="200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EnHS</a:t>
            </a: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pic>
        <p:nvPicPr>
          <p:cNvPr id="43" name="Picture 42">
            <a:extLst>
              <a:ext uri="{FF2B5EF4-FFF2-40B4-BE49-F238E27FC236}">
                <a16:creationId xmlns:a16="http://schemas.microsoft.com/office/drawing/2014/main" id="{3962E758-36D6-449A-9AD2-FAE98558D0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4321" y="3083984"/>
            <a:ext cx="408932" cy="407727"/>
          </a:xfrm>
          <a:prstGeom prst="rect">
            <a:avLst/>
          </a:prstGeom>
        </p:spPr>
      </p:pic>
      <p:pic>
        <p:nvPicPr>
          <p:cNvPr id="44" name="Picture 43"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05" y="3068427"/>
            <a:ext cx="409312" cy="407727"/>
          </a:xfrm>
          <a:prstGeom prst="rect">
            <a:avLst/>
          </a:prstGeom>
        </p:spPr>
      </p:pic>
      <p:pic>
        <p:nvPicPr>
          <p:cNvPr id="45" name="Picture 44">
            <a:extLst>
              <a:ext uri="{FF2B5EF4-FFF2-40B4-BE49-F238E27FC236}">
                <a16:creationId xmlns:a16="http://schemas.microsoft.com/office/drawing/2014/main" id="{2F138E60-1D79-446F-8573-4F024106599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01876" y="3077686"/>
            <a:ext cx="464153" cy="417361"/>
          </a:xfrm>
          <a:prstGeom prst="rect">
            <a:avLst/>
          </a:prstGeom>
        </p:spPr>
      </p:pic>
      <p:sp>
        <p:nvSpPr>
          <p:cNvPr id="48" name="Rounded Rectangle 26">
            <a:extLst>
              <a:ext uri="{FF2B5EF4-FFF2-40B4-BE49-F238E27FC236}">
                <a16:creationId xmlns:a16="http://schemas.microsoft.com/office/drawing/2014/main" id="{8D437034-24B1-480C-A575-7FF01716E434}"/>
              </a:ext>
            </a:extLst>
          </p:cNvPr>
          <p:cNvSpPr/>
          <p:nvPr/>
        </p:nvSpPr>
        <p:spPr>
          <a:xfrm>
            <a:off x="159106" y="812064"/>
            <a:ext cx="3200400" cy="2645561"/>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defRPr/>
            </a:pPr>
            <a:r>
              <a:rPr lang="en-US" sz="1400" b="1" dirty="0">
                <a:solidFill>
                  <a:prstClr val="black"/>
                </a:solidFill>
              </a:rPr>
              <a:t>Food Safety Interventions to Control </a:t>
            </a:r>
            <a:r>
              <a:rPr lang="en-US" sz="1400" b="1" i="1" dirty="0">
                <a:solidFill>
                  <a:prstClr val="black"/>
                </a:solidFill>
              </a:rPr>
              <a:t>Listeria</a:t>
            </a:r>
            <a:r>
              <a:rPr lang="en-US" sz="1400" b="1" dirty="0">
                <a:solidFill>
                  <a:prstClr val="black"/>
                </a:solidFill>
              </a:rPr>
              <a:t> Biofilm [B. Jeon]</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Healthy Foods, Healthy Lives Institute </a:t>
            </a:r>
            <a:endParaRPr kumimoji="0" lang="en-US" sz="14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lvl="0">
              <a:defRPr/>
            </a:pPr>
            <a:r>
              <a:rPr lang="en-US" sz="1200" i="1" dirty="0">
                <a:solidFill>
                  <a:prstClr val="black"/>
                </a:solidFill>
              </a:rPr>
              <a:t>Listeria monocytogenes </a:t>
            </a:r>
            <a:r>
              <a:rPr lang="en-US" sz="1200" dirty="0">
                <a:solidFill>
                  <a:prstClr val="black"/>
                </a:solidFill>
              </a:rPr>
              <a:t>is the foodborne pathogen showing the highest rates of case</a:t>
            </a:r>
          </a:p>
          <a:p>
            <a:pPr lvl="0">
              <a:defRPr/>
            </a:pPr>
            <a:r>
              <a:rPr lang="en-US" sz="1200" dirty="0">
                <a:solidFill>
                  <a:prstClr val="black"/>
                </a:solidFill>
              </a:rPr>
              <a:t>fatality and hospitalization in the U.S. This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aims to address food safety issues associated with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Listeria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biofilms using phylogenetic, epidemiological, and molecular microbiological approaches.</a:t>
            </a:r>
          </a:p>
        </p:txBody>
      </p:sp>
      <p:pic>
        <p:nvPicPr>
          <p:cNvPr id="49" name="Picture 48"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536" y="3006915"/>
            <a:ext cx="409312" cy="407727"/>
          </a:xfrm>
          <a:prstGeom prst="rect">
            <a:avLst/>
          </a:prstGeom>
        </p:spPr>
      </p:pic>
      <p:pic>
        <p:nvPicPr>
          <p:cNvPr id="50" name="Picture 49">
            <a:extLst>
              <a:ext uri="{FF2B5EF4-FFF2-40B4-BE49-F238E27FC236}">
                <a16:creationId xmlns:a16="http://schemas.microsoft.com/office/drawing/2014/main" id="{02765370-47F9-4864-8399-7AAEEE54FA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26002" y="2993865"/>
            <a:ext cx="464153" cy="417361"/>
          </a:xfrm>
          <a:prstGeom prst="rect">
            <a:avLst/>
          </a:prstGeom>
        </p:spPr>
      </p:pic>
      <p:pic>
        <p:nvPicPr>
          <p:cNvPr id="51" name="Picture 50">
            <a:extLst>
              <a:ext uri="{FF2B5EF4-FFF2-40B4-BE49-F238E27FC236}">
                <a16:creationId xmlns:a16="http://schemas.microsoft.com/office/drawing/2014/main" id="{192CAAAE-BE4B-4FAC-8B78-8787D54FB0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720747" y="3006915"/>
            <a:ext cx="407727" cy="407727"/>
          </a:xfrm>
          <a:prstGeom prst="rect">
            <a:avLst/>
          </a:prstGeom>
        </p:spPr>
      </p:pic>
      <p:sp>
        <p:nvSpPr>
          <p:cNvPr id="52" name="Rounded Rectangle 26">
            <a:extLst>
              <a:ext uri="{FF2B5EF4-FFF2-40B4-BE49-F238E27FC236}">
                <a16:creationId xmlns:a16="http://schemas.microsoft.com/office/drawing/2014/main" id="{E148890D-69D5-4A31-A96C-1E4B1B8AA9E5}"/>
              </a:ext>
            </a:extLst>
          </p:cNvPr>
          <p:cNvSpPr/>
          <p:nvPr/>
        </p:nvSpPr>
        <p:spPr>
          <a:xfrm>
            <a:off x="159106" y="3609881"/>
            <a:ext cx="3200400" cy="2645561"/>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lvl="0">
              <a:defRPr/>
            </a:pPr>
            <a:r>
              <a:rPr lang="en-US" sz="1400" b="1" dirty="0">
                <a:solidFill>
                  <a:prstClr val="black"/>
                </a:solidFill>
              </a:rPr>
              <a:t>Antibiotic Alternatives to Control Resistant Pathogens [B. Jeon]</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Widespread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ntibiotic-resistant pathogens significantly compromised the efficacy of existing antimicrobial therapies. This project aims to develop new antimicrobial therapeutic approaches using antimicrobial synergy with natural phytocompounds and bacteriophages, which are bacteria-infecting viruses. </a:t>
            </a:r>
          </a:p>
        </p:txBody>
      </p:sp>
      <p:pic>
        <p:nvPicPr>
          <p:cNvPr id="54" name="Picture 53">
            <a:extLst>
              <a:ext uri="{FF2B5EF4-FFF2-40B4-BE49-F238E27FC236}">
                <a16:creationId xmlns:a16="http://schemas.microsoft.com/office/drawing/2014/main" id="{2A749CD6-1763-46B0-8B34-64F68FE97F1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142887" y="5810848"/>
            <a:ext cx="464153" cy="417361"/>
          </a:xfrm>
          <a:prstGeom prst="rect">
            <a:avLst/>
          </a:prstGeom>
        </p:spPr>
      </p:pic>
      <p:pic>
        <p:nvPicPr>
          <p:cNvPr id="56" name="Picture 55">
            <a:extLst>
              <a:ext uri="{FF2B5EF4-FFF2-40B4-BE49-F238E27FC236}">
                <a16:creationId xmlns:a16="http://schemas.microsoft.com/office/drawing/2014/main" id="{5CDE73BE-28A6-44C0-9AB6-2DC6CF62BC2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7040" y="5790043"/>
            <a:ext cx="407727" cy="407727"/>
          </a:xfrm>
          <a:prstGeom prst="rect">
            <a:avLst/>
          </a:prstGeom>
        </p:spPr>
      </p:pic>
      <p:sp>
        <p:nvSpPr>
          <p:cNvPr id="34" name="Rectangle 33">
            <a:extLst>
              <a:ext uri="{FF2B5EF4-FFF2-40B4-BE49-F238E27FC236}">
                <a16:creationId xmlns:a16="http://schemas.microsoft.com/office/drawing/2014/main" id="{12685F31-27E9-41B5-9D55-542A09F38DEC}"/>
              </a:ext>
            </a:extLst>
          </p:cNvPr>
          <p:cNvSpPr/>
          <p:nvPr/>
        </p:nvSpPr>
        <p:spPr>
          <a:xfrm>
            <a:off x="10335990" y="175024"/>
            <a:ext cx="1856009" cy="3065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9002F499-5410-43D1-B861-BF7AA3EDA9F2}"/>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0593183" y="1631193"/>
            <a:ext cx="408932" cy="407727"/>
          </a:xfrm>
          <a:prstGeom prst="rect">
            <a:avLst/>
          </a:prstGeom>
        </p:spPr>
      </p:pic>
      <p:pic>
        <p:nvPicPr>
          <p:cNvPr id="36" name="Picture 35" descr="Logo&#10;&#10;Description automatically generated">
            <a:extLst>
              <a:ext uri="{FF2B5EF4-FFF2-40B4-BE49-F238E27FC236}">
                <a16:creationId xmlns:a16="http://schemas.microsoft.com/office/drawing/2014/main" id="{2172EAE9-3F47-418A-A111-2F4BA6CAF07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565382" y="2185238"/>
            <a:ext cx="409312" cy="407727"/>
          </a:xfrm>
          <a:prstGeom prst="rect">
            <a:avLst/>
          </a:prstGeom>
        </p:spPr>
      </p:pic>
      <p:pic>
        <p:nvPicPr>
          <p:cNvPr id="37" name="Picture 36">
            <a:extLst>
              <a:ext uri="{FF2B5EF4-FFF2-40B4-BE49-F238E27FC236}">
                <a16:creationId xmlns:a16="http://schemas.microsoft.com/office/drawing/2014/main" id="{C4EB6475-908E-4768-A031-EC9DFEDE33B6}"/>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p:blipFill>
        <p:spPr>
          <a:xfrm>
            <a:off x="10537962" y="1064070"/>
            <a:ext cx="464153" cy="417361"/>
          </a:xfrm>
          <a:prstGeom prst="rect">
            <a:avLst/>
          </a:prstGeom>
        </p:spPr>
      </p:pic>
      <p:sp>
        <p:nvSpPr>
          <p:cNvPr id="38" name="TextBox 37">
            <a:extLst>
              <a:ext uri="{FF2B5EF4-FFF2-40B4-BE49-F238E27FC236}">
                <a16:creationId xmlns:a16="http://schemas.microsoft.com/office/drawing/2014/main" id="{C94BF8B3-7BB6-45AB-AED2-7AC2591A6F91}"/>
              </a:ext>
            </a:extLst>
          </p:cNvPr>
          <p:cNvSpPr txBox="1"/>
          <p:nvPr/>
        </p:nvSpPr>
        <p:spPr>
          <a:xfrm>
            <a:off x="11010993" y="1118395"/>
            <a:ext cx="1246311" cy="307777"/>
          </a:xfrm>
          <a:prstGeom prst="rect">
            <a:avLst/>
          </a:prstGeom>
          <a:noFill/>
        </p:spPr>
        <p:txBody>
          <a:bodyPr wrap="square" rtlCol="0">
            <a:spAutoFit/>
          </a:bodyPr>
          <a:lstStyle/>
          <a:p>
            <a:r>
              <a:rPr lang="en-US" sz="1400" i="1" dirty="0">
                <a:solidFill>
                  <a:schemeClr val="accent2"/>
                </a:solidFill>
              </a:rPr>
              <a:t>Individuals</a:t>
            </a:r>
            <a:endParaRPr lang="en-US" i="1" dirty="0"/>
          </a:p>
        </p:txBody>
      </p:sp>
      <p:sp>
        <p:nvSpPr>
          <p:cNvPr id="39" name="TextBox 38">
            <a:extLst>
              <a:ext uri="{FF2B5EF4-FFF2-40B4-BE49-F238E27FC236}">
                <a16:creationId xmlns:a16="http://schemas.microsoft.com/office/drawing/2014/main" id="{7AA6346A-4839-4EF6-A93D-82BF9A0CEC79}"/>
              </a:ext>
            </a:extLst>
          </p:cNvPr>
          <p:cNvSpPr txBox="1"/>
          <p:nvPr/>
        </p:nvSpPr>
        <p:spPr>
          <a:xfrm>
            <a:off x="10974694" y="2231757"/>
            <a:ext cx="1246311" cy="307777"/>
          </a:xfrm>
          <a:prstGeom prst="rect">
            <a:avLst/>
          </a:prstGeom>
          <a:noFill/>
        </p:spPr>
        <p:txBody>
          <a:bodyPr wrap="square" rtlCol="0">
            <a:spAutoFit/>
          </a:bodyPr>
          <a:lstStyle/>
          <a:p>
            <a:r>
              <a:rPr lang="en-US" sz="1400" i="1" dirty="0">
                <a:solidFill>
                  <a:schemeClr val="accent6"/>
                </a:solidFill>
              </a:rPr>
              <a:t>Environment</a:t>
            </a:r>
            <a:endParaRPr lang="en-US" i="1" dirty="0">
              <a:solidFill>
                <a:schemeClr val="accent6"/>
              </a:solidFill>
            </a:endParaRPr>
          </a:p>
        </p:txBody>
      </p:sp>
      <p:sp>
        <p:nvSpPr>
          <p:cNvPr id="40" name="TextBox 39">
            <a:extLst>
              <a:ext uri="{FF2B5EF4-FFF2-40B4-BE49-F238E27FC236}">
                <a16:creationId xmlns:a16="http://schemas.microsoft.com/office/drawing/2014/main" id="{A60A7EC5-18E0-41D3-84F5-CCCD3BB7BE67}"/>
              </a:ext>
            </a:extLst>
          </p:cNvPr>
          <p:cNvSpPr txBox="1"/>
          <p:nvPr/>
        </p:nvSpPr>
        <p:spPr>
          <a:xfrm>
            <a:off x="10993236" y="1681167"/>
            <a:ext cx="1246311" cy="307777"/>
          </a:xfrm>
          <a:prstGeom prst="rect">
            <a:avLst/>
          </a:prstGeom>
          <a:noFill/>
        </p:spPr>
        <p:txBody>
          <a:bodyPr wrap="square" rtlCol="0">
            <a:spAutoFit/>
          </a:bodyPr>
          <a:lstStyle/>
          <a:p>
            <a:r>
              <a:rPr lang="en-US" sz="1400" i="1" dirty="0">
                <a:solidFill>
                  <a:schemeClr val="accent1"/>
                </a:solidFill>
              </a:rPr>
              <a:t>Community</a:t>
            </a:r>
            <a:endParaRPr lang="en-US" i="1" dirty="0">
              <a:solidFill>
                <a:schemeClr val="accent1"/>
              </a:solidFill>
            </a:endParaRPr>
          </a:p>
        </p:txBody>
      </p:sp>
      <p:sp>
        <p:nvSpPr>
          <p:cNvPr id="41" name="TextBox 40">
            <a:extLst>
              <a:ext uri="{FF2B5EF4-FFF2-40B4-BE49-F238E27FC236}">
                <a16:creationId xmlns:a16="http://schemas.microsoft.com/office/drawing/2014/main" id="{123D888D-C055-4CF5-8FDB-8B33D037DB60}"/>
              </a:ext>
            </a:extLst>
          </p:cNvPr>
          <p:cNvSpPr txBox="1"/>
          <p:nvPr/>
        </p:nvSpPr>
        <p:spPr>
          <a:xfrm>
            <a:off x="10982521" y="2764422"/>
            <a:ext cx="1246311" cy="307777"/>
          </a:xfrm>
          <a:prstGeom prst="rect">
            <a:avLst/>
          </a:prstGeom>
          <a:noFill/>
        </p:spPr>
        <p:txBody>
          <a:bodyPr wrap="square" rtlCol="0">
            <a:spAutoFit/>
          </a:bodyPr>
          <a:lstStyle/>
          <a:p>
            <a:r>
              <a:rPr lang="en-US" sz="1400" i="1" dirty="0">
                <a:solidFill>
                  <a:srgbClr val="7030A0"/>
                </a:solidFill>
              </a:rPr>
              <a:t>Policies</a:t>
            </a:r>
            <a:endParaRPr lang="en-US" i="1" dirty="0">
              <a:solidFill>
                <a:srgbClr val="7030A0"/>
              </a:solidFill>
            </a:endParaRPr>
          </a:p>
        </p:txBody>
      </p:sp>
      <p:sp>
        <p:nvSpPr>
          <p:cNvPr id="42" name="TextBox 41">
            <a:extLst>
              <a:ext uri="{FF2B5EF4-FFF2-40B4-BE49-F238E27FC236}">
                <a16:creationId xmlns:a16="http://schemas.microsoft.com/office/drawing/2014/main" id="{10C4630F-5A66-43E0-A0B5-07B85DD383C3}"/>
              </a:ext>
            </a:extLst>
          </p:cNvPr>
          <p:cNvSpPr txBox="1"/>
          <p:nvPr/>
        </p:nvSpPr>
        <p:spPr>
          <a:xfrm>
            <a:off x="10593182" y="267043"/>
            <a:ext cx="1484253" cy="584775"/>
          </a:xfrm>
          <a:prstGeom prst="rect">
            <a:avLst/>
          </a:prstGeom>
          <a:noFill/>
        </p:spPr>
        <p:txBody>
          <a:bodyPr wrap="square" rtlCol="0">
            <a:spAutoFit/>
          </a:bodyPr>
          <a:lstStyle/>
          <a:p>
            <a:r>
              <a:rPr lang="en-US" sz="1600" b="1" dirty="0">
                <a:solidFill>
                  <a:schemeClr val="tx1">
                    <a:lumMod val="50000"/>
                    <a:lumOff val="50000"/>
                  </a:schemeClr>
                </a:solidFill>
              </a:rPr>
              <a:t>PROJECT IMPACT KEY:</a:t>
            </a:r>
          </a:p>
        </p:txBody>
      </p:sp>
      <p:pic>
        <p:nvPicPr>
          <p:cNvPr id="47" name="Picture 46">
            <a:extLst>
              <a:ext uri="{FF2B5EF4-FFF2-40B4-BE49-F238E27FC236}">
                <a16:creationId xmlns:a16="http://schemas.microsoft.com/office/drawing/2014/main" id="{C1391F9B-29DA-4CD2-A187-61304F685C89}"/>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p:blipFill>
        <p:spPr>
          <a:xfrm>
            <a:off x="10593183" y="2714448"/>
            <a:ext cx="407727" cy="407727"/>
          </a:xfrm>
          <a:prstGeom prst="rect">
            <a:avLst/>
          </a:prstGeom>
        </p:spPr>
      </p:pic>
      <p:pic>
        <p:nvPicPr>
          <p:cNvPr id="55" name="Picture 54">
            <a:extLst>
              <a:ext uri="{FF2B5EF4-FFF2-40B4-BE49-F238E27FC236}">
                <a16:creationId xmlns:a16="http://schemas.microsoft.com/office/drawing/2014/main" id="{B8C6324C-2CB3-4040-8131-2AF1C97154CC}"/>
              </a:ext>
            </a:extLst>
          </p:cNvPr>
          <p:cNvPicPr>
            <a:picLocks noChangeAspect="1"/>
          </p:cNvPicPr>
          <p:nvPr/>
        </p:nvPicPr>
        <p:blipFill>
          <a:blip r:embed="rId11">
            <a:extLst>
              <a:ext uri="{28A0092B-C50C-407E-A947-70E740481C1C}">
                <a14:useLocalDpi xmlns:a14="http://schemas.microsoft.com/office/drawing/2010/main" val="0"/>
              </a:ext>
            </a:extLst>
          </a:blip>
          <a:srcRect l="3626" r="3626"/>
          <a:stretch/>
        </p:blipFill>
        <p:spPr>
          <a:xfrm>
            <a:off x="3104016" y="679076"/>
            <a:ext cx="601766" cy="802355"/>
          </a:xfrm>
          <a:prstGeom prst="round2DiagRect">
            <a:avLst/>
          </a:prstGeom>
        </p:spPr>
      </p:pic>
      <p:pic>
        <p:nvPicPr>
          <p:cNvPr id="57" name="Picture 56">
            <a:extLst>
              <a:ext uri="{FF2B5EF4-FFF2-40B4-BE49-F238E27FC236}">
                <a16:creationId xmlns:a16="http://schemas.microsoft.com/office/drawing/2014/main" id="{CD7E98FF-4F8D-4BB2-B52D-B542608219A4}"/>
              </a:ext>
            </a:extLst>
          </p:cNvPr>
          <p:cNvPicPr>
            <a:picLocks noChangeAspect="1"/>
          </p:cNvPicPr>
          <p:nvPr/>
        </p:nvPicPr>
        <p:blipFill>
          <a:blip r:embed="rId11">
            <a:extLst>
              <a:ext uri="{28A0092B-C50C-407E-A947-70E740481C1C}">
                <a14:useLocalDpi xmlns:a14="http://schemas.microsoft.com/office/drawing/2010/main" val="0"/>
              </a:ext>
            </a:extLst>
          </a:blip>
          <a:srcRect l="3626" r="3626"/>
          <a:stretch/>
        </p:blipFill>
        <p:spPr>
          <a:xfrm>
            <a:off x="3058623" y="3536147"/>
            <a:ext cx="601766" cy="802355"/>
          </a:xfrm>
          <a:prstGeom prst="round2DiagRect">
            <a:avLst/>
          </a:prstGeom>
        </p:spPr>
      </p:pic>
    </p:spTree>
    <p:extLst>
      <p:ext uri="{BB962C8B-B14F-4D97-AF65-F5344CB8AC3E}">
        <p14:creationId xmlns:p14="http://schemas.microsoft.com/office/powerpoint/2010/main" val="316478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39419F-1DDD-4908-8D47-6AE8E11A0C9F}"/>
              </a:ext>
            </a:extLst>
          </p:cNvPr>
          <p:cNvSpPr/>
          <p:nvPr/>
        </p:nvSpPr>
        <p:spPr>
          <a:xfrm>
            <a:off x="0" y="6337800"/>
            <a:ext cx="12192000" cy="52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Isosceles Triangle 3">
            <a:extLst>
              <a:ext uri="{FF2B5EF4-FFF2-40B4-BE49-F238E27FC236}">
                <a16:creationId xmlns:a16="http://schemas.microsoft.com/office/drawing/2014/main" id="{CAD96B44-D1E8-4C38-AAAD-052D8CADCF58}"/>
              </a:ext>
            </a:extLst>
          </p:cNvPr>
          <p:cNvSpPr/>
          <p:nvPr/>
        </p:nvSpPr>
        <p:spPr>
          <a:xfrm rot="16200000">
            <a:off x="9533879" y="4212069"/>
            <a:ext cx="1930893" cy="3385351"/>
          </a:xfrm>
          <a:prstGeom prst="triangle">
            <a:avLst>
              <a:gd name="adj" fmla="val 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ED1213-D803-4C23-901F-2F3374BBC4F1}"/>
              </a:ext>
            </a:extLst>
          </p:cNvPr>
          <p:cNvSpPr txBox="1"/>
          <p:nvPr/>
        </p:nvSpPr>
        <p:spPr>
          <a:xfrm>
            <a:off x="122822" y="83520"/>
            <a:ext cx="82228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8080"/>
                </a:solidFill>
                <a:effectLst/>
                <a:uLnTx/>
                <a:uFillTx/>
                <a:latin typeface="Calibri" panose="020F0502020204030204"/>
                <a:ea typeface="+mn-ea"/>
                <a:cs typeface="+mn-cs"/>
              </a:rPr>
              <a:t>WHO we are and WHAT we do…</a:t>
            </a:r>
          </a:p>
        </p:txBody>
      </p:sp>
      <p:pic>
        <p:nvPicPr>
          <p:cNvPr id="8" name="Picture 7">
            <a:extLst>
              <a:ext uri="{FF2B5EF4-FFF2-40B4-BE49-F238E27FC236}">
                <a16:creationId xmlns:a16="http://schemas.microsoft.com/office/drawing/2014/main" id="{2F0645C7-3133-49DF-83F2-4226B15D38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73488" y="5798249"/>
            <a:ext cx="1803947" cy="967732"/>
          </a:xfrm>
          <a:prstGeom prst="rect">
            <a:avLst/>
          </a:prstGeom>
        </p:spPr>
      </p:pic>
      <p:sp>
        <p:nvSpPr>
          <p:cNvPr id="13" name="TextBox 12">
            <a:extLst>
              <a:ext uri="{FF2B5EF4-FFF2-40B4-BE49-F238E27FC236}">
                <a16:creationId xmlns:a16="http://schemas.microsoft.com/office/drawing/2014/main" id="{5AEF29DA-6FE0-4B32-995B-E0C6B59E1AE5}"/>
              </a:ext>
            </a:extLst>
          </p:cNvPr>
          <p:cNvSpPr txBox="1"/>
          <p:nvPr/>
        </p:nvSpPr>
        <p:spPr>
          <a:xfrm>
            <a:off x="114565" y="6384156"/>
            <a:ext cx="87178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Division of Environmental Health Sciences (</a:t>
            </a:r>
            <a:r>
              <a:rPr kumimoji="0" lang="en-US" sz="200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EnHS</a:t>
            </a: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pic>
        <p:nvPicPr>
          <p:cNvPr id="61" name="Picture 60">
            <a:extLst>
              <a:ext uri="{FF2B5EF4-FFF2-40B4-BE49-F238E27FC236}">
                <a16:creationId xmlns:a16="http://schemas.microsoft.com/office/drawing/2014/main" id="{3962E758-36D6-449A-9AD2-FAE98558D06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692202" y="5593393"/>
            <a:ext cx="408932" cy="407727"/>
          </a:xfrm>
          <a:prstGeom prst="rect">
            <a:avLst/>
          </a:prstGeom>
        </p:spPr>
      </p:pic>
      <p:pic>
        <p:nvPicPr>
          <p:cNvPr id="62" name="Picture 61" descr="Logo&#10;&#10;Description automatically generated">
            <a:extLst>
              <a:ext uri="{FF2B5EF4-FFF2-40B4-BE49-F238E27FC236}">
                <a16:creationId xmlns:a16="http://schemas.microsoft.com/office/drawing/2014/main" id="{4938DD32-570C-44F3-B26A-EEBD4E41DC2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2153" y="5579474"/>
            <a:ext cx="409312" cy="407727"/>
          </a:xfrm>
          <a:prstGeom prst="rect">
            <a:avLst/>
          </a:prstGeom>
        </p:spPr>
      </p:pic>
      <p:pic>
        <p:nvPicPr>
          <p:cNvPr id="63" name="Picture 62">
            <a:extLst>
              <a:ext uri="{FF2B5EF4-FFF2-40B4-BE49-F238E27FC236}">
                <a16:creationId xmlns:a16="http://schemas.microsoft.com/office/drawing/2014/main" id="{2F138E60-1D79-446F-8573-4F024106599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209757" y="5587095"/>
            <a:ext cx="464153" cy="417361"/>
          </a:xfrm>
          <a:prstGeom prst="rect">
            <a:avLst/>
          </a:prstGeom>
        </p:spPr>
      </p:pic>
      <p:pic>
        <p:nvPicPr>
          <p:cNvPr id="64" name="Picture 63">
            <a:extLst>
              <a:ext uri="{FF2B5EF4-FFF2-40B4-BE49-F238E27FC236}">
                <a16:creationId xmlns:a16="http://schemas.microsoft.com/office/drawing/2014/main" id="{0680DA48-F20A-4A62-A4D1-A59C7FB1CDC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9128628" y="5600278"/>
            <a:ext cx="407727" cy="407727"/>
          </a:xfrm>
          <a:prstGeom prst="rect">
            <a:avLst/>
          </a:prstGeom>
        </p:spPr>
      </p:pic>
      <p:sp>
        <p:nvSpPr>
          <p:cNvPr id="65" name="Rounded Rectangle 26">
            <a:extLst>
              <a:ext uri="{FF2B5EF4-FFF2-40B4-BE49-F238E27FC236}">
                <a16:creationId xmlns:a16="http://schemas.microsoft.com/office/drawing/2014/main" id="{8D437034-24B1-480C-A575-7FF01716E434}"/>
              </a:ext>
            </a:extLst>
          </p:cNvPr>
          <p:cNvSpPr/>
          <p:nvPr/>
        </p:nvSpPr>
        <p:spPr>
          <a:xfrm>
            <a:off x="6533559" y="4300251"/>
            <a:ext cx="3175355" cy="1767774"/>
          </a:xfrm>
          <a:prstGeom prst="roundRect">
            <a:avLst/>
          </a:prstGeom>
          <a:ln w="19050">
            <a:solidFill>
              <a:schemeClr val="bg1">
                <a:lumMod val="85000"/>
              </a:schemeClr>
            </a:solidFill>
            <a:prstDash val="sysDash"/>
          </a:ln>
        </p:spPr>
        <p:style>
          <a:lnRef idx="2">
            <a:schemeClr val="accent5"/>
          </a:lnRef>
          <a:fillRef idx="1">
            <a:schemeClr val="lt1"/>
          </a:fillRef>
          <a:effectRef idx="0">
            <a:schemeClr val="accent5"/>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TITLE</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Sponsor/Grant number</a:t>
            </a:r>
            <a:endParaRPr kumimoji="0" lang="en-US" sz="14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Short summary or abstract of the research project and/or outcomes.</a:t>
            </a:r>
          </a:p>
        </p:txBody>
      </p:sp>
      <p:pic>
        <p:nvPicPr>
          <p:cNvPr id="66" name="Picture 65">
            <a:extLst>
              <a:ext uri="{FF2B5EF4-FFF2-40B4-BE49-F238E27FC236}">
                <a16:creationId xmlns:a16="http://schemas.microsoft.com/office/drawing/2014/main" id="{BB0D6823-3159-4664-9935-6C4DE7E177C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692202" y="5585639"/>
            <a:ext cx="408932" cy="407727"/>
          </a:xfrm>
          <a:prstGeom prst="rect">
            <a:avLst/>
          </a:prstGeom>
        </p:spPr>
      </p:pic>
      <p:pic>
        <p:nvPicPr>
          <p:cNvPr id="67" name="Picture 66" descr="Logo&#10;&#10;Description automatically generated">
            <a:extLst>
              <a:ext uri="{FF2B5EF4-FFF2-40B4-BE49-F238E27FC236}">
                <a16:creationId xmlns:a16="http://schemas.microsoft.com/office/drawing/2014/main" id="{EA74316E-2D07-4958-9DD0-E02A557512B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2153" y="5571720"/>
            <a:ext cx="409312" cy="407727"/>
          </a:xfrm>
          <a:prstGeom prst="rect">
            <a:avLst/>
          </a:prstGeom>
        </p:spPr>
      </p:pic>
      <p:pic>
        <p:nvPicPr>
          <p:cNvPr id="68" name="Picture 67">
            <a:extLst>
              <a:ext uri="{FF2B5EF4-FFF2-40B4-BE49-F238E27FC236}">
                <a16:creationId xmlns:a16="http://schemas.microsoft.com/office/drawing/2014/main" id="{02765370-47F9-4864-8399-7AAEEE54FA0B}"/>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209757" y="5579341"/>
            <a:ext cx="464153" cy="417361"/>
          </a:xfrm>
          <a:prstGeom prst="rect">
            <a:avLst/>
          </a:prstGeom>
        </p:spPr>
      </p:pic>
      <p:pic>
        <p:nvPicPr>
          <p:cNvPr id="69" name="Picture 68">
            <a:extLst>
              <a:ext uri="{FF2B5EF4-FFF2-40B4-BE49-F238E27FC236}">
                <a16:creationId xmlns:a16="http://schemas.microsoft.com/office/drawing/2014/main" id="{192CAAAE-BE4B-4FAC-8B78-8787D54FB01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9128628" y="5592524"/>
            <a:ext cx="407727" cy="407727"/>
          </a:xfrm>
          <a:prstGeom prst="rect">
            <a:avLst/>
          </a:prstGeom>
        </p:spPr>
      </p:pic>
      <p:sp>
        <p:nvSpPr>
          <p:cNvPr id="34" name="Rectangle 33">
            <a:extLst>
              <a:ext uri="{FF2B5EF4-FFF2-40B4-BE49-F238E27FC236}">
                <a16:creationId xmlns:a16="http://schemas.microsoft.com/office/drawing/2014/main" id="{12685F31-27E9-41B5-9D55-542A09F38DEC}"/>
              </a:ext>
            </a:extLst>
          </p:cNvPr>
          <p:cNvSpPr/>
          <p:nvPr/>
        </p:nvSpPr>
        <p:spPr>
          <a:xfrm>
            <a:off x="10335990" y="175024"/>
            <a:ext cx="1856009" cy="3065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9002F499-5410-43D1-B861-BF7AA3EDA9F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593183" y="1631193"/>
            <a:ext cx="408932" cy="407727"/>
          </a:xfrm>
          <a:prstGeom prst="rect">
            <a:avLst/>
          </a:prstGeom>
        </p:spPr>
      </p:pic>
      <p:pic>
        <p:nvPicPr>
          <p:cNvPr id="36" name="Picture 35" descr="Logo&#10;&#10;Description automatically generated">
            <a:extLst>
              <a:ext uri="{FF2B5EF4-FFF2-40B4-BE49-F238E27FC236}">
                <a16:creationId xmlns:a16="http://schemas.microsoft.com/office/drawing/2014/main" id="{2172EAE9-3F47-418A-A111-2F4BA6CAF07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65382" y="2185238"/>
            <a:ext cx="409312" cy="407727"/>
          </a:xfrm>
          <a:prstGeom prst="rect">
            <a:avLst/>
          </a:prstGeom>
        </p:spPr>
      </p:pic>
      <p:pic>
        <p:nvPicPr>
          <p:cNvPr id="37" name="Picture 36">
            <a:extLst>
              <a:ext uri="{FF2B5EF4-FFF2-40B4-BE49-F238E27FC236}">
                <a16:creationId xmlns:a16="http://schemas.microsoft.com/office/drawing/2014/main" id="{C4EB6475-908E-4768-A031-EC9DFEDE33B6}"/>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0537962" y="1064070"/>
            <a:ext cx="464153" cy="417361"/>
          </a:xfrm>
          <a:prstGeom prst="rect">
            <a:avLst/>
          </a:prstGeom>
        </p:spPr>
      </p:pic>
      <p:sp>
        <p:nvSpPr>
          <p:cNvPr id="38" name="TextBox 37">
            <a:extLst>
              <a:ext uri="{FF2B5EF4-FFF2-40B4-BE49-F238E27FC236}">
                <a16:creationId xmlns:a16="http://schemas.microsoft.com/office/drawing/2014/main" id="{C94BF8B3-7BB6-45AB-AED2-7AC2591A6F91}"/>
              </a:ext>
            </a:extLst>
          </p:cNvPr>
          <p:cNvSpPr txBox="1"/>
          <p:nvPr/>
        </p:nvSpPr>
        <p:spPr>
          <a:xfrm>
            <a:off x="11010993" y="1118395"/>
            <a:ext cx="1246311" cy="307777"/>
          </a:xfrm>
          <a:prstGeom prst="rect">
            <a:avLst/>
          </a:prstGeom>
          <a:noFill/>
        </p:spPr>
        <p:txBody>
          <a:bodyPr wrap="square" rtlCol="0">
            <a:spAutoFit/>
          </a:bodyPr>
          <a:lstStyle/>
          <a:p>
            <a:r>
              <a:rPr lang="en-US" sz="1400" i="1" dirty="0">
                <a:solidFill>
                  <a:schemeClr val="accent2"/>
                </a:solidFill>
              </a:rPr>
              <a:t>Individuals</a:t>
            </a:r>
            <a:endParaRPr lang="en-US" i="1" dirty="0"/>
          </a:p>
        </p:txBody>
      </p:sp>
      <p:sp>
        <p:nvSpPr>
          <p:cNvPr id="39" name="TextBox 38">
            <a:extLst>
              <a:ext uri="{FF2B5EF4-FFF2-40B4-BE49-F238E27FC236}">
                <a16:creationId xmlns:a16="http://schemas.microsoft.com/office/drawing/2014/main" id="{7AA6346A-4839-4EF6-A93D-82BF9A0CEC79}"/>
              </a:ext>
            </a:extLst>
          </p:cNvPr>
          <p:cNvSpPr txBox="1"/>
          <p:nvPr/>
        </p:nvSpPr>
        <p:spPr>
          <a:xfrm>
            <a:off x="10974694" y="2231757"/>
            <a:ext cx="1246311" cy="307777"/>
          </a:xfrm>
          <a:prstGeom prst="rect">
            <a:avLst/>
          </a:prstGeom>
          <a:noFill/>
        </p:spPr>
        <p:txBody>
          <a:bodyPr wrap="square" rtlCol="0">
            <a:spAutoFit/>
          </a:bodyPr>
          <a:lstStyle/>
          <a:p>
            <a:r>
              <a:rPr lang="en-US" sz="1400" i="1" dirty="0">
                <a:solidFill>
                  <a:schemeClr val="accent6"/>
                </a:solidFill>
              </a:rPr>
              <a:t>Environment</a:t>
            </a:r>
            <a:endParaRPr lang="en-US" i="1" dirty="0">
              <a:solidFill>
                <a:schemeClr val="accent6"/>
              </a:solidFill>
            </a:endParaRPr>
          </a:p>
        </p:txBody>
      </p:sp>
      <p:sp>
        <p:nvSpPr>
          <p:cNvPr id="40" name="TextBox 39">
            <a:extLst>
              <a:ext uri="{FF2B5EF4-FFF2-40B4-BE49-F238E27FC236}">
                <a16:creationId xmlns:a16="http://schemas.microsoft.com/office/drawing/2014/main" id="{A60A7EC5-18E0-41D3-84F5-CCCD3BB7BE67}"/>
              </a:ext>
            </a:extLst>
          </p:cNvPr>
          <p:cNvSpPr txBox="1"/>
          <p:nvPr/>
        </p:nvSpPr>
        <p:spPr>
          <a:xfrm>
            <a:off x="10993236" y="1681167"/>
            <a:ext cx="1246311" cy="307777"/>
          </a:xfrm>
          <a:prstGeom prst="rect">
            <a:avLst/>
          </a:prstGeom>
          <a:noFill/>
        </p:spPr>
        <p:txBody>
          <a:bodyPr wrap="square" rtlCol="0">
            <a:spAutoFit/>
          </a:bodyPr>
          <a:lstStyle/>
          <a:p>
            <a:r>
              <a:rPr lang="en-US" sz="1400" i="1" dirty="0">
                <a:solidFill>
                  <a:schemeClr val="accent1"/>
                </a:solidFill>
              </a:rPr>
              <a:t>Community</a:t>
            </a:r>
            <a:endParaRPr lang="en-US" i="1" dirty="0">
              <a:solidFill>
                <a:schemeClr val="accent1"/>
              </a:solidFill>
            </a:endParaRPr>
          </a:p>
        </p:txBody>
      </p:sp>
      <p:sp>
        <p:nvSpPr>
          <p:cNvPr id="41" name="TextBox 40">
            <a:extLst>
              <a:ext uri="{FF2B5EF4-FFF2-40B4-BE49-F238E27FC236}">
                <a16:creationId xmlns:a16="http://schemas.microsoft.com/office/drawing/2014/main" id="{123D888D-C055-4CF5-8FDB-8B33D037DB60}"/>
              </a:ext>
            </a:extLst>
          </p:cNvPr>
          <p:cNvSpPr txBox="1"/>
          <p:nvPr/>
        </p:nvSpPr>
        <p:spPr>
          <a:xfrm>
            <a:off x="10982521" y="2764422"/>
            <a:ext cx="1246311" cy="307777"/>
          </a:xfrm>
          <a:prstGeom prst="rect">
            <a:avLst/>
          </a:prstGeom>
          <a:noFill/>
        </p:spPr>
        <p:txBody>
          <a:bodyPr wrap="square" rtlCol="0">
            <a:spAutoFit/>
          </a:bodyPr>
          <a:lstStyle/>
          <a:p>
            <a:r>
              <a:rPr lang="en-US" sz="1400" i="1" dirty="0">
                <a:solidFill>
                  <a:srgbClr val="7030A0"/>
                </a:solidFill>
              </a:rPr>
              <a:t>Policies</a:t>
            </a:r>
            <a:endParaRPr lang="en-US" i="1" dirty="0">
              <a:solidFill>
                <a:srgbClr val="7030A0"/>
              </a:solidFill>
            </a:endParaRPr>
          </a:p>
        </p:txBody>
      </p:sp>
      <p:sp>
        <p:nvSpPr>
          <p:cNvPr id="42" name="TextBox 41">
            <a:extLst>
              <a:ext uri="{FF2B5EF4-FFF2-40B4-BE49-F238E27FC236}">
                <a16:creationId xmlns:a16="http://schemas.microsoft.com/office/drawing/2014/main" id="{10C4630F-5A66-43E0-A0B5-07B85DD383C3}"/>
              </a:ext>
            </a:extLst>
          </p:cNvPr>
          <p:cNvSpPr txBox="1"/>
          <p:nvPr/>
        </p:nvSpPr>
        <p:spPr>
          <a:xfrm>
            <a:off x="10593182" y="267043"/>
            <a:ext cx="1484253" cy="584775"/>
          </a:xfrm>
          <a:prstGeom prst="rect">
            <a:avLst/>
          </a:prstGeom>
          <a:noFill/>
        </p:spPr>
        <p:txBody>
          <a:bodyPr wrap="square" rtlCol="0">
            <a:spAutoFit/>
          </a:bodyPr>
          <a:lstStyle/>
          <a:p>
            <a:r>
              <a:rPr lang="en-US" sz="1600" b="1" dirty="0">
                <a:solidFill>
                  <a:schemeClr val="tx1">
                    <a:lumMod val="50000"/>
                    <a:lumOff val="50000"/>
                  </a:schemeClr>
                </a:solidFill>
              </a:rPr>
              <a:t>PROJECT IMPACT KEY:</a:t>
            </a:r>
          </a:p>
        </p:txBody>
      </p:sp>
      <p:pic>
        <p:nvPicPr>
          <p:cNvPr id="47" name="Picture 46">
            <a:extLst>
              <a:ext uri="{FF2B5EF4-FFF2-40B4-BE49-F238E27FC236}">
                <a16:creationId xmlns:a16="http://schemas.microsoft.com/office/drawing/2014/main" id="{C1391F9B-29DA-4CD2-A187-61304F685C8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0593183" y="2714448"/>
            <a:ext cx="407727" cy="407727"/>
          </a:xfrm>
          <a:prstGeom prst="rect">
            <a:avLst/>
          </a:prstGeom>
        </p:spPr>
      </p:pic>
    </p:spTree>
    <p:extLst>
      <p:ext uri="{BB962C8B-B14F-4D97-AF65-F5344CB8AC3E}">
        <p14:creationId xmlns:p14="http://schemas.microsoft.com/office/powerpoint/2010/main" val="20258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rc">
            <a:extLst>
              <a:ext uri="{FF2B5EF4-FFF2-40B4-BE49-F238E27FC236}">
                <a16:creationId xmlns:a16="http://schemas.microsoft.com/office/drawing/2014/main" id="{BB521CA7-E28C-4B58-8BD1-A9FCCFF9160F}"/>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rot="4629303">
            <a:off x="6667578" y="3769853"/>
            <a:ext cx="2437337" cy="2403984"/>
          </a:xfrm>
          <a:prstGeom prst="rect">
            <a:avLst/>
          </a:prstGeom>
          <a:noFill/>
        </p:spPr>
      </p:pic>
      <p:sp>
        <p:nvSpPr>
          <p:cNvPr id="48" name="TextBox 47">
            <a:extLst>
              <a:ext uri="{FF2B5EF4-FFF2-40B4-BE49-F238E27FC236}">
                <a16:creationId xmlns:a16="http://schemas.microsoft.com/office/drawing/2014/main" id="{AD122735-E5DD-4565-B651-C59B0919CA4A}"/>
              </a:ext>
            </a:extLst>
          </p:cNvPr>
          <p:cNvSpPr txBox="1"/>
          <p:nvPr/>
        </p:nvSpPr>
        <p:spPr>
          <a:xfrm>
            <a:off x="124090" y="1997287"/>
            <a:ext cx="3023815" cy="4154984"/>
          </a:xfrm>
          <a:prstGeom prst="rect">
            <a:avLst/>
          </a:prstGeom>
          <a:solidFill>
            <a:schemeClr val="accent4">
              <a:lumMod val="40000"/>
              <a:lumOff val="60000"/>
            </a:schemeClr>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pPr algn="ctr">
              <a:spcBef>
                <a:spcPts val="1200"/>
              </a:spcBef>
            </a:pPr>
            <a:r>
              <a:rPr lang="en-US" sz="1600" i="1" dirty="0">
                <a:solidFill>
                  <a:srgbClr val="7E181F"/>
                </a:solidFill>
              </a:rPr>
              <a:t>Centers housed in the Division of Environmental Health Sciences</a:t>
            </a:r>
          </a:p>
          <a:p>
            <a:pPr marL="365760" indent="-285750">
              <a:spcBef>
                <a:spcPts val="1000"/>
              </a:spcBef>
              <a:buFont typeface="Arial" panose="020B0604020202020204" pitchFamily="34" charset="0"/>
              <a:buChar char="•"/>
            </a:pPr>
            <a:r>
              <a:rPr lang="en-US" sz="1400" dirty="0">
                <a:solidFill>
                  <a:schemeClr val="tx1">
                    <a:lumMod val="75000"/>
                    <a:lumOff val="25000"/>
                  </a:schemeClr>
                </a:solidFill>
              </a:rPr>
              <a:t>Exposure Science and Sustainability Institute (ESSI)</a:t>
            </a:r>
          </a:p>
          <a:p>
            <a:pPr marL="365760" indent="-285750">
              <a:spcBef>
                <a:spcPts val="1000"/>
              </a:spcBef>
              <a:buFont typeface="Arial" panose="020B0604020202020204" pitchFamily="34" charset="0"/>
              <a:buChar char="•"/>
            </a:pPr>
            <a:r>
              <a:rPr lang="en-US" sz="1400" dirty="0">
                <a:solidFill>
                  <a:schemeClr val="tx1">
                    <a:lumMod val="75000"/>
                    <a:lumOff val="25000"/>
                  </a:schemeClr>
                </a:solidFill>
              </a:rPr>
              <a:t>Midwest Consortium for Hazardous Waste Worker Training</a:t>
            </a:r>
          </a:p>
          <a:p>
            <a:pPr marL="365760" indent="-285750">
              <a:spcBef>
                <a:spcPts val="1000"/>
              </a:spcBef>
              <a:buFont typeface="Arial" panose="020B0604020202020204" pitchFamily="34" charset="0"/>
              <a:buChar char="•"/>
            </a:pPr>
            <a:r>
              <a:rPr lang="en-US" sz="1400" dirty="0">
                <a:solidFill>
                  <a:schemeClr val="tx1">
                    <a:lumMod val="75000"/>
                    <a:lumOff val="25000"/>
                  </a:schemeClr>
                </a:solidFill>
              </a:rPr>
              <a:t>Midwest Occupational Health and Safety Education and Research Center (MCOHS)</a:t>
            </a:r>
          </a:p>
          <a:p>
            <a:pPr marL="365760" indent="-285750">
              <a:spcBef>
                <a:spcPts val="1000"/>
              </a:spcBef>
              <a:buFont typeface="Arial" panose="020B0604020202020204" pitchFamily="34" charset="0"/>
              <a:buChar char="•"/>
            </a:pPr>
            <a:r>
              <a:rPr lang="en-US" sz="1400" dirty="0">
                <a:solidFill>
                  <a:schemeClr val="tx1">
                    <a:lumMod val="75000"/>
                    <a:lumOff val="25000"/>
                  </a:schemeClr>
                </a:solidFill>
              </a:rPr>
              <a:t>Minnesota Food Safety Center of Excellence</a:t>
            </a:r>
          </a:p>
          <a:p>
            <a:pPr marL="365760" indent="-285750">
              <a:spcBef>
                <a:spcPts val="1000"/>
              </a:spcBef>
              <a:buFont typeface="Arial" panose="020B0604020202020204" pitchFamily="34" charset="0"/>
              <a:buChar char="•"/>
            </a:pPr>
            <a:r>
              <a:rPr lang="en-US" sz="1400" dirty="0">
                <a:solidFill>
                  <a:schemeClr val="tx1">
                    <a:lumMod val="75000"/>
                    <a:lumOff val="25000"/>
                  </a:schemeClr>
                </a:solidFill>
              </a:rPr>
              <a:t>Minnesota Technical Assistance Program (</a:t>
            </a:r>
            <a:r>
              <a:rPr lang="en-US" sz="1400" dirty="0" err="1">
                <a:solidFill>
                  <a:schemeClr val="tx1">
                    <a:lumMod val="75000"/>
                    <a:lumOff val="25000"/>
                  </a:schemeClr>
                </a:solidFill>
              </a:rPr>
              <a:t>MnTAP</a:t>
            </a:r>
            <a:r>
              <a:rPr lang="en-US" sz="1400" dirty="0">
                <a:solidFill>
                  <a:schemeClr val="tx1">
                    <a:lumMod val="75000"/>
                    <a:lumOff val="25000"/>
                  </a:schemeClr>
                </a:solidFill>
              </a:rPr>
              <a:t>)</a:t>
            </a:r>
          </a:p>
          <a:p>
            <a:pPr marL="365760" indent="-285750">
              <a:spcBef>
                <a:spcPts val="1000"/>
              </a:spcBef>
              <a:buFont typeface="Arial" panose="020B0604020202020204" pitchFamily="34" charset="0"/>
              <a:buChar char="•"/>
            </a:pPr>
            <a:r>
              <a:rPr lang="en-US" sz="1400" dirty="0">
                <a:solidFill>
                  <a:schemeClr val="tx1">
                    <a:lumMod val="75000"/>
                    <a:lumOff val="25000"/>
                  </a:schemeClr>
                </a:solidFill>
              </a:rPr>
              <a:t>Upper Midwest Agricultural Safety and Health Center</a:t>
            </a:r>
          </a:p>
        </p:txBody>
      </p:sp>
      <p:sp>
        <p:nvSpPr>
          <p:cNvPr id="22" name="TextBox 21">
            <a:extLst>
              <a:ext uri="{FF2B5EF4-FFF2-40B4-BE49-F238E27FC236}">
                <a16:creationId xmlns:a16="http://schemas.microsoft.com/office/drawing/2014/main" id="{9D19DCDA-B90C-4A1B-9488-F40339741A23}"/>
              </a:ext>
            </a:extLst>
          </p:cNvPr>
          <p:cNvSpPr txBox="1"/>
          <p:nvPr/>
        </p:nvSpPr>
        <p:spPr>
          <a:xfrm>
            <a:off x="3299620" y="4223538"/>
            <a:ext cx="2959115" cy="1928733"/>
          </a:xfrm>
          <a:prstGeom prst="rect">
            <a:avLst/>
          </a:prstGeom>
          <a:solidFill>
            <a:srgbClr val="FFFAEB"/>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spcBef>
                <a:spcPts val="1200"/>
              </a:spcBef>
            </a:pPr>
            <a:r>
              <a:rPr lang="en-US" sz="1600" i="1" dirty="0">
                <a:solidFill>
                  <a:srgbClr val="7E181F"/>
                </a:solidFill>
              </a:rPr>
              <a:t>Other University partners</a:t>
            </a:r>
          </a:p>
          <a:p>
            <a:pPr marL="365760" indent="-285750">
              <a:spcBef>
                <a:spcPts val="1000"/>
              </a:spcBef>
              <a:buFont typeface="Arial" panose="020B0604020202020204" pitchFamily="34" charset="0"/>
              <a:buChar char="•"/>
            </a:pPr>
            <a:r>
              <a:rPr lang="en-US" sz="1400" dirty="0">
                <a:solidFill>
                  <a:schemeClr val="tx1">
                    <a:lumMod val="75000"/>
                    <a:lumOff val="25000"/>
                  </a:schemeClr>
                </a:solidFill>
              </a:rPr>
              <a:t>Center for Animal Health and Food Safety</a:t>
            </a:r>
          </a:p>
          <a:p>
            <a:pPr marL="365760" indent="-285750">
              <a:spcBef>
                <a:spcPts val="1000"/>
              </a:spcBef>
              <a:buFont typeface="Arial" panose="020B0604020202020204" pitchFamily="34" charset="0"/>
              <a:buChar char="•"/>
            </a:pPr>
            <a:r>
              <a:rPr lang="en-US" sz="1400" dirty="0">
                <a:solidFill>
                  <a:schemeClr val="tx1">
                    <a:lumMod val="75000"/>
                    <a:lumOff val="25000"/>
                  </a:schemeClr>
                </a:solidFill>
              </a:rPr>
              <a:t>College of Veterinary Medicine</a:t>
            </a:r>
          </a:p>
          <a:p>
            <a:pPr marL="365760" indent="-285750">
              <a:spcBef>
                <a:spcPts val="1000"/>
              </a:spcBef>
              <a:buFont typeface="Arial" panose="020B0604020202020204" pitchFamily="34" charset="0"/>
              <a:buChar char="•"/>
            </a:pPr>
            <a:r>
              <a:rPr lang="en-US" sz="1400" dirty="0">
                <a:solidFill>
                  <a:schemeClr val="tx1">
                    <a:lumMod val="75000"/>
                    <a:lumOff val="25000"/>
                  </a:schemeClr>
                </a:solidFill>
              </a:rPr>
              <a:t>Medical School</a:t>
            </a:r>
          </a:p>
          <a:p>
            <a:pPr marL="365760" indent="-285750">
              <a:spcBef>
                <a:spcPts val="1000"/>
              </a:spcBef>
              <a:buFont typeface="Arial" panose="020B0604020202020204" pitchFamily="34" charset="0"/>
              <a:buChar char="•"/>
            </a:pPr>
            <a:r>
              <a:rPr lang="en-US" sz="1400" dirty="0">
                <a:solidFill>
                  <a:schemeClr val="tx1">
                    <a:lumMod val="75000"/>
                    <a:lumOff val="25000"/>
                  </a:schemeClr>
                </a:solidFill>
              </a:rPr>
              <a:t>Minnesota Population Center</a:t>
            </a:r>
          </a:p>
        </p:txBody>
      </p:sp>
      <p:pic>
        <p:nvPicPr>
          <p:cNvPr id="51" name="Picture 50" descr="Arc">
            <a:extLst>
              <a:ext uri="{FF2B5EF4-FFF2-40B4-BE49-F238E27FC236}">
                <a16:creationId xmlns:a16="http://schemas.microsoft.com/office/drawing/2014/main" id="{FAD1B2C6-6603-4826-96A3-AB121851DBA4}"/>
              </a:ext>
            </a:extLst>
          </p:cNvPr>
          <p:cNvPicPr>
            <a:picLocks noChangeAspect="1"/>
          </p:cNvPicPr>
          <p:nvPr/>
        </p:nvPicPr>
        <p:blipFill>
          <a:blip r:embed="rId4">
            <a:duotone>
              <a:prstClr val="black"/>
              <a:schemeClr val="accent2">
                <a:tint val="45000"/>
                <a:satMod val="400000"/>
              </a:schemeClr>
            </a:duotone>
            <a:alphaModFix amt="32000"/>
            <a:extLst>
              <a:ext uri="{28A0092B-C50C-407E-A947-70E740481C1C}">
                <a14:useLocalDpi xmlns:a14="http://schemas.microsoft.com/office/drawing/2010/main" val="0"/>
              </a:ext>
            </a:extLst>
          </a:blip>
          <a:stretch>
            <a:fillRect/>
          </a:stretch>
        </p:blipFill>
        <p:spPr>
          <a:xfrm rot="1380938">
            <a:off x="4541812" y="535141"/>
            <a:ext cx="2018926" cy="2028440"/>
          </a:xfrm>
          <a:prstGeom prst="rect">
            <a:avLst/>
          </a:prstGeom>
          <a:noFill/>
        </p:spPr>
      </p:pic>
      <p:sp>
        <p:nvSpPr>
          <p:cNvPr id="5" name="Rectangle 4">
            <a:extLst>
              <a:ext uri="{FF2B5EF4-FFF2-40B4-BE49-F238E27FC236}">
                <a16:creationId xmlns:a16="http://schemas.microsoft.com/office/drawing/2014/main" id="{2F39419F-1DDD-4908-8D47-6AE8E11A0C9F}"/>
              </a:ext>
            </a:extLst>
          </p:cNvPr>
          <p:cNvSpPr/>
          <p:nvPr/>
        </p:nvSpPr>
        <p:spPr>
          <a:xfrm>
            <a:off x="0" y="6337800"/>
            <a:ext cx="12192000" cy="52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AD96B44-D1E8-4C38-AAAD-052D8CADCF58}"/>
              </a:ext>
            </a:extLst>
          </p:cNvPr>
          <p:cNvSpPr/>
          <p:nvPr/>
        </p:nvSpPr>
        <p:spPr>
          <a:xfrm rot="16200000">
            <a:off x="9533879" y="4212069"/>
            <a:ext cx="1930893" cy="3385351"/>
          </a:xfrm>
          <a:prstGeom prst="triangle">
            <a:avLst>
              <a:gd name="adj" fmla="val 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ED1213-D803-4C23-901F-2F3374BBC4F1}"/>
              </a:ext>
            </a:extLst>
          </p:cNvPr>
          <p:cNvSpPr txBox="1"/>
          <p:nvPr/>
        </p:nvSpPr>
        <p:spPr>
          <a:xfrm>
            <a:off x="122822" y="83520"/>
            <a:ext cx="6218502" cy="646331"/>
          </a:xfrm>
          <a:prstGeom prst="rect">
            <a:avLst/>
          </a:prstGeom>
          <a:noFill/>
        </p:spPr>
        <p:txBody>
          <a:bodyPr wrap="square" rtlCol="0">
            <a:spAutoFit/>
          </a:bodyPr>
          <a:lstStyle/>
          <a:p>
            <a:r>
              <a:rPr lang="en-US" sz="3600" i="1" dirty="0">
                <a:solidFill>
                  <a:srgbClr val="008080"/>
                </a:solidFill>
              </a:rPr>
              <a:t>How do we collaborate?</a:t>
            </a:r>
          </a:p>
        </p:txBody>
      </p:sp>
      <p:pic>
        <p:nvPicPr>
          <p:cNvPr id="8" name="Picture 7">
            <a:extLst>
              <a:ext uri="{FF2B5EF4-FFF2-40B4-BE49-F238E27FC236}">
                <a16:creationId xmlns:a16="http://schemas.microsoft.com/office/drawing/2014/main" id="{2F0645C7-3133-49DF-83F2-4226B15D388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73488" y="5798249"/>
            <a:ext cx="1803947" cy="967732"/>
          </a:xfrm>
          <a:prstGeom prst="rect">
            <a:avLst/>
          </a:prstGeom>
        </p:spPr>
      </p:pic>
      <p:sp>
        <p:nvSpPr>
          <p:cNvPr id="13" name="TextBox 12">
            <a:extLst>
              <a:ext uri="{FF2B5EF4-FFF2-40B4-BE49-F238E27FC236}">
                <a16:creationId xmlns:a16="http://schemas.microsoft.com/office/drawing/2014/main" id="{5AEF29DA-6FE0-4B32-995B-E0C6B59E1AE5}"/>
              </a:ext>
            </a:extLst>
          </p:cNvPr>
          <p:cNvSpPr txBox="1"/>
          <p:nvPr/>
        </p:nvSpPr>
        <p:spPr>
          <a:xfrm>
            <a:off x="114565" y="6384156"/>
            <a:ext cx="8717872" cy="400110"/>
          </a:xfrm>
          <a:prstGeom prst="rect">
            <a:avLst/>
          </a:prstGeom>
          <a:noFill/>
        </p:spPr>
        <p:txBody>
          <a:bodyPr wrap="square" rtlCol="0">
            <a:spAutoFit/>
          </a:bodyPr>
          <a:lstStyle/>
          <a:p>
            <a:r>
              <a:rPr lang="en-US" sz="2000" dirty="0">
                <a:solidFill>
                  <a:schemeClr val="tx1">
                    <a:lumMod val="65000"/>
                    <a:lumOff val="35000"/>
                  </a:schemeClr>
                </a:solidFill>
              </a:rPr>
              <a:t>Division of Environmental Health Sciences (</a:t>
            </a:r>
            <a:r>
              <a:rPr lang="en-US" sz="2000" dirty="0" err="1">
                <a:solidFill>
                  <a:schemeClr val="tx1">
                    <a:lumMod val="65000"/>
                    <a:lumOff val="35000"/>
                  </a:schemeClr>
                </a:solidFill>
              </a:rPr>
              <a:t>EnHS</a:t>
            </a:r>
            <a:r>
              <a:rPr lang="en-US" sz="2000" dirty="0">
                <a:solidFill>
                  <a:schemeClr val="tx1">
                    <a:lumMod val="65000"/>
                    <a:lumOff val="35000"/>
                  </a:schemeClr>
                </a:solidFill>
              </a:rPr>
              <a:t>)</a:t>
            </a:r>
          </a:p>
        </p:txBody>
      </p:sp>
      <p:pic>
        <p:nvPicPr>
          <p:cNvPr id="47" name="Picture 46" descr="Arc">
            <a:extLst>
              <a:ext uri="{FF2B5EF4-FFF2-40B4-BE49-F238E27FC236}">
                <a16:creationId xmlns:a16="http://schemas.microsoft.com/office/drawing/2014/main" id="{2F4F1409-63C7-4300-ACFD-D4C8961FED64}"/>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1159777">
            <a:off x="9816549" y="1213764"/>
            <a:ext cx="2197291" cy="2210813"/>
          </a:xfrm>
          <a:prstGeom prst="rect">
            <a:avLst/>
          </a:prstGeom>
        </p:spPr>
      </p:pic>
      <p:sp>
        <p:nvSpPr>
          <p:cNvPr id="23" name="TextBox 22">
            <a:extLst>
              <a:ext uri="{FF2B5EF4-FFF2-40B4-BE49-F238E27FC236}">
                <a16:creationId xmlns:a16="http://schemas.microsoft.com/office/drawing/2014/main" id="{A1D0678E-123A-466F-B878-FD1E9BD1B2FE}"/>
              </a:ext>
            </a:extLst>
          </p:cNvPr>
          <p:cNvSpPr txBox="1"/>
          <p:nvPr/>
        </p:nvSpPr>
        <p:spPr>
          <a:xfrm>
            <a:off x="122822" y="848969"/>
            <a:ext cx="4669566" cy="1015663"/>
          </a:xfrm>
          <a:prstGeom prst="rect">
            <a:avLst/>
          </a:prstGeom>
          <a:noFill/>
        </p:spPr>
        <p:txBody>
          <a:bodyPr wrap="square" rtlCol="0">
            <a:spAutoFit/>
          </a:bodyPr>
          <a:lstStyle/>
          <a:p>
            <a:r>
              <a:rPr lang="en-US" sz="2000" b="1" dirty="0" err="1">
                <a:solidFill>
                  <a:srgbClr val="7E181F"/>
                </a:solidFill>
              </a:rPr>
              <a:t>EnHS</a:t>
            </a:r>
            <a:r>
              <a:rPr lang="en-US" sz="2000" b="1" dirty="0">
                <a:solidFill>
                  <a:srgbClr val="7E181F"/>
                </a:solidFill>
              </a:rPr>
              <a:t> faculty play major roles in many centers and institutes within our division, and across the University.</a:t>
            </a:r>
            <a:endParaRPr lang="en-US" b="1" i="1" dirty="0">
              <a:solidFill>
                <a:srgbClr val="7E181F"/>
              </a:solidFill>
            </a:endParaRPr>
          </a:p>
        </p:txBody>
      </p:sp>
      <p:sp>
        <p:nvSpPr>
          <p:cNvPr id="24" name="TextBox 23">
            <a:extLst>
              <a:ext uri="{FF2B5EF4-FFF2-40B4-BE49-F238E27FC236}">
                <a16:creationId xmlns:a16="http://schemas.microsoft.com/office/drawing/2014/main" id="{667F44CE-E84B-44BB-A7EA-AA35E2A21F5F}"/>
              </a:ext>
            </a:extLst>
          </p:cNvPr>
          <p:cNvSpPr txBox="1"/>
          <p:nvPr/>
        </p:nvSpPr>
        <p:spPr>
          <a:xfrm>
            <a:off x="6881958" y="4135598"/>
            <a:ext cx="2156339" cy="189282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b="1" dirty="0">
                <a:solidFill>
                  <a:schemeClr val="accent5">
                    <a:lumMod val="75000"/>
                  </a:schemeClr>
                </a:solidFill>
              </a:rPr>
              <a:t>Minnesota Department of Health</a:t>
            </a:r>
          </a:p>
          <a:p>
            <a:pPr marL="285750" indent="-285750">
              <a:spcBef>
                <a:spcPts val="600"/>
              </a:spcBef>
              <a:buFont typeface="Arial" panose="020B0604020202020204" pitchFamily="34" charset="0"/>
              <a:buChar char="•"/>
            </a:pPr>
            <a:r>
              <a:rPr lang="en-US" sz="1600" b="1" dirty="0">
                <a:solidFill>
                  <a:schemeClr val="accent5">
                    <a:lumMod val="75000"/>
                  </a:schemeClr>
                </a:solidFill>
              </a:rPr>
              <a:t>Minnesota Department of Labor and</a:t>
            </a:r>
            <a:br>
              <a:rPr lang="en-US" sz="1600" b="1" dirty="0">
                <a:solidFill>
                  <a:schemeClr val="accent5">
                    <a:lumMod val="75000"/>
                  </a:schemeClr>
                </a:solidFill>
              </a:rPr>
            </a:br>
            <a:r>
              <a:rPr lang="en-US" sz="1600" b="1" dirty="0">
                <a:solidFill>
                  <a:schemeClr val="accent5">
                    <a:lumMod val="75000"/>
                  </a:schemeClr>
                </a:solidFill>
              </a:rPr>
              <a:t>Industry</a:t>
            </a:r>
          </a:p>
        </p:txBody>
      </p:sp>
      <p:pic>
        <p:nvPicPr>
          <p:cNvPr id="27" name="Picture 26" descr="Logo&#10;&#10;Description automatically generated">
            <a:extLst>
              <a:ext uri="{FF2B5EF4-FFF2-40B4-BE49-F238E27FC236}">
                <a16:creationId xmlns:a16="http://schemas.microsoft.com/office/drawing/2014/main" id="{D54B0647-2CBE-4E6C-B480-12EFACA8B99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58803" y="1031353"/>
            <a:ext cx="1210393" cy="715140"/>
          </a:xfrm>
          <a:prstGeom prst="rect">
            <a:avLst/>
          </a:prstGeom>
        </p:spPr>
      </p:pic>
      <p:sp>
        <p:nvSpPr>
          <p:cNvPr id="50" name="TextBox 49">
            <a:extLst>
              <a:ext uri="{FF2B5EF4-FFF2-40B4-BE49-F238E27FC236}">
                <a16:creationId xmlns:a16="http://schemas.microsoft.com/office/drawing/2014/main" id="{9D19DCDA-B90C-4A1B-9488-F40339741A23}"/>
              </a:ext>
            </a:extLst>
          </p:cNvPr>
          <p:cNvSpPr txBox="1"/>
          <p:nvPr/>
        </p:nvSpPr>
        <p:spPr>
          <a:xfrm>
            <a:off x="3299620" y="2127241"/>
            <a:ext cx="2956784" cy="1944122"/>
          </a:xfrm>
          <a:prstGeom prst="rect">
            <a:avLst/>
          </a:prstGeom>
          <a:solidFill>
            <a:schemeClr val="accent4">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spcBef>
                <a:spcPts val="1200"/>
              </a:spcBef>
            </a:pPr>
            <a:r>
              <a:rPr lang="en-US" sz="1600" i="1" dirty="0">
                <a:solidFill>
                  <a:srgbClr val="7E181F"/>
                </a:solidFill>
              </a:rPr>
              <a:t>University partners with </a:t>
            </a:r>
            <a:r>
              <a:rPr lang="en-US" sz="1600" i="1" dirty="0" err="1">
                <a:solidFill>
                  <a:srgbClr val="7E181F"/>
                </a:solidFill>
              </a:rPr>
              <a:t>EnHS</a:t>
            </a:r>
            <a:r>
              <a:rPr lang="en-US" sz="1600" i="1" dirty="0">
                <a:solidFill>
                  <a:srgbClr val="7E181F"/>
                </a:solidFill>
              </a:rPr>
              <a:t> faculty in leadership roles</a:t>
            </a:r>
          </a:p>
          <a:p>
            <a:pPr marL="365760" indent="-285750">
              <a:spcBef>
                <a:spcPts val="1000"/>
              </a:spcBef>
              <a:buFont typeface="Arial" panose="020B0604020202020204" pitchFamily="34" charset="0"/>
              <a:buChar char="•"/>
            </a:pPr>
            <a:r>
              <a:rPr lang="en-US" sz="1400" dirty="0">
                <a:solidFill>
                  <a:schemeClr val="tx1">
                    <a:lumMod val="75000"/>
                    <a:lumOff val="25000"/>
                  </a:schemeClr>
                </a:solidFill>
              </a:rPr>
              <a:t>Center for Infectious Disease Research and Policy</a:t>
            </a:r>
          </a:p>
          <a:p>
            <a:pPr marL="365760" indent="-285750">
              <a:spcBef>
                <a:spcPts val="600"/>
              </a:spcBef>
              <a:buFont typeface="Arial" panose="020B0604020202020204" pitchFamily="34" charset="0"/>
              <a:buChar char="•"/>
            </a:pPr>
            <a:r>
              <a:rPr lang="en-US" sz="1400" dirty="0">
                <a:solidFill>
                  <a:schemeClr val="tx1">
                    <a:lumMod val="75000"/>
                    <a:lumOff val="25000"/>
                  </a:schemeClr>
                </a:solidFill>
              </a:rPr>
              <a:t>Masonic Cancer Center</a:t>
            </a:r>
          </a:p>
          <a:p>
            <a:pPr marL="365760" indent="-285750">
              <a:spcBef>
                <a:spcPts val="600"/>
              </a:spcBef>
              <a:buFont typeface="Arial" panose="020B0604020202020204" pitchFamily="34" charset="0"/>
              <a:buChar char="•"/>
            </a:pPr>
            <a:r>
              <a:rPr lang="en-US" sz="1400" dirty="0">
                <a:solidFill>
                  <a:schemeClr val="tx1">
                    <a:lumMod val="75000"/>
                    <a:lumOff val="25000"/>
                  </a:schemeClr>
                </a:solidFill>
              </a:rPr>
              <a:t>Institute for Global Cancer Prevention Research</a:t>
            </a:r>
          </a:p>
        </p:txBody>
      </p:sp>
      <p:sp>
        <p:nvSpPr>
          <p:cNvPr id="29" name="TextBox 28">
            <a:extLst>
              <a:ext uri="{FF2B5EF4-FFF2-40B4-BE49-F238E27FC236}">
                <a16:creationId xmlns:a16="http://schemas.microsoft.com/office/drawing/2014/main" id="{2149122F-D017-4D1A-939D-712B8FC474F0}"/>
              </a:ext>
            </a:extLst>
          </p:cNvPr>
          <p:cNvSpPr txBox="1"/>
          <p:nvPr/>
        </p:nvSpPr>
        <p:spPr>
          <a:xfrm>
            <a:off x="6806160" y="1740573"/>
            <a:ext cx="2362746" cy="830997"/>
          </a:xfrm>
          <a:prstGeom prst="rect">
            <a:avLst/>
          </a:prstGeom>
          <a:noFill/>
        </p:spPr>
        <p:txBody>
          <a:bodyPr wrap="square" rtlCol="0">
            <a:spAutoFit/>
          </a:bodyPr>
          <a:lstStyle/>
          <a:p>
            <a:r>
              <a:rPr lang="en-US" sz="2400" b="1" dirty="0">
                <a:solidFill>
                  <a:schemeClr val="accent5">
                    <a:lumMod val="75000"/>
                  </a:schemeClr>
                </a:solidFill>
              </a:rPr>
              <a:t>STATE AND REGIONAL</a:t>
            </a:r>
          </a:p>
        </p:txBody>
      </p:sp>
      <p:sp>
        <p:nvSpPr>
          <p:cNvPr id="30" name="TextBox 29">
            <a:extLst>
              <a:ext uri="{FF2B5EF4-FFF2-40B4-BE49-F238E27FC236}">
                <a16:creationId xmlns:a16="http://schemas.microsoft.com/office/drawing/2014/main" id="{9ADCC5FE-A0FC-438E-9235-896433693DC0}"/>
              </a:ext>
            </a:extLst>
          </p:cNvPr>
          <p:cNvSpPr txBox="1"/>
          <p:nvPr/>
        </p:nvSpPr>
        <p:spPr>
          <a:xfrm>
            <a:off x="7170105" y="109284"/>
            <a:ext cx="4949873" cy="877163"/>
          </a:xfrm>
          <a:prstGeom prst="rect">
            <a:avLst/>
          </a:prstGeom>
          <a:noFill/>
        </p:spPr>
        <p:txBody>
          <a:bodyPr wrap="square" rtlCol="0">
            <a:spAutoFit/>
          </a:bodyPr>
          <a:lstStyle/>
          <a:p>
            <a:pPr algn="r"/>
            <a:r>
              <a:rPr lang="en-US" sz="1700" i="1" dirty="0">
                <a:solidFill>
                  <a:schemeClr val="tx1">
                    <a:lumMod val="50000"/>
                    <a:lumOff val="50000"/>
                  </a:schemeClr>
                </a:solidFill>
              </a:rPr>
              <a:t>Forming collaborations and partnerships across the University, and impacting local, state, regional, national and global communities.</a:t>
            </a:r>
          </a:p>
        </p:txBody>
      </p:sp>
      <p:pic>
        <p:nvPicPr>
          <p:cNvPr id="32" name="Picture 31" descr="World icon">
            <a:extLst>
              <a:ext uri="{FF2B5EF4-FFF2-40B4-BE49-F238E27FC236}">
                <a16:creationId xmlns:a16="http://schemas.microsoft.com/office/drawing/2014/main" id="{12140CFC-4C37-44B4-849F-A10678ABE92D}"/>
              </a:ext>
            </a:extLst>
          </p:cNvPr>
          <p:cNvPicPr>
            <a:picLocks noChangeAspect="1"/>
          </p:cNvPicPr>
          <p:nvPr/>
        </p:nvPicPr>
        <p:blipFill>
          <a:blip r:embed="rId7" cstate="hq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366596" y="2432813"/>
            <a:ext cx="1611794" cy="1611794"/>
          </a:xfrm>
          <a:prstGeom prst="rect">
            <a:avLst/>
          </a:prstGeom>
        </p:spPr>
      </p:pic>
      <p:sp>
        <p:nvSpPr>
          <p:cNvPr id="52" name="TextBox 51">
            <a:extLst>
              <a:ext uri="{FF2B5EF4-FFF2-40B4-BE49-F238E27FC236}">
                <a16:creationId xmlns:a16="http://schemas.microsoft.com/office/drawing/2014/main" id="{C059505E-348C-4A77-9B39-6E4FACFB8A92}"/>
              </a:ext>
            </a:extLst>
          </p:cNvPr>
          <p:cNvSpPr txBox="1"/>
          <p:nvPr/>
        </p:nvSpPr>
        <p:spPr>
          <a:xfrm>
            <a:off x="9298519" y="4126073"/>
            <a:ext cx="2807491" cy="123110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b="1" dirty="0">
                <a:solidFill>
                  <a:schemeClr val="accent6">
                    <a:lumMod val="75000"/>
                  </a:schemeClr>
                </a:solidFill>
              </a:rPr>
              <a:t>Centers for Disease Control</a:t>
            </a:r>
          </a:p>
          <a:p>
            <a:pPr marL="285750" indent="-285750">
              <a:spcBef>
                <a:spcPts val="600"/>
              </a:spcBef>
              <a:buFont typeface="Arial" panose="020B0604020202020204" pitchFamily="34" charset="0"/>
              <a:buChar char="•"/>
            </a:pPr>
            <a:r>
              <a:rPr lang="en-US" sz="1600" b="1" dirty="0">
                <a:solidFill>
                  <a:schemeClr val="accent6">
                    <a:lumMod val="75000"/>
                  </a:schemeClr>
                </a:solidFill>
              </a:rPr>
              <a:t>World Health Organization</a:t>
            </a:r>
          </a:p>
          <a:p>
            <a:pPr marL="285750" indent="-285750">
              <a:spcBef>
                <a:spcPts val="600"/>
              </a:spcBef>
              <a:buFont typeface="Arial" panose="020B0604020202020204" pitchFamily="34" charset="0"/>
              <a:buChar char="•"/>
            </a:pPr>
            <a:r>
              <a:rPr lang="en-US" sz="1600" b="1" dirty="0">
                <a:solidFill>
                  <a:schemeClr val="accent6">
                    <a:lumMod val="75000"/>
                  </a:schemeClr>
                </a:solidFill>
              </a:rPr>
              <a:t>Agriculture and </a:t>
            </a:r>
            <a:r>
              <a:rPr lang="en-US" sz="1600" b="1" dirty="0" err="1">
                <a:solidFill>
                  <a:schemeClr val="accent6">
                    <a:lumMod val="75000"/>
                  </a:schemeClr>
                </a:solidFill>
              </a:rPr>
              <a:t>Agri</a:t>
            </a:r>
            <a:r>
              <a:rPr lang="en-US" sz="1600" b="1" dirty="0">
                <a:solidFill>
                  <a:schemeClr val="accent6">
                    <a:lumMod val="75000"/>
                  </a:schemeClr>
                </a:solidFill>
              </a:rPr>
              <a:t>-Food Canada</a:t>
            </a:r>
          </a:p>
        </p:txBody>
      </p:sp>
      <p:sp>
        <p:nvSpPr>
          <p:cNvPr id="53" name="TextBox 52">
            <a:extLst>
              <a:ext uri="{FF2B5EF4-FFF2-40B4-BE49-F238E27FC236}">
                <a16:creationId xmlns:a16="http://schemas.microsoft.com/office/drawing/2014/main" id="{D2CEEAD5-1096-41F6-AB45-3FF544E2EDF9}"/>
              </a:ext>
            </a:extLst>
          </p:cNvPr>
          <p:cNvSpPr txBox="1"/>
          <p:nvPr/>
        </p:nvSpPr>
        <p:spPr>
          <a:xfrm>
            <a:off x="9242770" y="1627553"/>
            <a:ext cx="2717756" cy="830997"/>
          </a:xfrm>
          <a:prstGeom prst="rect">
            <a:avLst/>
          </a:prstGeom>
          <a:noFill/>
        </p:spPr>
        <p:txBody>
          <a:bodyPr wrap="square" rtlCol="0">
            <a:spAutoFit/>
          </a:bodyPr>
          <a:lstStyle/>
          <a:p>
            <a:r>
              <a:rPr lang="en-US" sz="2400" b="1" dirty="0">
                <a:solidFill>
                  <a:schemeClr val="accent6">
                    <a:lumMod val="75000"/>
                  </a:schemeClr>
                </a:solidFill>
              </a:rPr>
              <a:t>NATIONAL AND GLOBAL</a:t>
            </a:r>
          </a:p>
        </p:txBody>
      </p:sp>
      <p:pic>
        <p:nvPicPr>
          <p:cNvPr id="3" name="Picture 2" descr="State of Minnesota icon">
            <a:extLst>
              <a:ext uri="{FF2B5EF4-FFF2-40B4-BE49-F238E27FC236}">
                <a16:creationId xmlns:a16="http://schemas.microsoft.com/office/drawing/2014/main" id="{F74A2CC7-F7F4-4332-98C1-3973EBDC75D9}"/>
              </a:ext>
            </a:extLst>
          </p:cNvPr>
          <p:cNvPicPr>
            <a:picLocks noChangeAspect="1"/>
          </p:cNvPicPr>
          <p:nvPr/>
        </p:nvPicPr>
        <p:blipFill>
          <a:blip r:embed="rId8">
            <a:duotone>
              <a:schemeClr val="accent5">
                <a:shade val="45000"/>
                <a:satMod val="135000"/>
              </a:schemeClr>
              <a:prstClr val="white"/>
            </a:duotone>
            <a:alphaModFix/>
            <a:extLst>
              <a:ext uri="{28A0092B-C50C-407E-A947-70E740481C1C}">
                <a14:useLocalDpi xmlns:a14="http://schemas.microsoft.com/office/drawing/2010/main" val="0"/>
              </a:ext>
            </a:extLst>
          </a:blip>
          <a:stretch>
            <a:fillRect/>
          </a:stretch>
        </p:blipFill>
        <p:spPr>
          <a:xfrm>
            <a:off x="6915641" y="2538188"/>
            <a:ext cx="1424940" cy="1523048"/>
          </a:xfrm>
          <a:prstGeom prst="rect">
            <a:avLst/>
          </a:prstGeom>
        </p:spPr>
      </p:pic>
    </p:spTree>
    <p:extLst>
      <p:ext uri="{BB962C8B-B14F-4D97-AF65-F5344CB8AC3E}">
        <p14:creationId xmlns:p14="http://schemas.microsoft.com/office/powerpoint/2010/main" val="161043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39419F-1DDD-4908-8D47-6AE8E11A0C9F}"/>
              </a:ext>
            </a:extLst>
          </p:cNvPr>
          <p:cNvSpPr/>
          <p:nvPr/>
        </p:nvSpPr>
        <p:spPr>
          <a:xfrm>
            <a:off x="0" y="6337800"/>
            <a:ext cx="12192000" cy="52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AD96B44-D1E8-4C38-AAAD-052D8CADCF58}"/>
              </a:ext>
            </a:extLst>
          </p:cNvPr>
          <p:cNvSpPr/>
          <p:nvPr/>
        </p:nvSpPr>
        <p:spPr>
          <a:xfrm rot="16200000">
            <a:off x="9533879" y="4212069"/>
            <a:ext cx="1930893" cy="3385351"/>
          </a:xfrm>
          <a:prstGeom prst="triangle">
            <a:avLst>
              <a:gd name="adj" fmla="val 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ED1213-D803-4C23-901F-2F3374BBC4F1}"/>
              </a:ext>
            </a:extLst>
          </p:cNvPr>
          <p:cNvSpPr txBox="1"/>
          <p:nvPr/>
        </p:nvSpPr>
        <p:spPr>
          <a:xfrm>
            <a:off x="122822" y="83520"/>
            <a:ext cx="5353418" cy="646331"/>
          </a:xfrm>
          <a:prstGeom prst="rect">
            <a:avLst/>
          </a:prstGeom>
          <a:noFill/>
        </p:spPr>
        <p:txBody>
          <a:bodyPr wrap="square" rtlCol="0">
            <a:spAutoFit/>
          </a:bodyPr>
          <a:lstStyle/>
          <a:p>
            <a:r>
              <a:rPr lang="en-US" sz="3600" i="1" dirty="0">
                <a:solidFill>
                  <a:srgbClr val="008080"/>
                </a:solidFill>
              </a:rPr>
              <a:t>Our connections</a:t>
            </a:r>
          </a:p>
        </p:txBody>
      </p:sp>
      <p:pic>
        <p:nvPicPr>
          <p:cNvPr id="8" name="Picture 7">
            <a:extLst>
              <a:ext uri="{FF2B5EF4-FFF2-40B4-BE49-F238E27FC236}">
                <a16:creationId xmlns:a16="http://schemas.microsoft.com/office/drawing/2014/main" id="{2F0645C7-3133-49DF-83F2-4226B15D38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73488" y="5798249"/>
            <a:ext cx="1803947" cy="967732"/>
          </a:xfrm>
          <a:prstGeom prst="rect">
            <a:avLst/>
          </a:prstGeom>
        </p:spPr>
      </p:pic>
      <p:sp>
        <p:nvSpPr>
          <p:cNvPr id="13" name="TextBox 12">
            <a:extLst>
              <a:ext uri="{FF2B5EF4-FFF2-40B4-BE49-F238E27FC236}">
                <a16:creationId xmlns:a16="http://schemas.microsoft.com/office/drawing/2014/main" id="{5AEF29DA-6FE0-4B32-995B-E0C6B59E1AE5}"/>
              </a:ext>
            </a:extLst>
          </p:cNvPr>
          <p:cNvSpPr txBox="1"/>
          <p:nvPr/>
        </p:nvSpPr>
        <p:spPr>
          <a:xfrm>
            <a:off x="114565" y="6384156"/>
            <a:ext cx="8717872" cy="400110"/>
          </a:xfrm>
          <a:prstGeom prst="rect">
            <a:avLst/>
          </a:prstGeom>
          <a:noFill/>
        </p:spPr>
        <p:txBody>
          <a:bodyPr wrap="square" rtlCol="0">
            <a:spAutoFit/>
          </a:bodyPr>
          <a:lstStyle/>
          <a:p>
            <a:r>
              <a:rPr lang="en-US" sz="2000" dirty="0">
                <a:solidFill>
                  <a:schemeClr val="tx1">
                    <a:lumMod val="65000"/>
                    <a:lumOff val="35000"/>
                  </a:schemeClr>
                </a:solidFill>
              </a:rPr>
              <a:t>Division of Environmental Health Sciences (</a:t>
            </a:r>
            <a:r>
              <a:rPr lang="en-US" sz="2000" dirty="0" err="1">
                <a:solidFill>
                  <a:schemeClr val="tx1">
                    <a:lumMod val="65000"/>
                    <a:lumOff val="35000"/>
                  </a:schemeClr>
                </a:solidFill>
              </a:rPr>
              <a:t>EnHS</a:t>
            </a:r>
            <a:r>
              <a:rPr lang="en-US" sz="2000" dirty="0">
                <a:solidFill>
                  <a:schemeClr val="tx1">
                    <a:lumMod val="65000"/>
                    <a:lumOff val="35000"/>
                  </a:schemeClr>
                </a:solidFill>
              </a:rPr>
              <a:t>)</a:t>
            </a:r>
          </a:p>
        </p:txBody>
      </p:sp>
      <p:sp>
        <p:nvSpPr>
          <p:cNvPr id="2" name="TextBox 1">
            <a:extLst>
              <a:ext uri="{FF2B5EF4-FFF2-40B4-BE49-F238E27FC236}">
                <a16:creationId xmlns:a16="http://schemas.microsoft.com/office/drawing/2014/main" id="{75DFF535-30C0-447D-A5A6-4A43121D6737}"/>
              </a:ext>
            </a:extLst>
          </p:cNvPr>
          <p:cNvSpPr txBox="1"/>
          <p:nvPr/>
        </p:nvSpPr>
        <p:spPr>
          <a:xfrm>
            <a:off x="10363518" y="2392212"/>
            <a:ext cx="1703386" cy="830997"/>
          </a:xfrm>
          <a:prstGeom prst="rect">
            <a:avLst/>
          </a:prstGeom>
          <a:noFill/>
        </p:spPr>
        <p:txBody>
          <a:bodyPr wrap="square" rtlCol="0">
            <a:spAutoFit/>
          </a:bodyPr>
          <a:lstStyle/>
          <a:p>
            <a:r>
              <a:rPr lang="en-US" sz="1600" dirty="0"/>
              <a:t>Universities and Academic Organizations</a:t>
            </a:r>
          </a:p>
        </p:txBody>
      </p:sp>
      <p:sp>
        <p:nvSpPr>
          <p:cNvPr id="26" name="TextBox 25">
            <a:extLst>
              <a:ext uri="{FF2B5EF4-FFF2-40B4-BE49-F238E27FC236}">
                <a16:creationId xmlns:a16="http://schemas.microsoft.com/office/drawing/2014/main" id="{1B337CAF-D53C-42CA-BDD7-1F7235DE621B}"/>
              </a:ext>
            </a:extLst>
          </p:cNvPr>
          <p:cNvSpPr txBox="1"/>
          <p:nvPr/>
        </p:nvSpPr>
        <p:spPr>
          <a:xfrm>
            <a:off x="10374049" y="3760899"/>
            <a:ext cx="1508923" cy="584775"/>
          </a:xfrm>
          <a:prstGeom prst="rect">
            <a:avLst/>
          </a:prstGeom>
          <a:noFill/>
        </p:spPr>
        <p:txBody>
          <a:bodyPr wrap="square" rtlCol="0">
            <a:spAutoFit/>
          </a:bodyPr>
          <a:lstStyle/>
          <a:p>
            <a:r>
              <a:rPr lang="en-US" sz="1600" dirty="0"/>
              <a:t>Business and Industry</a:t>
            </a:r>
          </a:p>
        </p:txBody>
      </p:sp>
      <p:sp>
        <p:nvSpPr>
          <p:cNvPr id="7" name="Oval 6">
            <a:extLst>
              <a:ext uri="{FF2B5EF4-FFF2-40B4-BE49-F238E27FC236}">
                <a16:creationId xmlns:a16="http://schemas.microsoft.com/office/drawing/2014/main" id="{74DF3452-E62E-4B9E-B1D9-BDD8180B6990}"/>
              </a:ext>
            </a:extLst>
          </p:cNvPr>
          <p:cNvSpPr/>
          <p:nvPr/>
        </p:nvSpPr>
        <p:spPr>
          <a:xfrm>
            <a:off x="9843823" y="3908418"/>
            <a:ext cx="365127" cy="369332"/>
          </a:xfrm>
          <a:prstGeom prst="ellipse">
            <a:avLst/>
          </a:prstGeom>
          <a:solidFill>
            <a:srgbClr val="7E18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DEF4878-42DF-40A7-9DC8-FB08EB5EDBC6}"/>
              </a:ext>
            </a:extLst>
          </p:cNvPr>
          <p:cNvSpPr/>
          <p:nvPr/>
        </p:nvSpPr>
        <p:spPr>
          <a:xfrm>
            <a:off x="9843823" y="2461484"/>
            <a:ext cx="365127" cy="369332"/>
          </a:xfrm>
          <a:prstGeom prst="ellipse">
            <a:avLst/>
          </a:prstGeom>
          <a:solidFill>
            <a:srgbClr val="355D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E6F9981-6750-426E-903B-69F97531D2A5}"/>
              </a:ext>
            </a:extLst>
          </p:cNvPr>
          <p:cNvSpPr/>
          <p:nvPr/>
        </p:nvSpPr>
        <p:spPr>
          <a:xfrm>
            <a:off x="9848581" y="3253416"/>
            <a:ext cx="365127" cy="369332"/>
          </a:xfrm>
          <a:prstGeom prst="ellipse">
            <a:avLst/>
          </a:prstGeom>
          <a:solidFill>
            <a:srgbClr val="DEA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Map&#10;&#10;Description automatically generated">
            <a:extLst>
              <a:ext uri="{FF2B5EF4-FFF2-40B4-BE49-F238E27FC236}">
                <a16:creationId xmlns:a16="http://schemas.microsoft.com/office/drawing/2014/main" id="{27912634-6E08-43EB-98F1-706EE400B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90" y="1127864"/>
            <a:ext cx="9244563" cy="5182558"/>
          </a:xfrm>
          <a:prstGeom prst="rect">
            <a:avLst/>
          </a:prstGeom>
        </p:spPr>
      </p:pic>
      <p:sp>
        <p:nvSpPr>
          <p:cNvPr id="25" name="TextBox 24">
            <a:extLst>
              <a:ext uri="{FF2B5EF4-FFF2-40B4-BE49-F238E27FC236}">
                <a16:creationId xmlns:a16="http://schemas.microsoft.com/office/drawing/2014/main" id="{3E542FA4-B06D-4A5E-A354-D34D6E0F2794}"/>
              </a:ext>
            </a:extLst>
          </p:cNvPr>
          <p:cNvSpPr txBox="1"/>
          <p:nvPr/>
        </p:nvSpPr>
        <p:spPr>
          <a:xfrm>
            <a:off x="10374049" y="3253416"/>
            <a:ext cx="1584958" cy="338554"/>
          </a:xfrm>
          <a:prstGeom prst="rect">
            <a:avLst/>
          </a:prstGeom>
          <a:noFill/>
        </p:spPr>
        <p:txBody>
          <a:bodyPr wrap="square" rtlCol="0">
            <a:spAutoFit/>
          </a:bodyPr>
          <a:lstStyle/>
          <a:p>
            <a:r>
              <a:rPr lang="en-US" sz="1600" dirty="0"/>
              <a:t>Government</a:t>
            </a:r>
          </a:p>
        </p:txBody>
      </p:sp>
      <p:sp>
        <p:nvSpPr>
          <p:cNvPr id="30" name="TextBox 29">
            <a:extLst>
              <a:ext uri="{FF2B5EF4-FFF2-40B4-BE49-F238E27FC236}">
                <a16:creationId xmlns:a16="http://schemas.microsoft.com/office/drawing/2014/main" id="{9ADCC5FE-A0FC-438E-9235-896433693DC0}"/>
              </a:ext>
            </a:extLst>
          </p:cNvPr>
          <p:cNvSpPr txBox="1"/>
          <p:nvPr/>
        </p:nvSpPr>
        <p:spPr>
          <a:xfrm>
            <a:off x="5610224" y="99759"/>
            <a:ext cx="6509753" cy="830997"/>
          </a:xfrm>
          <a:prstGeom prst="rect">
            <a:avLst/>
          </a:prstGeom>
          <a:noFill/>
        </p:spPr>
        <p:txBody>
          <a:bodyPr wrap="square" rtlCol="0">
            <a:spAutoFit/>
          </a:bodyPr>
          <a:lstStyle/>
          <a:p>
            <a:pPr algn="r"/>
            <a:r>
              <a:rPr lang="en-US" sz="1600" i="1" dirty="0">
                <a:solidFill>
                  <a:schemeClr val="tx1">
                    <a:lumMod val="50000"/>
                    <a:lumOff val="50000"/>
                  </a:schemeClr>
                </a:solidFill>
              </a:rPr>
              <a:t>Environmental Health Sciences faculty have collaborated with partners in academia, business and industry, and government at the local, state, national and international level through research, outreach, and education.</a:t>
            </a:r>
          </a:p>
        </p:txBody>
      </p:sp>
    </p:spTree>
    <p:extLst>
      <p:ext uri="{BB962C8B-B14F-4D97-AF65-F5344CB8AC3E}">
        <p14:creationId xmlns:p14="http://schemas.microsoft.com/office/powerpoint/2010/main" val="1175067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3504</TotalTime>
  <Words>2035</Words>
  <Application>Microsoft Office PowerPoint</Application>
  <PresentationFormat>Widescreen</PresentationFormat>
  <Paragraphs>194</Paragraphs>
  <Slides>11</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joyofmn@gmail.com</dc:creator>
  <cp:lastModifiedBy>joyofmn@gmail.com</cp:lastModifiedBy>
  <cp:revision>79</cp:revision>
  <dcterms:created xsi:type="dcterms:W3CDTF">2021-06-20T23:44:35Z</dcterms:created>
  <dcterms:modified xsi:type="dcterms:W3CDTF">2021-09-20T22:42:22Z</dcterms:modified>
</cp:coreProperties>
</file>