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1.xml" ContentType="application/xml"/>
  <Override PartName="/customXml/item3.xml" ContentType="application/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1.xml" ContentType="application/vnd.openxmlformats-officedocument.customXmlProperties+xml"/>
  <Override PartName="/customXml/itemProps3.xml" ContentType="application/vnd.openxmlformats-officedocument.customXmlProperties+xml"/>
  <Override PartName="/customXml/item2.xml" ContentType="application/xml"/>
  <Override PartName="/_rels/.rels" ContentType="application/vnd.openxmlformats-package.relationships+xml"/>
  <Override PartName="/ppt/_rels/presentation.xml.rels" ContentType="application/vnd.openxmlformats-package.relationships+xml"/>
  <Override PartName="/ppt/diagrams/layout3.xml" ContentType="application/vnd.openxmlformats-officedocument.drawingml.diagramLayout+xml"/>
  <Override PartName="/ppt/diagrams/colors2.xml" ContentType="application/vnd.openxmlformats-officedocument.drawingml.diagramColors+xml"/>
  <Override PartName="/ppt/diagrams/quickStyle5.xml" ContentType="application/vnd.openxmlformats-officedocument.drawingml.diagramStyle+xml"/>
  <Override PartName="/ppt/diagrams/quickStyle2.xml" ContentType="application/vnd.openxmlformats-officedocument.drawingml.diagramStyle+xml"/>
  <Override PartName="/ppt/diagrams/data4.xml" ContentType="application/vnd.openxmlformats-officedocument.drawingml.diagramData+xml"/>
  <Override PartName="/ppt/diagrams/layout2.xml" ContentType="application/vnd.openxmlformats-officedocument.drawingml.diagramLayout+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diagrams/quickStyle1.xml" ContentType="application/vnd.openxmlformats-officedocument.drawingml.diagramStyle+xml"/>
  <Override PartName="/ppt/diagrams/colors4.xml" ContentType="application/vnd.openxmlformats-officedocument.drawingml.diagramColors+xml"/>
  <Override PartName="/ppt/diagrams/layout5.xml" ContentType="application/vnd.openxmlformats-officedocument.drawingml.diagramLayout+xml"/>
  <Override PartName="/ppt/diagrams/layout4.xml" ContentType="application/vnd.openxmlformats-officedocument.drawingml.diagramLayout+xml"/>
  <Override PartName="/ppt/diagrams/colors5.xml" ContentType="application/vnd.openxmlformats-officedocument.drawingml.diagramColors+xml"/>
  <Override PartName="/ppt/diagrams/layout1.xml" ContentType="application/vnd.openxmlformats-officedocument.drawingml.diagramLayout+xml"/>
  <Override PartName="/ppt/diagrams/colors3.xml" ContentType="application/vnd.openxmlformats-officedocument.drawingml.diagramColors+xml"/>
  <Override PartName="/ppt/diagrams/data5.xml" ContentType="application/vnd.openxmlformats-officedocument.drawingml.diagramData+xml"/>
  <Override PartName="/ppt/diagrams/quickStyle3.xml" ContentType="application/vnd.openxmlformats-officedocument.drawingml.diagramStyle+xml"/>
  <Override PartName="/ppt/diagrams/quickStyle4.xml" ContentType="application/vnd.openxmlformats-officedocument.drawingml.diagramStyle+xml"/>
  <Override PartName="/ppt/diagrams/colors1.xml" ContentType="application/vnd.openxmlformats-officedocument.drawingml.diagramColors+xml"/>
  <Override PartName="/ppt/slides/_rels/slide4.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3.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25.xml.rels" ContentType="application/vnd.openxmlformats-package.relationships+xml"/>
  <Override PartName="/ppt/notesSlides/_rels/notesSlide10.xml.rels" ContentType="application/vnd.openxmlformats-package.relationships+xml"/>
  <Override PartName="/ppt/notesSlides/_rels/notesSlide18.xml.rels" ContentType="application/vnd.openxmlformats-package.relationships+xml"/>
  <Override PartName="/ppt/notesSlides/_rels/notesSlide26.xml.rels" ContentType="application/vnd.openxmlformats-package.relationships+xml"/>
  <Override PartName="/ppt/notesSlides/_rels/notesSlide11.xml.rels" ContentType="application/vnd.openxmlformats-package.relationships+xml"/>
  <Override PartName="/ppt/notesSlides/_rels/notesSlide19.xml.rels" ContentType="application/vnd.openxmlformats-package.relationships+xml"/>
  <Override PartName="/ppt/notesSlides/_rels/notesSlide12.xml.rels" ContentType="application/vnd.openxmlformats-package.relationships+xml"/>
  <Override PartName="/ppt/notesSlides/_rels/notesSlide14.xml.rels" ContentType="application/vnd.openxmlformats-package.relationships+xml"/>
  <Override PartName="/ppt/notesSlides/_rels/notesSlide28.xml.rels" ContentType="application/vnd.openxmlformats-package.relationships+xml"/>
  <Override PartName="/ppt/notesSlides/_rels/notesSlide21.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23.xml.rels" ContentType="application/vnd.openxmlformats-package.relationships+xml"/>
  <Override PartName="/ppt/notesSlides/_rels/notesSlide7.xml.rels" ContentType="application/vnd.openxmlformats-package.relationships+xml"/>
  <Override PartName="/ppt/notesSlides/_rels/notesSlide2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27.xml.rels" ContentType="application/vnd.openxmlformats-package.relationships+xml"/>
  <Override PartName="/ppt/notesSlides/_rels/notesSlide2.xml.rels" ContentType="application/vnd.openxmlformats-package.relationships+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16.xml" ContentType="application/vnd.openxmlformats-officedocument.presentationml.slideLayout+xml"/>
  <Override PartName="/ppt/slideLayouts/slideLayout91.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90.xml" ContentType="application/vnd.openxmlformats-officedocument.presentationml.slideLayout+xml"/>
  <Override PartName="/ppt/slideLayouts/slideLayout15.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_rels/slideLayout15.xml.rels" ContentType="application/vnd.openxmlformats-package.relationships+xml"/>
  <Override PartName="/ppt/slideLayouts/_rels/slideLayout90.xml.rels" ContentType="application/vnd.openxmlformats-package.relationships+xml"/>
  <Override PartName="/ppt/slideLayouts/_rels/slideLayout19.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91.xml.rels" ContentType="application/vnd.openxmlformats-package.relationships+xml"/>
  <Override PartName="/ppt/slideLayouts/_rels/slideLayout33.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5.xml.rels" ContentType="application/vnd.openxmlformats-package.relationships+xml"/>
  <Override PartName="/ppt/slideLayouts/_rels/slideLayout56.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59.xml.rels" ContentType="application/vnd.openxmlformats-package.relationships+xml"/>
  <Override PartName="/ppt/slideLayouts/_rels/slideLayout60.xml.rels" ContentType="application/vnd.openxmlformats-package.relationships+xml"/>
  <Override PartName="/ppt/slideLayouts/_rels/slideLayout7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16.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5.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51.xml.rels" ContentType="application/vnd.openxmlformats-package.relationships+xml"/>
  <Override PartName="/ppt/slideLayouts/_rels/slideLayout8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88.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48.xml.rels" ContentType="application/vnd.openxmlformats-package.relationships+xml"/>
  <Override PartName="/ppt/slideLayouts/_rels/slideLayout96.xml.rels" ContentType="application/vnd.openxmlformats-package.relationships+xml"/>
  <Override PartName="/ppt/slideLayouts/_rels/slideLayout87.xml.rels" ContentType="application/vnd.openxmlformats-package.relationships+xml"/>
  <Override PartName="/ppt/slideLayouts/_rels/slideLayout80.xml.rels" ContentType="application/vnd.openxmlformats-package.relationships+xml"/>
  <Override PartName="/ppt/slideLayouts/_rels/slideLayout22.xml.rels" ContentType="application/vnd.openxmlformats-package.relationships+xml"/>
  <Override PartName="/ppt/slideLayouts/_rels/slideLayout72.xml.rels" ContentType="application/vnd.openxmlformats-package.relationships+xml"/>
  <Override PartName="/ppt/slideLayouts/_rels/slideLayout95.xml.rels" ContentType="application/vnd.openxmlformats-package.relationships+xml"/>
  <Override PartName="/ppt/slideLayouts/_rels/slideLayout37.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63.xml.rels" ContentType="application/vnd.openxmlformats-package.relationships+xml"/>
  <Override PartName="/ppt/slideLayouts/_rels/slideLayout77.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5.xml.rels" ContentType="application/vnd.openxmlformats-package.relationships+xml"/>
  <Override PartName="/ppt/slideLayouts/_rels/slideLayout92.xml.rels" ContentType="application/vnd.openxmlformats-package.relationships+xml"/>
  <Override PartName="/ppt/slideLayouts/_rels/slideLayout34.xml.rels" ContentType="application/vnd.openxmlformats-package.relationships+xml"/>
  <Override PartName="/ppt/slideLayouts/_rels/slideLayout49.xml.rels" ContentType="application/vnd.openxmlformats-package.relationships+xml"/>
  <Override PartName="/ppt/slideLayouts/_rels/slideLayout42.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89.xml.rels" ContentType="application/vnd.openxmlformats-package.relationships+xml"/>
  <Override PartName="/ppt/slideLayouts/_rels/slideLayout38.xml.rels" ContentType="application/vnd.openxmlformats-package.relationships+xml"/>
  <Override PartName="/ppt/slideLayouts/_rels/slideLayout86.xml.rels" ContentType="application/vnd.openxmlformats-package.relationships+xml"/>
  <Override PartName="/ppt/slideLayouts/_rels/slideLayout18.xml.rels" ContentType="application/vnd.openxmlformats-package.relationships+xml"/>
  <Override PartName="/ppt/slideLayouts/_rels/slideLayout93.xml.rels" ContentType="application/vnd.openxmlformats-package.relationships+xml"/>
  <Override PartName="/ppt/slideLayouts/_rels/slideLayout35.xml.rels" ContentType="application/vnd.openxmlformats-package.relationships+xml"/>
  <Override PartName="/ppt/slideLayouts/_rels/slideLayout94.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4.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75.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76.xml.rels" ContentType="application/vnd.openxmlformats-package.relationships+xml"/>
  <Override PartName="/ppt/slideLayouts/_rels/slideLayout71.xml.rels" ContentType="application/vnd.openxmlformats-package.relationships+xml"/>
  <Override PartName="/ppt/slideLayouts/_rels/slideLayout82.xml.rels" ContentType="application/vnd.openxmlformats-package.relationships+xml"/>
  <Override PartName="/ppt/slideLayouts/_rels/slideLayout24.xml.rels" ContentType="application/vnd.openxmlformats-package.relationships+xml"/>
  <Override PartName="/ppt/slideLayouts/_rels/slideLayout78.xml.rels" ContentType="application/vnd.openxmlformats-package.relationships+xml"/>
  <Override PartName="/ppt/slideLayouts/_rels/slideLayout23.xml.rels" ContentType="application/vnd.openxmlformats-package.relationships+xml"/>
  <Override PartName="/ppt/slideLayouts/_rels/slideLayout81.xml.rels" ContentType="application/vnd.openxmlformats-package.relationship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67.xml" ContentType="application/vnd.openxmlformats-officedocument.presentationml.slideLayout+xml"/>
  <Override PartName="/ppt/slideLayouts/slideLayout83.xml" ContentType="application/vnd.openxmlformats-officedocument.presentationml.slideLayout+xml"/>
  <Override PartName="/ppt/slideLayouts/slideLayout68.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96.xml" ContentType="application/vnd.openxmlformats-officedocument.presentationml.slideLayout+xml"/>
  <Override PartName="/ppt/slideLayouts/slideLayout88.xml" ContentType="application/vnd.openxmlformats-officedocument.presentationml.slideLayout+xml"/>
  <Override PartName="/ppt/slideLayouts/slideLayout95.xml" ContentType="application/vnd.openxmlformats-officedocument.presentationml.slideLayout+xml"/>
  <Override PartName="/ppt/slideLayouts/slideLayout87.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22.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4.xml" ContentType="application/vnd.openxmlformats-officedocument.presentationml.slideLayout+xml"/>
  <Override PartName="/ppt/slideLayouts/slideLayout19.xml" ContentType="application/vnd.openxmlformats-officedocument.presentationml.slideLayout+xml"/>
  <Override PartName="/ppt/slideLayouts/slideLayout93.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92.xml" ContentType="application/vnd.openxmlformats-officedocument.presentationml.slideLayout+xml"/>
  <Override PartName="/ppt/slideLayouts/slideLayout17.xml" ContentType="application/vnd.openxmlformats-officedocument.presentationml.slideLayout+xml"/>
  <Override PartName="/ppt/slideLayouts/slideLayout49.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10.xml" ContentType="application/vnd.openxmlformats-officedocument.presentationml.slideLayout+xml"/>
  <Override PartName="/ppt/slideLayouts/slideLayout7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8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7.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58.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59.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media/image46.png" ContentType="image/png"/>
  <Override PartName="/ppt/media/image42.jpeg" ContentType="image/jpeg"/>
  <Override PartName="/ppt/media/image37.png" ContentType="image/png"/>
  <Override PartName="/ppt/media/image2.png" ContentType="image/png"/>
  <Override PartName="/ppt/media/image7.png" ContentType="image/png"/>
  <Override PartName="/ppt/media/image22.png" ContentType="image/png"/>
  <Override PartName="/ppt/media/image38.png" ContentType="image/png"/>
  <Override PartName="/ppt/media/image19.jpeg" ContentType="image/jpeg"/>
  <Override PartName="/ppt/media/image3.png" ContentType="image/png"/>
  <Override PartName="/ppt/media/image21.png" ContentType="image/png"/>
  <Override PartName="/ppt/media/image6.png" ContentType="image/png"/>
  <Override PartName="/ppt/media/image44.jpeg" ContentType="image/jpeg"/>
  <Override PartName="/ppt/media/image4.png" ContentType="image/png"/>
  <Override PartName="/ppt/media/image39.png" ContentType="image/png"/>
  <Override PartName="/ppt/media/image43.jpeg" ContentType="image/jpeg"/>
  <Override PartName="/ppt/media/image11.png" ContentType="image/png"/>
  <Override PartName="/ppt/media/image5.png" ContentType="image/png"/>
  <Override PartName="/ppt/media/image20.png" ContentType="image/png"/>
  <Override PartName="/ppt/media/image18.png" ContentType="image/png"/>
  <Override PartName="/ppt/media/image48.png" ContentType="image/png"/>
  <Override PartName="/ppt/media/image17.png" ContentType="image/png"/>
  <Override PartName="/ppt/media/image16.png" ContentType="image/png"/>
  <Override PartName="/ppt/media/image15.png" ContentType="image/png"/>
  <Override PartName="/ppt/media/image47.png" ContentType="image/png"/>
  <Override PartName="/ppt/media/image31.jpeg" ContentType="image/jpeg"/>
  <Override PartName="/ppt/media/image13.png" ContentType="image/png"/>
  <Override PartName="/ppt/media/image12.png" ContentType="image/png"/>
  <Override PartName="/ppt/media/image1.png" ContentType="image/png"/>
  <Override PartName="/ppt/media/image36.png" ContentType="image/png"/>
  <Override PartName="/ppt/media/image8.png" ContentType="image/png"/>
  <Override PartName="/ppt/media/image23.png" ContentType="image/png"/>
  <Override PartName="/ppt/media/image10.png" ContentType="image/png"/>
  <Override PartName="/ppt/media/image9.png" ContentType="image/png"/>
  <Override PartName="/ppt/media/image24.png" ContentType="image/png"/>
  <Override PartName="/ppt/media/image14.wmf" ContentType="image/x-wmf"/>
  <Override PartName="/ppt/media/image25.png" ContentType="image/png"/>
  <Override PartName="/ppt/media/image45.png" ContentType="image/png"/>
  <Override PartName="/ppt/media/image40.jpeg" ContentType="image/jpeg"/>
  <Override PartName="/ppt/media/image27.jpeg" ContentType="image/jpeg"/>
  <Override PartName="/ppt/media/image28.png" ContentType="image/png"/>
  <Override PartName="/ppt/media/image29.png" ContentType="image/png"/>
  <Override PartName="/ppt/media/image30.png" ContentType="image/png"/>
  <Override PartName="/ppt/media/image32.png" ContentType="image/png"/>
  <Override PartName="/ppt/media/image33.png" ContentType="image/png"/>
  <Override PartName="/ppt/media/image26.jpeg" ContentType="image/jpeg"/>
  <Override PartName="/ppt/media/image34.png" ContentType="image/png"/>
  <Override PartName="/ppt/media/image35.png" ContentType="image/png"/>
  <Override PartName="/ppt/media/image41.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Lst>
  <p:sldSz cx="9144000" cy="6858000"/>
  <p:notesSz cx="7010400" cy="9296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notesMaster" Target="notesMasters/notesMaster1.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plotArea>
      <c:pieChart>
        <c:varyColors val="1"/>
        <c:ser>
          <c:idx val="0"/>
          <c:order val="0"/>
          <c:tx>
            <c:strRef>
              <c:f>label 0</c:f>
              <c:strCache>
                <c:ptCount val="1"/>
                <c:pt idx="0">
                  <c:v>Column1</c:v>
                </c:pt>
              </c:strCache>
            </c:strRef>
          </c:tx>
          <c:spPr>
            <a:solidFill>
              <a:srgbClr val="4f81bd"/>
            </a:solidFill>
            <a:ln>
              <a:noFill/>
            </a:ln>
          </c:spPr>
          <c:explosion val="0"/>
          <c:dPt>
            <c:idx val="0"/>
            <c:spPr>
              <a:solidFill>
                <a:srgbClr val="2c50a3"/>
              </a:solidFill>
              <a:ln w="19080">
                <a:solidFill>
                  <a:srgbClr val="ffffff"/>
                </a:solidFill>
                <a:round/>
              </a:ln>
            </c:spPr>
          </c:dPt>
          <c:dPt>
            <c:idx val="1"/>
            <c:explosion val="17"/>
            <c:spPr>
              <a:solidFill>
                <a:srgbClr val="00a499"/>
              </a:solidFill>
              <a:ln w="19080">
                <a:solidFill>
                  <a:srgbClr val="ffffff"/>
                </a:solidFill>
                <a:round/>
              </a:ln>
            </c:spPr>
          </c:dPt>
          <c:dPt>
            <c:idx val="2"/>
            <c:spPr>
              <a:solidFill>
                <a:srgbClr val="9bbb59"/>
              </a:solidFill>
              <a:ln w="19080">
                <a:solidFill>
                  <a:srgbClr val="ffffff"/>
                </a:solidFill>
                <a:round/>
              </a:ln>
            </c:spPr>
          </c:dPt>
          <c:dPt>
            <c:idx val="3"/>
            <c:spPr>
              <a:solidFill>
                <a:srgbClr val="8064a2"/>
              </a:solidFill>
              <a:ln w="19080">
                <a:solidFill>
                  <a:srgbClr val="ffffff"/>
                </a:solidFill>
                <a:round/>
              </a:ln>
            </c:spPr>
          </c:dPt>
          <c:dLbls>
            <c:numFmt formatCode="0%" sourceLinked="1"/>
            <c:dLbl>
              <c:idx val="0"/>
              <c:numFmt formatCode="0%" sourceLinked="1"/>
              <c:txPr>
                <a:bodyPr/>
                <a:lstStyle/>
                <a:p>
                  <a:pPr>
                    <a:defRPr b="0" sz="1000" spc="-1" strike="noStrike">
                      <a:solidFill>
                        <a:srgbClr val="000000"/>
                      </a:solidFill>
                      <a:latin typeface="Calibri"/>
                    </a:defRPr>
                  </a:pPr>
                </a:p>
              </c:txPr>
              <c:dLblPos val="bestFit"/>
              <c:showLegendKey val="0"/>
              <c:showVal val="0"/>
              <c:showCatName val="0"/>
              <c:showSerName val="0"/>
              <c:showPercent val="0"/>
              <c:separator>; </c:separator>
            </c:dLbl>
            <c:dLbl>
              <c:idx val="1"/>
              <c:numFmt formatCode="0%" sourceLinked="1"/>
              <c:txPr>
                <a:bodyPr/>
                <a:lstStyle/>
                <a:p>
                  <a:pPr>
                    <a:defRPr b="0" sz="1000" spc="-1" strike="noStrike">
                      <a:solidFill>
                        <a:srgbClr val="000000"/>
                      </a:solidFill>
                      <a:latin typeface="Calibri"/>
                    </a:defRPr>
                  </a:pPr>
                </a:p>
              </c:txPr>
              <c:dLblPos val="bestFit"/>
              <c:showLegendKey val="0"/>
              <c:showVal val="0"/>
              <c:showCatName val="0"/>
              <c:showSerName val="0"/>
              <c:showPercent val="0"/>
              <c:separator>; </c:separator>
            </c:dLbl>
            <c:dLbl>
              <c:idx val="2"/>
              <c:numFmt formatCode="0%" sourceLinked="1"/>
              <c:txPr>
                <a:bodyPr/>
                <a:lstStyle/>
                <a:p>
                  <a:pPr>
                    <a:defRPr b="0" sz="1000" spc="-1" strike="noStrike">
                      <a:solidFill>
                        <a:srgbClr val="000000"/>
                      </a:solidFill>
                      <a:latin typeface="Calibri"/>
                    </a:defRPr>
                  </a:pPr>
                </a:p>
              </c:txPr>
              <c:dLblPos val="bestFit"/>
              <c:showLegendKey val="0"/>
              <c:showVal val="0"/>
              <c:showCatName val="0"/>
              <c:showSerName val="0"/>
              <c:showPercent val="0"/>
              <c:separator>; </c:separator>
            </c:dLbl>
            <c:dLbl>
              <c:idx val="3"/>
              <c:numFmt formatCode="0%" sourceLinked="1"/>
              <c:txPr>
                <a:bodyPr/>
                <a:lstStyle/>
                <a:p>
                  <a:pPr>
                    <a:defRPr b="0" sz="1000" spc="-1" strike="noStrike">
                      <a:solidFill>
                        <a:srgbClr val="000000"/>
                      </a:solidFill>
                      <a:latin typeface="Calibri"/>
                    </a:defRPr>
                  </a:pPr>
                </a:p>
              </c:txPr>
              <c:dLblPos val="bestFit"/>
              <c:showLegendKey val="0"/>
              <c:showVal val="0"/>
              <c:showCatName val="0"/>
              <c:showSerName val="0"/>
              <c:showPercent val="0"/>
              <c:separator>; </c:separator>
            </c:dLbl>
            <c:txPr>
              <a:bodyPr/>
              <a:lstStyle/>
              <a:p>
                <a:pPr>
                  <a:defRPr b="0" sz="1000" spc="-1" strike="noStrike">
                    <a:solidFill>
                      <a:srgbClr val="000000"/>
                    </a:solidFill>
                    <a:latin typeface="Calibri"/>
                  </a:defRPr>
                </a:pPr>
              </a:p>
            </c:txPr>
            <c:dLblPos val="bestFit"/>
            <c:showLegendKey val="0"/>
            <c:showVal val="0"/>
            <c:showCatName val="0"/>
            <c:showSerName val="0"/>
            <c:showPercent val="0"/>
            <c:separator>; </c:separator>
            <c:showLeaderLines val="0"/>
          </c:dLbls>
          <c:cat>
            <c:strRef>
              <c:f>categories</c:f>
              <c:strCache>
                <c:ptCount val="2"/>
                <c:pt idx="0">
                  <c:v>Uninsured</c:v>
                </c:pt>
                <c:pt idx="1">
                  <c:v>Insured</c:v>
                </c:pt>
              </c:strCache>
            </c:strRef>
          </c:cat>
          <c:val>
            <c:numRef>
              <c:f>0</c:f>
              <c:numCache>
                <c:formatCode>General</c:formatCode>
                <c:ptCount val="4"/>
                <c:pt idx="0">
                  <c:v>0.93</c:v>
                </c:pt>
                <c:pt idx="1">
                  <c:v>0.07</c:v>
                </c:pt>
              </c:numCache>
            </c:numRef>
          </c:val>
        </c:ser>
        <c:firstSliceAng val="0"/>
      </c:pieChart>
      <c:spPr>
        <a:noFill/>
        <a:ln>
          <a:noFill/>
        </a:ln>
      </c:spPr>
    </c:plotArea>
    <c:plotVisOnly val="1"/>
    <c:dispBlanksAs val="gap"/>
  </c:chart>
  <c:spPr>
    <a:noFill/>
    <a:ln w="9360">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plotArea>
      <c:pieChart>
        <c:varyColors val="1"/>
        <c:ser>
          <c:idx val="0"/>
          <c:order val="0"/>
          <c:tx>
            <c:strRef>
              <c:f>label 0</c:f>
              <c:strCache>
                <c:ptCount val="1"/>
                <c:pt idx="0">
                  <c:v>Column1</c:v>
                </c:pt>
              </c:strCache>
            </c:strRef>
          </c:tx>
          <c:spPr>
            <a:solidFill>
              <a:srgbClr val="4f81bd"/>
            </a:solidFill>
            <a:ln>
              <a:noFill/>
            </a:ln>
          </c:spPr>
          <c:explosion val="0"/>
          <c:dPt>
            <c:idx val="0"/>
            <c:spPr>
              <a:solidFill>
                <a:srgbClr val="00a499"/>
              </a:solidFill>
              <a:ln w="19080">
                <a:solidFill>
                  <a:srgbClr val="ffffff"/>
                </a:solidFill>
                <a:round/>
              </a:ln>
            </c:spPr>
          </c:dPt>
          <c:dPt>
            <c:idx val="1"/>
            <c:spPr>
              <a:solidFill>
                <a:srgbClr val="7e71b4"/>
              </a:solidFill>
              <a:ln w="19080">
                <a:solidFill>
                  <a:srgbClr val="ffffff"/>
                </a:solidFill>
                <a:round/>
              </a:ln>
            </c:spPr>
          </c:dPt>
          <c:dPt>
            <c:idx val="2"/>
            <c:spPr>
              <a:solidFill>
                <a:srgbClr val="90c858"/>
              </a:solidFill>
              <a:ln w="19080">
                <a:solidFill>
                  <a:srgbClr val="ffffff"/>
                </a:solidFill>
                <a:round/>
              </a:ln>
            </c:spPr>
          </c:dPt>
          <c:dPt>
            <c:idx val="3"/>
            <c:spPr>
              <a:solidFill>
                <a:srgbClr val="2c50a3"/>
              </a:solidFill>
              <a:ln w="19080">
                <a:solidFill>
                  <a:srgbClr val="ffffff"/>
                </a:solidFill>
                <a:round/>
              </a:ln>
            </c:spPr>
          </c:dPt>
          <c:dLbls>
            <c:numFmt formatCode="0%" sourceLinked="1"/>
            <c:dLbl>
              <c:idx val="0"/>
              <c:numFmt formatCode="0%" sourceLinked="1"/>
              <c:txPr>
                <a:bodyPr/>
                <a:lstStyle/>
                <a:p>
                  <a:pPr>
                    <a:defRPr b="1" sz="1200" spc="-1" strike="noStrike">
                      <a:solidFill>
                        <a:srgbClr val="404040"/>
                      </a:solidFill>
                      <a:latin typeface="Calibri"/>
                    </a:defRPr>
                  </a:pPr>
                </a:p>
              </c:txPr>
              <c:dLblPos val="outEnd"/>
              <c:showLegendKey val="0"/>
              <c:showVal val="0"/>
              <c:showCatName val="1"/>
              <c:showSerName val="0"/>
              <c:showPercent val="1"/>
              <c:separator>
</c:separator>
            </c:dLbl>
            <c:dLbl>
              <c:idx val="1"/>
              <c:numFmt formatCode="0%" sourceLinked="1"/>
              <c:txPr>
                <a:bodyPr/>
                <a:lstStyle/>
                <a:p>
                  <a:pPr>
                    <a:defRPr b="1" sz="1200" spc="-1" strike="noStrike">
                      <a:solidFill>
                        <a:srgbClr val="404040"/>
                      </a:solidFill>
                      <a:latin typeface="Calibri"/>
                    </a:defRPr>
                  </a:pPr>
                </a:p>
              </c:txPr>
              <c:dLblPos val="outEnd"/>
              <c:showLegendKey val="0"/>
              <c:showVal val="0"/>
              <c:showCatName val="1"/>
              <c:showSerName val="0"/>
              <c:showPercent val="1"/>
              <c:separator>
</c:separator>
            </c:dLbl>
            <c:dLbl>
              <c:idx val="2"/>
              <c:numFmt formatCode="0%" sourceLinked="1"/>
              <c:txPr>
                <a:bodyPr/>
                <a:lstStyle/>
                <a:p>
                  <a:pPr>
                    <a:defRPr b="1" sz="1200" spc="-1" strike="noStrike">
                      <a:solidFill>
                        <a:srgbClr val="404040"/>
                      </a:solidFill>
                      <a:latin typeface="Calibri"/>
                    </a:defRPr>
                  </a:pPr>
                </a:p>
              </c:txPr>
              <c:dLblPos val="outEnd"/>
              <c:showLegendKey val="0"/>
              <c:showVal val="0"/>
              <c:showCatName val="1"/>
              <c:showSerName val="0"/>
              <c:showPercent val="1"/>
              <c:separator>
</c:separator>
            </c:dLbl>
            <c:dLbl>
              <c:idx val="3"/>
              <c:numFmt formatCode="0%" sourceLinked="1"/>
              <c:txPr>
                <a:bodyPr/>
                <a:lstStyle/>
                <a:p>
                  <a:pPr>
                    <a:defRPr b="1" sz="1200" spc="-1" strike="noStrike">
                      <a:solidFill>
                        <a:srgbClr val="404040"/>
                      </a:solidFill>
                      <a:latin typeface="Calibri"/>
                    </a:defRPr>
                  </a:pPr>
                </a:p>
              </c:txPr>
              <c:dLblPos val="outEnd"/>
              <c:showLegendKey val="0"/>
              <c:showVal val="0"/>
              <c:showCatName val="1"/>
              <c:showSerName val="0"/>
              <c:showPercent val="1"/>
              <c:separator>
</c:separator>
            </c:dLbl>
            <c:txPr>
              <a:bodyPr/>
              <a:lstStyle/>
              <a:p>
                <a:pPr>
                  <a:defRPr b="1" sz="1200" spc="-1" strike="noStrike">
                    <a:solidFill>
                      <a:srgbClr val="404040"/>
                    </a:solidFill>
                    <a:latin typeface="Calibri"/>
                  </a:defRPr>
                </a:pPr>
              </a:p>
            </c:txPr>
            <c:dLblPos val="outEnd"/>
            <c:showLegendKey val="0"/>
            <c:showVal val="0"/>
            <c:showCatName val="1"/>
            <c:showSerName val="0"/>
            <c:showPercent val="1"/>
            <c:separator>
</c:separator>
            <c:showLeaderLines val="0"/>
          </c:dLbls>
          <c:cat>
            <c:strRef>
              <c:f>categories</c:f>
              <c:strCache>
                <c:ptCount val="4"/>
                <c:pt idx="0">
                  <c:v>Medicaid</c:v>
                </c:pt>
                <c:pt idx="1">
                  <c:v>Other Public</c:v>
                </c:pt>
                <c:pt idx="2">
                  <c:v>Out-of-Pocket</c:v>
                </c:pt>
                <c:pt idx="3">
                  <c:v>Private Insurance</c:v>
                </c:pt>
              </c:strCache>
            </c:strRef>
          </c:cat>
          <c:val>
            <c:numRef>
              <c:f>0</c:f>
              <c:numCache>
                <c:formatCode>General</c:formatCode>
                <c:ptCount val="4"/>
                <c:pt idx="0">
                  <c:v>0.51</c:v>
                </c:pt>
                <c:pt idx="1">
                  <c:v>0.21</c:v>
                </c:pt>
                <c:pt idx="2">
                  <c:v>0.19</c:v>
                </c:pt>
                <c:pt idx="3">
                  <c:v>0.08</c:v>
                </c:pt>
              </c:numCache>
            </c:numRef>
          </c:val>
        </c:ser>
        <c:firstSliceAng val="45"/>
      </c:pieChart>
      <c:spPr>
        <a:noFill/>
        <a:ln>
          <a:noFill/>
        </a:ln>
      </c:spPr>
    </c:plotArea>
    <c:plotVisOnly val="1"/>
    <c:dispBlanksAs val="gap"/>
  </c:chart>
  <c:spPr>
    <a:noFill/>
    <a:ln w="9360">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1500" spc="-1" strike="noStrike">
                <a:solidFill>
                  <a:srgbClr val="595959"/>
                </a:solidFill>
                <a:latin typeface="Calibri"/>
              </a:defRPr>
            </a:pPr>
            <a:r>
              <a:rPr b="1" sz="1500" spc="-1" strike="noStrike">
                <a:solidFill>
                  <a:srgbClr val="595959"/>
                </a:solidFill>
                <a:latin typeface="Calibri"/>
              </a:rPr>
              <a:t>Support for the Concept of a
Long-Term Care Trust Act</a:t>
            </a:r>
          </a:p>
        </c:rich>
      </c:tx>
      <c:overlay val="0"/>
      <c:spPr>
        <a:noFill/>
        <a:ln>
          <a:noFill/>
        </a:ln>
      </c:spPr>
    </c:title>
    <c:autoTitleDeleted val="0"/>
    <c:plotArea>
      <c:barChart>
        <c:barDir val="col"/>
        <c:grouping val="clustered"/>
        <c:varyColors val="0"/>
        <c:ser>
          <c:idx val="0"/>
          <c:order val="0"/>
          <c:tx>
            <c:strRef>
              <c:f>label 0</c:f>
              <c:strCache>
                <c:ptCount val="1"/>
                <c:pt idx="0">
                  <c:v>Series 1</c:v>
                </c:pt>
              </c:strCache>
            </c:strRef>
          </c:tx>
          <c:spPr>
            <a:solidFill>
              <a:srgbClr val="2c50a3"/>
            </a:solidFill>
            <a:ln>
              <a:noFill/>
            </a:ln>
          </c:spPr>
          <c:invertIfNegative val="0"/>
          <c:dPt>
            <c:idx val="0"/>
            <c:invertIfNegative val="0"/>
            <c:spPr>
              <a:solidFill>
                <a:srgbClr val="00a499"/>
              </a:solidFill>
              <a:ln>
                <a:noFill/>
              </a:ln>
            </c:spPr>
          </c:dPt>
          <c:dLbls>
            <c:numFmt formatCode="0%" sourceLinked="1"/>
            <c:dLbl>
              <c:idx val="0"/>
              <c:numFmt formatCode="0%" sourceLinked="1"/>
              <c:txPr>
                <a:bodyPr/>
                <a:lstStyle/>
                <a:p>
                  <a:pPr>
                    <a:defRPr b="0" sz="1197" spc="-1" strike="noStrike">
                      <a:solidFill>
                        <a:srgbClr val="404040"/>
                      </a:solidFill>
                      <a:latin typeface="Calibri"/>
                    </a:defRPr>
                  </a:pPr>
                </a:p>
              </c:txPr>
              <c:dLblPos val="outEnd"/>
              <c:showLegendKey val="0"/>
              <c:showVal val="1"/>
              <c:showCatName val="0"/>
              <c:showSerName val="0"/>
              <c:showPercent val="0"/>
              <c:separator>; </c:separator>
            </c:dLbl>
            <c:txPr>
              <a:bodyPr/>
              <a:lstStyle/>
              <a:p>
                <a:pPr>
                  <a:defRPr b="0" sz="1197" spc="-1" strike="noStrike">
                    <a:solidFill>
                      <a:srgbClr val="404040"/>
                    </a:solidFill>
                    <a:latin typeface="Calibri"/>
                  </a:defRPr>
                </a:pPr>
              </a:p>
            </c:txPr>
            <c:dLblPos val="outEnd"/>
            <c:showLegendKey val="0"/>
            <c:showVal val="1"/>
            <c:showCatName val="0"/>
            <c:showSerName val="0"/>
            <c:showPercent val="0"/>
            <c:separator>; </c:separator>
            <c:showLeaderLines val="0"/>
          </c:dLbls>
          <c:cat>
            <c:strRef>
              <c:f>categories</c:f>
              <c:strCache>
                <c:ptCount val="5"/>
                <c:pt idx="0">
                  <c:v>All Voters</c:v>
                </c:pt>
                <c:pt idx="1">
                  <c:v>18-34</c:v>
                </c:pt>
                <c:pt idx="2">
                  <c:v>35-49</c:v>
                </c:pt>
                <c:pt idx="3">
                  <c:v>50-64</c:v>
                </c:pt>
                <c:pt idx="4">
                  <c:v>65+</c:v>
                </c:pt>
              </c:strCache>
            </c:strRef>
          </c:cat>
          <c:val>
            <c:numRef>
              <c:f>0</c:f>
              <c:numCache>
                <c:formatCode>General</c:formatCode>
                <c:ptCount val="5"/>
                <c:pt idx="0">
                  <c:v>0.73</c:v>
                </c:pt>
                <c:pt idx="1">
                  <c:v>0.83</c:v>
                </c:pt>
                <c:pt idx="2">
                  <c:v>0.76</c:v>
                </c:pt>
                <c:pt idx="3">
                  <c:v>0.73</c:v>
                </c:pt>
                <c:pt idx="4">
                  <c:v>0.6</c:v>
                </c:pt>
              </c:numCache>
            </c:numRef>
          </c:val>
        </c:ser>
        <c:gapWidth val="150"/>
        <c:overlap val="-27"/>
        <c:axId val="16712083"/>
        <c:axId val="94938576"/>
      </c:barChart>
      <c:catAx>
        <c:axId val="16712083"/>
        <c:scaling>
          <c:orientation val="minMax"/>
        </c:scaling>
        <c:delete val="0"/>
        <c:axPos val="b"/>
        <c:numFmt formatCode="[$-409]MM/DD/YYYY" sourceLinked="1"/>
        <c:majorTickMark val="out"/>
        <c:minorTickMark val="none"/>
        <c:tickLblPos val="nextTo"/>
        <c:spPr>
          <a:ln w="9360">
            <a:solidFill>
              <a:srgbClr val="d9d9d9"/>
            </a:solidFill>
            <a:round/>
          </a:ln>
        </c:spPr>
        <c:txPr>
          <a:bodyPr/>
          <a:lstStyle/>
          <a:p>
            <a:pPr>
              <a:defRPr b="0" sz="1197" spc="-1" strike="noStrike">
                <a:solidFill>
                  <a:srgbClr val="595959"/>
                </a:solidFill>
                <a:latin typeface="Calibri"/>
              </a:defRPr>
            </a:pPr>
          </a:p>
        </c:txPr>
        <c:crossAx val="94938576"/>
        <c:crosses val="autoZero"/>
        <c:auto val="1"/>
        <c:lblAlgn val="ctr"/>
        <c:lblOffset val="100"/>
      </c:catAx>
      <c:valAx>
        <c:axId val="94938576"/>
        <c:scaling>
          <c:orientation val="minMax"/>
        </c:scaling>
        <c:delete val="1"/>
        <c:axPos val="l"/>
        <c:numFmt formatCode="0%" sourceLinked="0"/>
        <c:majorTickMark val="none"/>
        <c:minorTickMark val="none"/>
        <c:tickLblPos val="nextTo"/>
        <c:spPr>
          <a:ln w="9360">
            <a:solidFill>
              <a:srgbClr val="878787"/>
            </a:solidFill>
            <a:round/>
          </a:ln>
        </c:spPr>
        <c:txPr>
          <a:bodyPr/>
          <a:lstStyle/>
          <a:p>
            <a:pPr>
              <a:defRPr b="0" sz="1000" spc="-1" strike="noStrike">
                <a:solidFill>
                  <a:srgbClr val="000000"/>
                </a:solidFill>
                <a:latin typeface="Calibri"/>
              </a:defRPr>
            </a:pPr>
          </a:p>
        </c:txPr>
        <c:crossAx val="16712083"/>
      </c:valAx>
      <c:spPr>
        <a:noFill/>
        <a:ln>
          <a:noFill/>
        </a:ln>
      </c:spPr>
    </c:plotArea>
    <c:plotVisOnly val="1"/>
    <c:dispBlanksAs val="gap"/>
  </c:chart>
  <c:spPr>
    <a:noFill/>
    <a:ln w="9360">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1500" spc="-1" strike="noStrike">
                <a:solidFill>
                  <a:srgbClr val="595959"/>
                </a:solidFill>
                <a:latin typeface="Calibri"/>
              </a:defRPr>
            </a:pPr>
            <a:r>
              <a:rPr b="1" sz="1500" spc="-1" strike="noStrike">
                <a:solidFill>
                  <a:srgbClr val="595959"/>
                </a:solidFill>
                <a:latin typeface="Calibri"/>
              </a:rPr>
              <a:t>Support for Long-Term Care Trust Act Proposal with Payroll Tax</a:t>
            </a:r>
          </a:p>
        </c:rich>
      </c:tx>
      <c:overlay val="0"/>
      <c:spPr>
        <a:noFill/>
        <a:ln>
          <a:noFill/>
        </a:ln>
      </c:spPr>
    </c:title>
    <c:autoTitleDeleted val="0"/>
    <c:plotArea>
      <c:barChart>
        <c:barDir val="col"/>
        <c:grouping val="clustered"/>
        <c:varyColors val="0"/>
        <c:ser>
          <c:idx val="0"/>
          <c:order val="0"/>
          <c:tx>
            <c:strRef>
              <c:f>label 0</c:f>
              <c:strCache>
                <c:ptCount val="1"/>
                <c:pt idx="0">
                  <c:v>Series 1</c:v>
                </c:pt>
              </c:strCache>
            </c:strRef>
          </c:tx>
          <c:spPr>
            <a:solidFill>
              <a:srgbClr val="2c50a3"/>
            </a:solidFill>
            <a:ln>
              <a:noFill/>
            </a:ln>
          </c:spPr>
          <c:invertIfNegative val="0"/>
          <c:dPt>
            <c:idx val="0"/>
            <c:invertIfNegative val="0"/>
            <c:spPr>
              <a:solidFill>
                <a:srgbClr val="00a499"/>
              </a:solidFill>
              <a:ln>
                <a:noFill/>
              </a:ln>
            </c:spPr>
          </c:dPt>
          <c:dLbls>
            <c:numFmt formatCode="0%" sourceLinked="1"/>
            <c:dLbl>
              <c:idx val="0"/>
              <c:numFmt formatCode="0%" sourceLinked="1"/>
              <c:txPr>
                <a:bodyPr/>
                <a:lstStyle/>
                <a:p>
                  <a:pPr>
                    <a:defRPr b="0" sz="1197" spc="-1" strike="noStrike">
                      <a:solidFill>
                        <a:srgbClr val="404040"/>
                      </a:solidFill>
                      <a:latin typeface="Calibri"/>
                    </a:defRPr>
                  </a:pPr>
                </a:p>
              </c:txPr>
              <c:dLblPos val="outEnd"/>
              <c:showLegendKey val="0"/>
              <c:showVal val="1"/>
              <c:showCatName val="0"/>
              <c:showSerName val="0"/>
              <c:showPercent val="0"/>
              <c:separator>; </c:separator>
            </c:dLbl>
            <c:txPr>
              <a:bodyPr/>
              <a:lstStyle/>
              <a:p>
                <a:pPr>
                  <a:defRPr b="0" sz="1197" spc="-1" strike="noStrike">
                    <a:solidFill>
                      <a:srgbClr val="404040"/>
                    </a:solidFill>
                    <a:latin typeface="Calibri"/>
                  </a:defRPr>
                </a:pPr>
              </a:p>
            </c:txPr>
            <c:dLblPos val="outEnd"/>
            <c:showLegendKey val="0"/>
            <c:showVal val="1"/>
            <c:showCatName val="0"/>
            <c:showSerName val="0"/>
            <c:showPercent val="0"/>
            <c:separator>; </c:separator>
            <c:showLeaderLines val="0"/>
          </c:dLbls>
          <c:cat>
            <c:strRef>
              <c:f>categories</c:f>
              <c:strCache>
                <c:ptCount val="5"/>
                <c:pt idx="0">
                  <c:v>All Voters</c:v>
                </c:pt>
                <c:pt idx="1">
                  <c:v>18-34</c:v>
                </c:pt>
                <c:pt idx="2">
                  <c:v>35-49</c:v>
                </c:pt>
                <c:pt idx="3">
                  <c:v>50-64</c:v>
                </c:pt>
                <c:pt idx="4">
                  <c:v>65+</c:v>
                </c:pt>
              </c:strCache>
            </c:strRef>
          </c:cat>
          <c:val>
            <c:numRef>
              <c:f>0</c:f>
              <c:numCache>
                <c:formatCode>General</c:formatCode>
                <c:ptCount val="5"/>
                <c:pt idx="0">
                  <c:v>0.61</c:v>
                </c:pt>
                <c:pt idx="1">
                  <c:v>0.62</c:v>
                </c:pt>
                <c:pt idx="2">
                  <c:v>0.64</c:v>
                </c:pt>
                <c:pt idx="3">
                  <c:v>0.62</c:v>
                </c:pt>
                <c:pt idx="4">
                  <c:v>0.55</c:v>
                </c:pt>
              </c:numCache>
            </c:numRef>
          </c:val>
        </c:ser>
        <c:gapWidth val="150"/>
        <c:overlap val="-27"/>
        <c:axId val="39666548"/>
        <c:axId val="36006470"/>
      </c:barChart>
      <c:catAx>
        <c:axId val="39666548"/>
        <c:scaling>
          <c:orientation val="minMax"/>
        </c:scaling>
        <c:delete val="0"/>
        <c:axPos val="b"/>
        <c:numFmt formatCode="[$-409]MM/DD/YYYY" sourceLinked="1"/>
        <c:majorTickMark val="out"/>
        <c:minorTickMark val="none"/>
        <c:tickLblPos val="nextTo"/>
        <c:spPr>
          <a:ln w="9360">
            <a:solidFill>
              <a:srgbClr val="d9d9d9"/>
            </a:solidFill>
            <a:round/>
          </a:ln>
        </c:spPr>
        <c:txPr>
          <a:bodyPr/>
          <a:lstStyle/>
          <a:p>
            <a:pPr>
              <a:defRPr b="0" sz="1197" spc="-1" strike="noStrike">
                <a:solidFill>
                  <a:srgbClr val="595959"/>
                </a:solidFill>
                <a:latin typeface="Calibri"/>
              </a:defRPr>
            </a:pPr>
          </a:p>
        </c:txPr>
        <c:crossAx val="36006470"/>
        <c:crosses val="autoZero"/>
        <c:auto val="1"/>
        <c:lblAlgn val="ctr"/>
        <c:lblOffset val="100"/>
      </c:catAx>
      <c:valAx>
        <c:axId val="36006470"/>
        <c:scaling>
          <c:orientation val="minMax"/>
        </c:scaling>
        <c:delete val="1"/>
        <c:axPos val="l"/>
        <c:numFmt formatCode="0%" sourceLinked="0"/>
        <c:majorTickMark val="none"/>
        <c:minorTickMark val="none"/>
        <c:tickLblPos val="nextTo"/>
        <c:spPr>
          <a:ln w="9360">
            <a:solidFill>
              <a:srgbClr val="878787"/>
            </a:solidFill>
            <a:round/>
          </a:ln>
        </c:spPr>
        <c:txPr>
          <a:bodyPr/>
          <a:lstStyle/>
          <a:p>
            <a:pPr>
              <a:defRPr b="0" sz="1000" spc="-1" strike="noStrike">
                <a:solidFill>
                  <a:srgbClr val="000000"/>
                </a:solidFill>
                <a:latin typeface="Calibri"/>
              </a:defRPr>
            </a:pPr>
          </a:p>
        </c:txPr>
        <c:crossAx val="39666548"/>
      </c:valAx>
      <c:spPr>
        <a:noFill/>
        <a:ln>
          <a:noFill/>
        </a:ln>
      </c:spPr>
    </c:plotArea>
    <c:plotVisOnly val="1"/>
    <c:dispBlanksAs val="gap"/>
  </c:chart>
  <c:spPr>
    <a:noFill/>
    <a:ln w="9360">
      <a:noFill/>
    </a:ln>
  </c:spPr>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FF6AF2-367D-4072-9D4B-FD6202B2935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6663E7C-4B27-4A6B-BAD4-0D44E1904803}">
      <dgm:prSet phldrT="[Text]" custT="1"/>
      <dgm:spPr>
        <a:solidFill>
          <a:srgbClr val="2C50A3"/>
        </a:solidFill>
      </dgm:spPr>
      <dgm:t>
        <a:bodyPr/>
        <a:lstStyle/>
        <a:p>
          <a:r>
            <a:rPr lang="en-US" sz="2200" b="1" dirty="0" smtClean="0"/>
            <a:t>Trust Commission</a:t>
          </a:r>
          <a:endParaRPr lang="en-US" sz="2200" b="1" dirty="0"/>
        </a:p>
      </dgm:t>
    </dgm:pt>
    <dgm:pt modelId="{1F644915-754A-45AB-ACDA-5DA3479E858B}" type="parTrans" cxnId="{3A206121-14E8-4A42-AD73-2B5139B8A7C2}">
      <dgm:prSet/>
      <dgm:spPr/>
      <dgm:t>
        <a:bodyPr/>
        <a:lstStyle/>
        <a:p>
          <a:endParaRPr lang="en-US"/>
        </a:p>
      </dgm:t>
    </dgm:pt>
    <dgm:pt modelId="{4330DE3E-1C54-4EE4-A8AB-9928CD5404D8}" type="sibTrans" cxnId="{3A206121-14E8-4A42-AD73-2B5139B8A7C2}">
      <dgm:prSet/>
      <dgm:spPr/>
      <dgm:t>
        <a:bodyPr/>
        <a:lstStyle/>
        <a:p>
          <a:endParaRPr lang="en-US"/>
        </a:p>
      </dgm:t>
    </dgm:pt>
    <dgm:pt modelId="{B32D4B71-FC2E-41DB-B5B6-ECDD888ED1FF}">
      <dgm:prSet phldrT="[Text]"/>
      <dgm:spPr>
        <a:solidFill>
          <a:srgbClr val="00A499"/>
        </a:solidFill>
      </dgm:spPr>
      <dgm:t>
        <a:bodyPr/>
        <a:lstStyle/>
        <a:p>
          <a:r>
            <a:rPr lang="en-US" b="1" dirty="0" smtClean="0"/>
            <a:t>Stakeholders</a:t>
          </a:r>
          <a:endParaRPr lang="en-US" b="1" dirty="0"/>
        </a:p>
      </dgm:t>
    </dgm:pt>
    <dgm:pt modelId="{F002E874-19CA-4EB3-98AB-97ED7F578E27}" type="parTrans" cxnId="{57AD7056-38B0-4A87-AE6F-B5ECD617EF7D}">
      <dgm:prSet/>
      <dgm:spPr/>
      <dgm:t>
        <a:bodyPr/>
        <a:lstStyle/>
        <a:p>
          <a:endParaRPr lang="en-US"/>
        </a:p>
      </dgm:t>
    </dgm:pt>
    <dgm:pt modelId="{81CD0D2D-44DD-4BAB-A32B-4D9DAB4E8363}" type="sibTrans" cxnId="{57AD7056-38B0-4A87-AE6F-B5ECD617EF7D}">
      <dgm:prSet/>
      <dgm:spPr/>
      <dgm:t>
        <a:bodyPr/>
        <a:lstStyle/>
        <a:p>
          <a:endParaRPr lang="en-US"/>
        </a:p>
      </dgm:t>
    </dgm:pt>
    <dgm:pt modelId="{1AA04337-CCFF-4122-AB2D-FD7315EF745A}">
      <dgm:prSet phldrT="[Text]"/>
      <dgm:spPr>
        <a:solidFill>
          <a:srgbClr val="7E71B4"/>
        </a:solidFill>
      </dgm:spPr>
      <dgm:t>
        <a:bodyPr/>
        <a:lstStyle/>
        <a:p>
          <a:r>
            <a:rPr lang="en-US" b="1" dirty="0" smtClean="0"/>
            <a:t>Administrating Agencies</a:t>
          </a:r>
          <a:endParaRPr lang="en-US" b="1" dirty="0"/>
        </a:p>
      </dgm:t>
    </dgm:pt>
    <dgm:pt modelId="{CE481653-7B87-4B26-BE51-5E7098E77150}" type="parTrans" cxnId="{1928B670-F3D6-496F-BF94-9CB41D124DBE}">
      <dgm:prSet/>
      <dgm:spPr/>
      <dgm:t>
        <a:bodyPr/>
        <a:lstStyle/>
        <a:p>
          <a:endParaRPr lang="en-US"/>
        </a:p>
      </dgm:t>
    </dgm:pt>
    <dgm:pt modelId="{02862E49-251E-4B1A-9862-7B53BB65DA24}" type="sibTrans" cxnId="{1928B670-F3D6-496F-BF94-9CB41D124DBE}">
      <dgm:prSet/>
      <dgm:spPr/>
      <dgm:t>
        <a:bodyPr/>
        <a:lstStyle/>
        <a:p>
          <a:endParaRPr lang="en-US"/>
        </a:p>
      </dgm:t>
    </dgm:pt>
    <dgm:pt modelId="{2C7D1165-DF0C-4301-9FEB-18ED886B8B24}">
      <dgm:prSet phldrT="[Text]"/>
      <dgm:spPr>
        <a:solidFill>
          <a:srgbClr val="90C858"/>
        </a:solidFill>
      </dgm:spPr>
      <dgm:t>
        <a:bodyPr/>
        <a:lstStyle/>
        <a:p>
          <a:r>
            <a:rPr lang="en-US" b="1" dirty="0" smtClean="0"/>
            <a:t>Legislators </a:t>
          </a:r>
          <a:endParaRPr lang="en-US" b="1" dirty="0"/>
        </a:p>
      </dgm:t>
    </dgm:pt>
    <dgm:pt modelId="{C3ED8F0E-8888-47D0-8455-D9F005D9E8B0}" type="parTrans" cxnId="{C434EFC1-7034-4394-BA58-4D6F2BA0B9BB}">
      <dgm:prSet/>
      <dgm:spPr/>
      <dgm:t>
        <a:bodyPr/>
        <a:lstStyle/>
        <a:p>
          <a:endParaRPr lang="en-US"/>
        </a:p>
      </dgm:t>
    </dgm:pt>
    <dgm:pt modelId="{A6F93497-C2C2-4AB3-8A45-17D1FA302367}" type="sibTrans" cxnId="{C434EFC1-7034-4394-BA58-4D6F2BA0B9BB}">
      <dgm:prSet/>
      <dgm:spPr/>
      <dgm:t>
        <a:bodyPr/>
        <a:lstStyle/>
        <a:p>
          <a:endParaRPr lang="en-US"/>
        </a:p>
      </dgm:t>
    </dgm:pt>
    <dgm:pt modelId="{0237B63B-5923-48C7-82D4-174419F2A36B}" type="pres">
      <dgm:prSet presAssocID="{24FF6AF2-367D-4072-9D4B-FD6202B29352}" presName="cycle" presStyleCnt="0">
        <dgm:presLayoutVars>
          <dgm:chMax val="1"/>
          <dgm:dir/>
          <dgm:animLvl val="ctr"/>
          <dgm:resizeHandles val="exact"/>
        </dgm:presLayoutVars>
      </dgm:prSet>
      <dgm:spPr/>
      <dgm:t>
        <a:bodyPr/>
        <a:lstStyle/>
        <a:p>
          <a:endParaRPr lang="en-US"/>
        </a:p>
      </dgm:t>
    </dgm:pt>
    <dgm:pt modelId="{E0CE2048-FE72-4F86-B48F-603B4F4C34FD}" type="pres">
      <dgm:prSet presAssocID="{A6663E7C-4B27-4A6B-BAD4-0D44E1904803}" presName="centerShape" presStyleLbl="node0" presStyleIdx="0" presStyleCnt="1" custScaleX="141677" custScaleY="138101" custLinFactNeighborX="14821" custLinFactNeighborY="-26063"/>
      <dgm:spPr/>
      <dgm:t>
        <a:bodyPr/>
        <a:lstStyle/>
        <a:p>
          <a:endParaRPr lang="en-US"/>
        </a:p>
      </dgm:t>
    </dgm:pt>
    <dgm:pt modelId="{A4635C16-E4D1-47ED-AD74-6CCB7A3A98A1}" type="pres">
      <dgm:prSet presAssocID="{F002E874-19CA-4EB3-98AB-97ED7F578E27}" presName="parTrans" presStyleLbl="bgSibTrans2D1" presStyleIdx="0" presStyleCnt="3" custLinFactNeighborX="-8971" custLinFactNeighborY="30711"/>
      <dgm:spPr/>
      <dgm:t>
        <a:bodyPr/>
        <a:lstStyle/>
        <a:p>
          <a:endParaRPr lang="en-US"/>
        </a:p>
      </dgm:t>
    </dgm:pt>
    <dgm:pt modelId="{4649A061-B869-4B2D-8390-AC06675FB261}" type="pres">
      <dgm:prSet presAssocID="{B32D4B71-FC2E-41DB-B5B6-ECDD888ED1FF}" presName="node" presStyleLbl="node1" presStyleIdx="0" presStyleCnt="3" custRadScaleRad="80470" custRadScaleInc="-82763">
        <dgm:presLayoutVars>
          <dgm:bulletEnabled val="1"/>
        </dgm:presLayoutVars>
      </dgm:prSet>
      <dgm:spPr/>
      <dgm:t>
        <a:bodyPr/>
        <a:lstStyle/>
        <a:p>
          <a:endParaRPr lang="en-US"/>
        </a:p>
      </dgm:t>
    </dgm:pt>
    <dgm:pt modelId="{5FDD03E4-A9EA-4048-B012-50A12CA4E1FE}" type="pres">
      <dgm:prSet presAssocID="{CE481653-7B87-4B26-BE51-5E7098E77150}" presName="parTrans" presStyleLbl="bgSibTrans2D1" presStyleIdx="1" presStyleCnt="3"/>
      <dgm:spPr/>
      <dgm:t>
        <a:bodyPr/>
        <a:lstStyle/>
        <a:p>
          <a:endParaRPr lang="en-US"/>
        </a:p>
      </dgm:t>
    </dgm:pt>
    <dgm:pt modelId="{C8EC7B86-CEA9-4679-B8D1-D7D9BE8B7217}" type="pres">
      <dgm:prSet presAssocID="{1AA04337-CCFF-4122-AB2D-FD7315EF745A}" presName="node" presStyleLbl="node1" presStyleIdx="1" presStyleCnt="3" custRadScaleRad="88052" custRadScaleInc="-103578">
        <dgm:presLayoutVars>
          <dgm:bulletEnabled val="1"/>
        </dgm:presLayoutVars>
      </dgm:prSet>
      <dgm:spPr/>
      <dgm:t>
        <a:bodyPr/>
        <a:lstStyle/>
        <a:p>
          <a:endParaRPr lang="en-US"/>
        </a:p>
      </dgm:t>
    </dgm:pt>
    <dgm:pt modelId="{7ECA04B6-EF8D-4AF6-9139-A14621CD27F2}" type="pres">
      <dgm:prSet presAssocID="{C3ED8F0E-8888-47D0-8455-D9F005D9E8B0}" presName="parTrans" presStyleLbl="bgSibTrans2D1" presStyleIdx="2" presStyleCnt="3"/>
      <dgm:spPr/>
      <dgm:t>
        <a:bodyPr/>
        <a:lstStyle/>
        <a:p>
          <a:endParaRPr lang="en-US"/>
        </a:p>
      </dgm:t>
    </dgm:pt>
    <dgm:pt modelId="{D7AF481C-F576-4212-92E8-4B6FAB0D4C68}" type="pres">
      <dgm:prSet presAssocID="{2C7D1165-DF0C-4301-9FEB-18ED886B8B24}" presName="node" presStyleLbl="node1" presStyleIdx="2" presStyleCnt="3" custRadScaleRad="130256" custRadScaleInc="-152728">
        <dgm:presLayoutVars>
          <dgm:bulletEnabled val="1"/>
        </dgm:presLayoutVars>
      </dgm:prSet>
      <dgm:spPr/>
      <dgm:t>
        <a:bodyPr/>
        <a:lstStyle/>
        <a:p>
          <a:endParaRPr lang="en-US"/>
        </a:p>
      </dgm:t>
    </dgm:pt>
  </dgm:ptLst>
  <dgm:cxnLst>
    <dgm:cxn modelId="{3A206121-14E8-4A42-AD73-2B5139B8A7C2}" srcId="{24FF6AF2-367D-4072-9D4B-FD6202B29352}" destId="{A6663E7C-4B27-4A6B-BAD4-0D44E1904803}" srcOrd="0" destOrd="0" parTransId="{1F644915-754A-45AB-ACDA-5DA3479E858B}" sibTransId="{4330DE3E-1C54-4EE4-A8AB-9928CD5404D8}"/>
    <dgm:cxn modelId="{8CE086DC-F92E-4E7A-85D3-51A37064EACA}" type="presOf" srcId="{24FF6AF2-367D-4072-9D4B-FD6202B29352}" destId="{0237B63B-5923-48C7-82D4-174419F2A36B}" srcOrd="0" destOrd="0" presId="urn:microsoft.com/office/officeart/2005/8/layout/radial4"/>
    <dgm:cxn modelId="{1928B670-F3D6-496F-BF94-9CB41D124DBE}" srcId="{A6663E7C-4B27-4A6B-BAD4-0D44E1904803}" destId="{1AA04337-CCFF-4122-AB2D-FD7315EF745A}" srcOrd="1" destOrd="0" parTransId="{CE481653-7B87-4B26-BE51-5E7098E77150}" sibTransId="{02862E49-251E-4B1A-9862-7B53BB65DA24}"/>
    <dgm:cxn modelId="{D6FC9CD3-9709-4724-8237-F2ACAB3F4CC2}" type="presOf" srcId="{F002E874-19CA-4EB3-98AB-97ED7F578E27}" destId="{A4635C16-E4D1-47ED-AD74-6CCB7A3A98A1}" srcOrd="0" destOrd="0" presId="urn:microsoft.com/office/officeart/2005/8/layout/radial4"/>
    <dgm:cxn modelId="{1336EEDE-2F6E-4769-BCF1-4F323495D07F}" type="presOf" srcId="{1AA04337-CCFF-4122-AB2D-FD7315EF745A}" destId="{C8EC7B86-CEA9-4679-B8D1-D7D9BE8B7217}" srcOrd="0" destOrd="0" presId="urn:microsoft.com/office/officeart/2005/8/layout/radial4"/>
    <dgm:cxn modelId="{C434EFC1-7034-4394-BA58-4D6F2BA0B9BB}" srcId="{A6663E7C-4B27-4A6B-BAD4-0D44E1904803}" destId="{2C7D1165-DF0C-4301-9FEB-18ED886B8B24}" srcOrd="2" destOrd="0" parTransId="{C3ED8F0E-8888-47D0-8455-D9F005D9E8B0}" sibTransId="{A6F93497-C2C2-4AB3-8A45-17D1FA302367}"/>
    <dgm:cxn modelId="{50FA97C5-F617-47EF-99F2-89289551FF70}" type="presOf" srcId="{CE481653-7B87-4B26-BE51-5E7098E77150}" destId="{5FDD03E4-A9EA-4048-B012-50A12CA4E1FE}" srcOrd="0" destOrd="0" presId="urn:microsoft.com/office/officeart/2005/8/layout/radial4"/>
    <dgm:cxn modelId="{EDD7387D-26E4-4AE3-8A9E-F993B7732659}" type="presOf" srcId="{A6663E7C-4B27-4A6B-BAD4-0D44E1904803}" destId="{E0CE2048-FE72-4F86-B48F-603B4F4C34FD}" srcOrd="0" destOrd="0" presId="urn:microsoft.com/office/officeart/2005/8/layout/radial4"/>
    <dgm:cxn modelId="{60DEBFE9-0280-41BE-A9A9-6F7BDA5F00CC}" type="presOf" srcId="{C3ED8F0E-8888-47D0-8455-D9F005D9E8B0}" destId="{7ECA04B6-EF8D-4AF6-9139-A14621CD27F2}" srcOrd="0" destOrd="0" presId="urn:microsoft.com/office/officeart/2005/8/layout/radial4"/>
    <dgm:cxn modelId="{57AD7056-38B0-4A87-AE6F-B5ECD617EF7D}" srcId="{A6663E7C-4B27-4A6B-BAD4-0D44E1904803}" destId="{B32D4B71-FC2E-41DB-B5B6-ECDD888ED1FF}" srcOrd="0" destOrd="0" parTransId="{F002E874-19CA-4EB3-98AB-97ED7F578E27}" sibTransId="{81CD0D2D-44DD-4BAB-A32B-4D9DAB4E8363}"/>
    <dgm:cxn modelId="{DD6472E7-1FB4-46F6-952F-54673A3AF543}" type="presOf" srcId="{B32D4B71-FC2E-41DB-B5B6-ECDD888ED1FF}" destId="{4649A061-B869-4B2D-8390-AC06675FB261}" srcOrd="0" destOrd="0" presId="urn:microsoft.com/office/officeart/2005/8/layout/radial4"/>
    <dgm:cxn modelId="{71C7CFD0-B97A-4F3D-81AC-6E414E8A775D}" type="presOf" srcId="{2C7D1165-DF0C-4301-9FEB-18ED886B8B24}" destId="{D7AF481C-F576-4212-92E8-4B6FAB0D4C68}" srcOrd="0" destOrd="0" presId="urn:microsoft.com/office/officeart/2005/8/layout/radial4"/>
    <dgm:cxn modelId="{BC97B0E0-0E65-4D2B-9D9F-5E44373006F1}" type="presParOf" srcId="{0237B63B-5923-48C7-82D4-174419F2A36B}" destId="{E0CE2048-FE72-4F86-B48F-603B4F4C34FD}" srcOrd="0" destOrd="0" presId="urn:microsoft.com/office/officeart/2005/8/layout/radial4"/>
    <dgm:cxn modelId="{5DF74D7D-84C3-4B78-9B60-76CE1F16176D}" type="presParOf" srcId="{0237B63B-5923-48C7-82D4-174419F2A36B}" destId="{A4635C16-E4D1-47ED-AD74-6CCB7A3A98A1}" srcOrd="1" destOrd="0" presId="urn:microsoft.com/office/officeart/2005/8/layout/radial4"/>
    <dgm:cxn modelId="{2063AC67-F802-4DD7-BC49-12F2158EE621}" type="presParOf" srcId="{0237B63B-5923-48C7-82D4-174419F2A36B}" destId="{4649A061-B869-4B2D-8390-AC06675FB261}" srcOrd="2" destOrd="0" presId="urn:microsoft.com/office/officeart/2005/8/layout/radial4"/>
    <dgm:cxn modelId="{E1273573-645E-43BA-9220-62A5D708BFAE}" type="presParOf" srcId="{0237B63B-5923-48C7-82D4-174419F2A36B}" destId="{5FDD03E4-A9EA-4048-B012-50A12CA4E1FE}" srcOrd="3" destOrd="0" presId="urn:microsoft.com/office/officeart/2005/8/layout/radial4"/>
    <dgm:cxn modelId="{24B32327-A38C-4B22-B0EC-EFA0E962C054}" type="presParOf" srcId="{0237B63B-5923-48C7-82D4-174419F2A36B}" destId="{C8EC7B86-CEA9-4679-B8D1-D7D9BE8B7217}" srcOrd="4" destOrd="0" presId="urn:microsoft.com/office/officeart/2005/8/layout/radial4"/>
    <dgm:cxn modelId="{2C614253-FD87-46B5-83EF-FD228F436F45}" type="presParOf" srcId="{0237B63B-5923-48C7-82D4-174419F2A36B}" destId="{7ECA04B6-EF8D-4AF6-9139-A14621CD27F2}" srcOrd="5" destOrd="0" presId="urn:microsoft.com/office/officeart/2005/8/layout/radial4"/>
    <dgm:cxn modelId="{114BDA7A-A195-43C5-AD9D-49761EA0B7FA}" type="presParOf" srcId="{0237B63B-5923-48C7-82D4-174419F2A36B}" destId="{D7AF481C-F576-4212-92E8-4B6FAB0D4C6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CFEAF4-587E-40C6-9815-FA11D8E1B36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96D79A8F-D31A-446D-BCA4-81DDA94C8679}">
      <dgm:prSet phldrT="[Text]"/>
      <dgm:spPr>
        <a:solidFill>
          <a:srgbClr val="2C50A3"/>
        </a:solidFill>
      </dgm:spPr>
      <dgm:t>
        <a:bodyPr/>
        <a:lstStyle/>
        <a:p>
          <a:r>
            <a:rPr lang="en-US" dirty="0" smtClean="0"/>
            <a:t>Trust Council</a:t>
          </a:r>
          <a:endParaRPr lang="en-US" dirty="0"/>
        </a:p>
      </dgm:t>
    </dgm:pt>
    <dgm:pt modelId="{8366750F-6CDB-452F-8830-7562273B8147}" type="parTrans" cxnId="{8B19C932-6580-4873-8CFC-CA5803AF1EFB}">
      <dgm:prSet/>
      <dgm:spPr/>
      <dgm:t>
        <a:bodyPr/>
        <a:lstStyle/>
        <a:p>
          <a:endParaRPr lang="en-US"/>
        </a:p>
      </dgm:t>
    </dgm:pt>
    <dgm:pt modelId="{5C400E80-4760-486D-9110-BD8F0B50B120}" type="sibTrans" cxnId="{8B19C932-6580-4873-8CFC-CA5803AF1EFB}">
      <dgm:prSet/>
      <dgm:spPr/>
      <dgm:t>
        <a:bodyPr/>
        <a:lstStyle/>
        <a:p>
          <a:endParaRPr lang="en-US"/>
        </a:p>
      </dgm:t>
    </dgm:pt>
    <dgm:pt modelId="{4E51F551-D3A1-4966-AB47-F2112E4BE2D5}">
      <dgm:prSet phldrT="[Text]" custT="1"/>
      <dgm:spPr>
        <a:solidFill>
          <a:srgbClr val="2C50A3"/>
        </a:solidFill>
      </dgm:spPr>
      <dgm:t>
        <a:bodyPr/>
        <a:lstStyle/>
        <a:p>
          <a:r>
            <a:rPr lang="en-US" sz="1400" b="1" dirty="0" smtClean="0"/>
            <a:t>Investment Strategy Subcommittee</a:t>
          </a:r>
          <a:endParaRPr lang="en-US" sz="1400" b="1" dirty="0"/>
        </a:p>
      </dgm:t>
    </dgm:pt>
    <dgm:pt modelId="{B0A89F8E-412B-48D8-B35A-A1AF0BAE5621}" type="sibTrans" cxnId="{144CA48B-5C43-4004-848B-37B8682D991C}">
      <dgm:prSet/>
      <dgm:spPr/>
      <dgm:t>
        <a:bodyPr/>
        <a:lstStyle/>
        <a:p>
          <a:endParaRPr lang="en-US"/>
        </a:p>
      </dgm:t>
    </dgm:pt>
    <dgm:pt modelId="{71B9BC2C-AA38-4601-B846-C1E1962033C9}" type="parTrans" cxnId="{144CA48B-5C43-4004-848B-37B8682D991C}">
      <dgm:prSet/>
      <dgm:spPr>
        <a:ln>
          <a:noFill/>
        </a:ln>
      </dgm:spPr>
      <dgm:t>
        <a:bodyPr/>
        <a:lstStyle/>
        <a:p>
          <a:endParaRPr lang="en-US"/>
        </a:p>
      </dgm:t>
    </dgm:pt>
    <dgm:pt modelId="{74EEF84E-D431-495A-B326-BB7FA0FCEA91}" type="pres">
      <dgm:prSet presAssocID="{2CCFEAF4-587E-40C6-9815-FA11D8E1B36A}" presName="cycle" presStyleCnt="0">
        <dgm:presLayoutVars>
          <dgm:chMax val="1"/>
          <dgm:dir/>
          <dgm:animLvl val="ctr"/>
          <dgm:resizeHandles val="exact"/>
        </dgm:presLayoutVars>
      </dgm:prSet>
      <dgm:spPr/>
      <dgm:t>
        <a:bodyPr/>
        <a:lstStyle/>
        <a:p>
          <a:endParaRPr lang="en-US"/>
        </a:p>
      </dgm:t>
    </dgm:pt>
    <dgm:pt modelId="{20791D31-5D6D-4EF9-9E94-5DA46D6F8FD4}" type="pres">
      <dgm:prSet presAssocID="{96D79A8F-D31A-446D-BCA4-81DDA94C8679}" presName="centerShape" presStyleLbl="node0" presStyleIdx="0" presStyleCnt="1" custLinFactNeighborX="47172" custLinFactNeighborY="-22455"/>
      <dgm:spPr/>
      <dgm:t>
        <a:bodyPr/>
        <a:lstStyle/>
        <a:p>
          <a:endParaRPr lang="en-US"/>
        </a:p>
      </dgm:t>
    </dgm:pt>
    <dgm:pt modelId="{721FB5DD-9C04-4DD6-958B-2077F297357B}" type="pres">
      <dgm:prSet presAssocID="{71B9BC2C-AA38-4601-B846-C1E1962033C9}" presName="Name9" presStyleLbl="parChTrans1D2" presStyleIdx="0" presStyleCnt="1"/>
      <dgm:spPr/>
      <dgm:t>
        <a:bodyPr/>
        <a:lstStyle/>
        <a:p>
          <a:endParaRPr lang="en-US"/>
        </a:p>
      </dgm:t>
    </dgm:pt>
    <dgm:pt modelId="{59017B60-4BD4-4A95-99D3-083E1C04279D}" type="pres">
      <dgm:prSet presAssocID="{71B9BC2C-AA38-4601-B846-C1E1962033C9}" presName="connTx" presStyleLbl="parChTrans1D2" presStyleIdx="0" presStyleCnt="1"/>
      <dgm:spPr/>
      <dgm:t>
        <a:bodyPr/>
        <a:lstStyle/>
        <a:p>
          <a:endParaRPr lang="en-US"/>
        </a:p>
      </dgm:t>
    </dgm:pt>
    <dgm:pt modelId="{0DD58CC5-6E16-4325-9872-00EAA8C01A7A}" type="pres">
      <dgm:prSet presAssocID="{4E51F551-D3A1-4966-AB47-F2112E4BE2D5}" presName="node" presStyleLbl="node1" presStyleIdx="0" presStyleCnt="1" custRadScaleRad="101173" custRadScaleInc="12398">
        <dgm:presLayoutVars>
          <dgm:bulletEnabled val="1"/>
        </dgm:presLayoutVars>
      </dgm:prSet>
      <dgm:spPr/>
      <dgm:t>
        <a:bodyPr/>
        <a:lstStyle/>
        <a:p>
          <a:endParaRPr lang="en-US"/>
        </a:p>
      </dgm:t>
    </dgm:pt>
  </dgm:ptLst>
  <dgm:cxnLst>
    <dgm:cxn modelId="{8B19C932-6580-4873-8CFC-CA5803AF1EFB}" srcId="{2CCFEAF4-587E-40C6-9815-FA11D8E1B36A}" destId="{96D79A8F-D31A-446D-BCA4-81DDA94C8679}" srcOrd="0" destOrd="0" parTransId="{8366750F-6CDB-452F-8830-7562273B8147}" sibTransId="{5C400E80-4760-486D-9110-BD8F0B50B120}"/>
    <dgm:cxn modelId="{863B42C0-71E6-4808-8EC1-C8F5069A169E}" type="presOf" srcId="{4E51F551-D3A1-4966-AB47-F2112E4BE2D5}" destId="{0DD58CC5-6E16-4325-9872-00EAA8C01A7A}" srcOrd="0" destOrd="0" presId="urn:microsoft.com/office/officeart/2005/8/layout/radial1"/>
    <dgm:cxn modelId="{144CA48B-5C43-4004-848B-37B8682D991C}" srcId="{96D79A8F-D31A-446D-BCA4-81DDA94C8679}" destId="{4E51F551-D3A1-4966-AB47-F2112E4BE2D5}" srcOrd="0" destOrd="0" parTransId="{71B9BC2C-AA38-4601-B846-C1E1962033C9}" sibTransId="{B0A89F8E-412B-48D8-B35A-A1AF0BAE5621}"/>
    <dgm:cxn modelId="{4E6EE568-E1D6-4F93-A585-6471A97CC12B}" type="presOf" srcId="{2CCFEAF4-587E-40C6-9815-FA11D8E1B36A}" destId="{74EEF84E-D431-495A-B326-BB7FA0FCEA91}" srcOrd="0" destOrd="0" presId="urn:microsoft.com/office/officeart/2005/8/layout/radial1"/>
    <dgm:cxn modelId="{EA2E8258-B6B9-4801-A4C7-722EDEBA80E9}" type="presOf" srcId="{71B9BC2C-AA38-4601-B846-C1E1962033C9}" destId="{59017B60-4BD4-4A95-99D3-083E1C04279D}" srcOrd="1" destOrd="0" presId="urn:microsoft.com/office/officeart/2005/8/layout/radial1"/>
    <dgm:cxn modelId="{883A94CC-3FCE-44EE-8969-3A16D1BCE3BC}" type="presOf" srcId="{96D79A8F-D31A-446D-BCA4-81DDA94C8679}" destId="{20791D31-5D6D-4EF9-9E94-5DA46D6F8FD4}" srcOrd="0" destOrd="0" presId="urn:microsoft.com/office/officeart/2005/8/layout/radial1"/>
    <dgm:cxn modelId="{6281DAF1-DF98-47DD-8311-C2F11AEE1D67}" type="presOf" srcId="{71B9BC2C-AA38-4601-B846-C1E1962033C9}" destId="{721FB5DD-9C04-4DD6-958B-2077F297357B}" srcOrd="0" destOrd="0" presId="urn:microsoft.com/office/officeart/2005/8/layout/radial1"/>
    <dgm:cxn modelId="{31AED41D-4328-49C2-B2F7-494D8E8BEDD9}" type="presParOf" srcId="{74EEF84E-D431-495A-B326-BB7FA0FCEA91}" destId="{20791D31-5D6D-4EF9-9E94-5DA46D6F8FD4}" srcOrd="0" destOrd="0" presId="urn:microsoft.com/office/officeart/2005/8/layout/radial1"/>
    <dgm:cxn modelId="{6985A707-AFEF-4268-98D2-EF189DC30C7C}" type="presParOf" srcId="{74EEF84E-D431-495A-B326-BB7FA0FCEA91}" destId="{721FB5DD-9C04-4DD6-958B-2077F297357B}" srcOrd="1" destOrd="0" presId="urn:microsoft.com/office/officeart/2005/8/layout/radial1"/>
    <dgm:cxn modelId="{9FAAD02E-9687-432F-AE86-92BE7448F7DD}" type="presParOf" srcId="{721FB5DD-9C04-4DD6-958B-2077F297357B}" destId="{59017B60-4BD4-4A95-99D3-083E1C04279D}" srcOrd="0" destOrd="0" presId="urn:microsoft.com/office/officeart/2005/8/layout/radial1"/>
    <dgm:cxn modelId="{15E9780D-677C-4035-8599-053E34877DFA}" type="presParOf" srcId="{74EEF84E-D431-495A-B326-BB7FA0FCEA91}" destId="{0DD58CC5-6E16-4325-9872-00EAA8C01A7A}" srcOrd="2"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DE5E4F-D677-450C-8A88-44760A64F6D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9D80558-AE3C-4450-BAF4-482F2FDBB4DB}">
      <dgm:prSet phldrT="[Text]"/>
      <dgm:spPr>
        <a:solidFill>
          <a:srgbClr val="00A499"/>
        </a:solidFill>
      </dgm:spPr>
      <dgm:t>
        <a:bodyPr/>
        <a:lstStyle/>
        <a:p>
          <a:r>
            <a:rPr lang="en-US" smtClean="0"/>
            <a:t>The Commission has 21 members:</a:t>
          </a:r>
          <a:endParaRPr lang="en-US"/>
        </a:p>
      </dgm:t>
    </dgm:pt>
    <dgm:pt modelId="{68CE6347-BA8A-48F6-A453-601E1B32BD26}" type="parTrans" cxnId="{3AFE4A7D-FFC8-4976-89D6-027E8122BAC2}">
      <dgm:prSet/>
      <dgm:spPr/>
      <dgm:t>
        <a:bodyPr/>
        <a:lstStyle/>
        <a:p>
          <a:endParaRPr lang="en-US"/>
        </a:p>
      </dgm:t>
    </dgm:pt>
    <dgm:pt modelId="{4414C326-01BE-4ED4-A4A5-E2A6AD0C4B0D}" type="sibTrans" cxnId="{3AFE4A7D-FFC8-4976-89D6-027E8122BAC2}">
      <dgm:prSet/>
      <dgm:spPr/>
      <dgm:t>
        <a:bodyPr/>
        <a:lstStyle/>
        <a:p>
          <a:endParaRPr lang="en-US"/>
        </a:p>
      </dgm:t>
    </dgm:pt>
    <dgm:pt modelId="{9D463C40-D098-441C-882E-98A96EA094EC}">
      <dgm:prSet/>
      <dgm:spPr>
        <a:ln>
          <a:solidFill>
            <a:srgbClr val="00A499"/>
          </a:solidFill>
        </a:ln>
      </dgm:spPr>
      <dgm:t>
        <a:bodyPr/>
        <a:lstStyle/>
        <a:p>
          <a:r>
            <a:rPr lang="en-US" smtClean="0"/>
            <a:t>4 Washington State Senators</a:t>
          </a:r>
          <a:endParaRPr lang="en-US" dirty="0" smtClean="0"/>
        </a:p>
      </dgm:t>
    </dgm:pt>
    <dgm:pt modelId="{99E6BF52-157A-4483-A67C-89E0F45BFF2E}" type="parTrans" cxnId="{FE81BF1D-8F6E-4F26-ACCE-3B4EA0FCEB1F}">
      <dgm:prSet/>
      <dgm:spPr/>
      <dgm:t>
        <a:bodyPr/>
        <a:lstStyle/>
        <a:p>
          <a:endParaRPr lang="en-US"/>
        </a:p>
      </dgm:t>
    </dgm:pt>
    <dgm:pt modelId="{1139452C-3DEA-4942-87F8-96C103890F6B}" type="sibTrans" cxnId="{FE81BF1D-8F6E-4F26-ACCE-3B4EA0FCEB1F}">
      <dgm:prSet/>
      <dgm:spPr/>
      <dgm:t>
        <a:bodyPr/>
        <a:lstStyle/>
        <a:p>
          <a:endParaRPr lang="en-US"/>
        </a:p>
      </dgm:t>
    </dgm:pt>
    <dgm:pt modelId="{FE9681BA-16C4-4A0D-8525-E24002D81B97}">
      <dgm:prSet/>
      <dgm:spPr>
        <a:ln>
          <a:solidFill>
            <a:srgbClr val="00A499"/>
          </a:solidFill>
        </a:ln>
      </dgm:spPr>
      <dgm:t>
        <a:bodyPr/>
        <a:lstStyle/>
        <a:p>
          <a:r>
            <a:rPr lang="en-US" smtClean="0"/>
            <a:t>4 Washington State Representatives</a:t>
          </a:r>
          <a:endParaRPr lang="en-US" dirty="0" smtClean="0"/>
        </a:p>
      </dgm:t>
    </dgm:pt>
    <dgm:pt modelId="{2C39B9F9-7833-4BE1-A94C-71B7835B7D06}" type="parTrans" cxnId="{C4466FEE-9548-46BC-ABBB-FE0433F107ED}">
      <dgm:prSet/>
      <dgm:spPr/>
      <dgm:t>
        <a:bodyPr/>
        <a:lstStyle/>
        <a:p>
          <a:endParaRPr lang="en-US"/>
        </a:p>
      </dgm:t>
    </dgm:pt>
    <dgm:pt modelId="{2C986D64-73AE-4842-9B6A-838246A0BDC9}" type="sibTrans" cxnId="{C4466FEE-9548-46BC-ABBB-FE0433F107ED}">
      <dgm:prSet/>
      <dgm:spPr/>
      <dgm:t>
        <a:bodyPr/>
        <a:lstStyle/>
        <a:p>
          <a:endParaRPr lang="en-US"/>
        </a:p>
      </dgm:t>
    </dgm:pt>
    <dgm:pt modelId="{0EC96C85-12FF-40E7-B63E-F4651DE89D89}">
      <dgm:prSet/>
      <dgm:spPr>
        <a:ln>
          <a:solidFill>
            <a:srgbClr val="00A499"/>
          </a:solidFill>
        </a:ln>
      </dgm:spPr>
      <dgm:t>
        <a:bodyPr/>
        <a:lstStyle/>
        <a:p>
          <a:r>
            <a:rPr lang="en-US" smtClean="0">
              <a:cs typeface="Arial" panose="020B0604020202020204" pitchFamily="34" charset="0"/>
            </a:rPr>
            <a:t>Commissioner of Employment Security</a:t>
          </a:r>
          <a:endParaRPr lang="en-US" dirty="0" smtClean="0">
            <a:cs typeface="Arial" panose="020B0604020202020204" pitchFamily="34" charset="0"/>
          </a:endParaRPr>
        </a:p>
      </dgm:t>
    </dgm:pt>
    <dgm:pt modelId="{E01DAFAC-AB6F-485B-BD37-1E2226A308DD}" type="parTrans" cxnId="{17E25568-D355-4C67-AE90-34CBE9BB383F}">
      <dgm:prSet/>
      <dgm:spPr/>
      <dgm:t>
        <a:bodyPr/>
        <a:lstStyle/>
        <a:p>
          <a:endParaRPr lang="en-US"/>
        </a:p>
      </dgm:t>
    </dgm:pt>
    <dgm:pt modelId="{EF121E8A-D658-4B55-A011-FC3B32801568}" type="sibTrans" cxnId="{17E25568-D355-4C67-AE90-34CBE9BB383F}">
      <dgm:prSet/>
      <dgm:spPr/>
      <dgm:t>
        <a:bodyPr/>
        <a:lstStyle/>
        <a:p>
          <a:endParaRPr lang="en-US"/>
        </a:p>
      </dgm:t>
    </dgm:pt>
    <dgm:pt modelId="{54AFC3F4-9BCA-47E2-8914-FFF835B321B8}">
      <dgm:prSet/>
      <dgm:spPr>
        <a:ln>
          <a:solidFill>
            <a:srgbClr val="00A499"/>
          </a:solidFill>
        </a:ln>
      </dgm:spPr>
      <dgm:t>
        <a:bodyPr/>
        <a:lstStyle/>
        <a:p>
          <a:r>
            <a:rPr lang="en-US" smtClean="0">
              <a:cs typeface="Arial" panose="020B0604020202020204" pitchFamily="34" charset="0"/>
            </a:rPr>
            <a:t>Department of Social and Health Services Secretary</a:t>
          </a:r>
          <a:endParaRPr lang="en-US" dirty="0" smtClean="0">
            <a:cs typeface="Arial" panose="020B0604020202020204" pitchFamily="34" charset="0"/>
          </a:endParaRPr>
        </a:p>
      </dgm:t>
    </dgm:pt>
    <dgm:pt modelId="{2F387E7F-399D-4DF6-93A9-47582266B40E}" type="parTrans" cxnId="{55D31446-ED9F-44F1-8BAD-638FA0928EE8}">
      <dgm:prSet/>
      <dgm:spPr/>
      <dgm:t>
        <a:bodyPr/>
        <a:lstStyle/>
        <a:p>
          <a:endParaRPr lang="en-US"/>
        </a:p>
      </dgm:t>
    </dgm:pt>
    <dgm:pt modelId="{928EFB11-5E28-40BB-89A1-E5A5F65DDE8D}" type="sibTrans" cxnId="{55D31446-ED9F-44F1-8BAD-638FA0928EE8}">
      <dgm:prSet/>
      <dgm:spPr/>
      <dgm:t>
        <a:bodyPr/>
        <a:lstStyle/>
        <a:p>
          <a:endParaRPr lang="en-US"/>
        </a:p>
      </dgm:t>
    </dgm:pt>
    <dgm:pt modelId="{A76E4D56-BBF6-417B-B47D-FB4A5361DDA9}">
      <dgm:prSet/>
      <dgm:spPr>
        <a:ln>
          <a:solidFill>
            <a:srgbClr val="00A499"/>
          </a:solidFill>
        </a:ln>
      </dgm:spPr>
      <dgm:t>
        <a:bodyPr/>
        <a:lstStyle/>
        <a:p>
          <a:r>
            <a:rPr lang="en-US" smtClean="0">
              <a:cs typeface="Arial" panose="020B0604020202020204" pitchFamily="34" charset="0"/>
            </a:rPr>
            <a:t>Health Care Authority Director</a:t>
          </a:r>
          <a:endParaRPr lang="en-US" dirty="0" smtClean="0">
            <a:cs typeface="Arial" panose="020B0604020202020204" pitchFamily="34" charset="0"/>
          </a:endParaRPr>
        </a:p>
      </dgm:t>
    </dgm:pt>
    <dgm:pt modelId="{60C4F616-0F11-48D4-B06D-B1405E4AD7A2}" type="parTrans" cxnId="{6C836913-E429-437B-B350-13C9C8D75D74}">
      <dgm:prSet/>
      <dgm:spPr/>
      <dgm:t>
        <a:bodyPr/>
        <a:lstStyle/>
        <a:p>
          <a:endParaRPr lang="en-US"/>
        </a:p>
      </dgm:t>
    </dgm:pt>
    <dgm:pt modelId="{B63F5588-1D37-44A7-BE68-DD5EC7414B05}" type="sibTrans" cxnId="{6C836913-E429-437B-B350-13C9C8D75D74}">
      <dgm:prSet/>
      <dgm:spPr/>
      <dgm:t>
        <a:bodyPr/>
        <a:lstStyle/>
        <a:p>
          <a:endParaRPr lang="en-US"/>
        </a:p>
      </dgm:t>
    </dgm:pt>
    <dgm:pt modelId="{C7D944E8-289F-4AC2-94EA-91010AD7F98E}">
      <dgm:prSet/>
      <dgm:spPr>
        <a:ln>
          <a:solidFill>
            <a:srgbClr val="00A499"/>
          </a:solidFill>
        </a:ln>
      </dgm:spPr>
      <dgm:t>
        <a:bodyPr/>
        <a:lstStyle/>
        <a:p>
          <a:r>
            <a:rPr lang="en-US" smtClean="0">
              <a:cs typeface="Arial" panose="020B0604020202020204" pitchFamily="34" charset="0"/>
            </a:rPr>
            <a:t>Area Agencies on Aging</a:t>
          </a:r>
          <a:endParaRPr lang="en-US" dirty="0" smtClean="0">
            <a:cs typeface="Arial" panose="020B0604020202020204" pitchFamily="34" charset="0"/>
          </a:endParaRPr>
        </a:p>
      </dgm:t>
    </dgm:pt>
    <dgm:pt modelId="{F5E176EB-6450-4B6E-842C-0BF4482DF1DF}" type="parTrans" cxnId="{028792D6-EEA9-4DE6-9F72-E551153DCC89}">
      <dgm:prSet/>
      <dgm:spPr/>
      <dgm:t>
        <a:bodyPr/>
        <a:lstStyle/>
        <a:p>
          <a:endParaRPr lang="en-US"/>
        </a:p>
      </dgm:t>
    </dgm:pt>
    <dgm:pt modelId="{C4DF8FF7-CB19-4F49-AEEB-ABB6FE9C063B}" type="sibTrans" cxnId="{028792D6-EEA9-4DE6-9F72-E551153DCC89}">
      <dgm:prSet/>
      <dgm:spPr/>
      <dgm:t>
        <a:bodyPr/>
        <a:lstStyle/>
        <a:p>
          <a:endParaRPr lang="en-US"/>
        </a:p>
      </dgm:t>
    </dgm:pt>
    <dgm:pt modelId="{73E659E7-E7F5-4291-9F01-DB57AA334FCC}">
      <dgm:prSet/>
      <dgm:spPr>
        <a:ln>
          <a:solidFill>
            <a:srgbClr val="00A499"/>
          </a:solidFill>
        </a:ln>
      </dgm:spPr>
      <dgm:t>
        <a:bodyPr/>
        <a:lstStyle/>
        <a:p>
          <a:r>
            <a:rPr lang="en-US" dirty="0" smtClean="0">
              <a:cs typeface="Arial" panose="020B0604020202020204" pitchFamily="34" charset="0"/>
            </a:rPr>
            <a:t>Home Care Association</a:t>
          </a:r>
        </a:p>
      </dgm:t>
    </dgm:pt>
    <dgm:pt modelId="{87B0BD6D-0E2B-4E7D-BAE8-0D21DC58648A}" type="parTrans" cxnId="{87060228-834B-420C-A597-83D9B854A4F8}">
      <dgm:prSet/>
      <dgm:spPr/>
      <dgm:t>
        <a:bodyPr/>
        <a:lstStyle/>
        <a:p>
          <a:endParaRPr lang="en-US"/>
        </a:p>
      </dgm:t>
    </dgm:pt>
    <dgm:pt modelId="{4F4CA9C9-C21E-4ACD-A512-469442B62C9D}" type="sibTrans" cxnId="{87060228-834B-420C-A597-83D9B854A4F8}">
      <dgm:prSet/>
      <dgm:spPr/>
      <dgm:t>
        <a:bodyPr/>
        <a:lstStyle/>
        <a:p>
          <a:endParaRPr lang="en-US"/>
        </a:p>
      </dgm:t>
    </dgm:pt>
    <dgm:pt modelId="{E2C130FA-8D51-4675-8419-F37347677DCF}">
      <dgm:prSet/>
      <dgm:spPr>
        <a:ln>
          <a:solidFill>
            <a:srgbClr val="00A499"/>
          </a:solidFill>
        </a:ln>
      </dgm:spPr>
      <dgm:t>
        <a:bodyPr/>
        <a:lstStyle/>
        <a:p>
          <a:r>
            <a:rPr lang="en-US" smtClean="0">
              <a:cs typeface="Arial" panose="020B0604020202020204" pitchFamily="34" charset="0"/>
            </a:rPr>
            <a:t>Union representing long-term care workers</a:t>
          </a:r>
          <a:endParaRPr lang="en-US" dirty="0" smtClean="0">
            <a:cs typeface="Arial" panose="020B0604020202020204" pitchFamily="34" charset="0"/>
          </a:endParaRPr>
        </a:p>
      </dgm:t>
    </dgm:pt>
    <dgm:pt modelId="{ACED7CEA-6DDC-4CDB-B062-BB220E2FDCE3}" type="parTrans" cxnId="{6343538D-D953-475C-A94F-ED693BE6B29B}">
      <dgm:prSet/>
      <dgm:spPr/>
      <dgm:t>
        <a:bodyPr/>
        <a:lstStyle/>
        <a:p>
          <a:endParaRPr lang="en-US"/>
        </a:p>
      </dgm:t>
    </dgm:pt>
    <dgm:pt modelId="{4A9E65F9-266C-46A8-83E7-AAEDA3D3AB03}" type="sibTrans" cxnId="{6343538D-D953-475C-A94F-ED693BE6B29B}">
      <dgm:prSet/>
      <dgm:spPr/>
      <dgm:t>
        <a:bodyPr/>
        <a:lstStyle/>
        <a:p>
          <a:endParaRPr lang="en-US"/>
        </a:p>
      </dgm:t>
    </dgm:pt>
    <dgm:pt modelId="{6CA1DD15-D907-4CD4-AD97-FD4BC1A8B667}">
      <dgm:prSet/>
      <dgm:spPr>
        <a:ln>
          <a:solidFill>
            <a:srgbClr val="00A499"/>
          </a:solidFill>
        </a:ln>
      </dgm:spPr>
      <dgm:t>
        <a:bodyPr/>
        <a:lstStyle/>
        <a:p>
          <a:r>
            <a:rPr lang="en-US" smtClean="0">
              <a:cs typeface="Arial" panose="020B0604020202020204" pitchFamily="34" charset="0"/>
            </a:rPr>
            <a:t>An organization representing retired people</a:t>
          </a:r>
          <a:endParaRPr lang="en-US" dirty="0" smtClean="0">
            <a:cs typeface="Arial" panose="020B0604020202020204" pitchFamily="34" charset="0"/>
          </a:endParaRPr>
        </a:p>
      </dgm:t>
    </dgm:pt>
    <dgm:pt modelId="{D14B4679-14BB-4127-8CA3-3C057C139C02}" type="parTrans" cxnId="{C90FCEF4-F09A-44A9-9BA0-DD84576E7279}">
      <dgm:prSet/>
      <dgm:spPr/>
      <dgm:t>
        <a:bodyPr/>
        <a:lstStyle/>
        <a:p>
          <a:endParaRPr lang="en-US"/>
        </a:p>
      </dgm:t>
    </dgm:pt>
    <dgm:pt modelId="{73E3C273-12D2-4FDD-8B7F-96F73A2E5EE7}" type="sibTrans" cxnId="{C90FCEF4-F09A-44A9-9BA0-DD84576E7279}">
      <dgm:prSet/>
      <dgm:spPr/>
      <dgm:t>
        <a:bodyPr/>
        <a:lstStyle/>
        <a:p>
          <a:endParaRPr lang="en-US"/>
        </a:p>
      </dgm:t>
    </dgm:pt>
    <dgm:pt modelId="{B596BC3C-47DF-4D3E-94C8-3880ADA5176C}">
      <dgm:prSet/>
      <dgm:spPr>
        <a:ln>
          <a:solidFill>
            <a:srgbClr val="00A499"/>
          </a:solidFill>
        </a:ln>
      </dgm:spPr>
      <dgm:t>
        <a:bodyPr/>
        <a:lstStyle/>
        <a:p>
          <a:r>
            <a:rPr lang="en-US" smtClean="0">
              <a:cs typeface="Arial" panose="020B0604020202020204" pitchFamily="34" charset="0"/>
            </a:rPr>
            <a:t>An association representing nursing homes and assisted living</a:t>
          </a:r>
          <a:endParaRPr lang="en-US" dirty="0" smtClean="0">
            <a:cs typeface="Arial" panose="020B0604020202020204" pitchFamily="34" charset="0"/>
          </a:endParaRPr>
        </a:p>
      </dgm:t>
    </dgm:pt>
    <dgm:pt modelId="{C94F5BAA-D842-4AAE-8F19-65049F377BB9}" type="parTrans" cxnId="{76BC7BE1-268B-4570-8AF6-09E164717756}">
      <dgm:prSet/>
      <dgm:spPr/>
      <dgm:t>
        <a:bodyPr/>
        <a:lstStyle/>
        <a:p>
          <a:endParaRPr lang="en-US"/>
        </a:p>
      </dgm:t>
    </dgm:pt>
    <dgm:pt modelId="{DB60FB24-EC6D-4D4C-B372-9930955EA4C9}" type="sibTrans" cxnId="{76BC7BE1-268B-4570-8AF6-09E164717756}">
      <dgm:prSet/>
      <dgm:spPr/>
      <dgm:t>
        <a:bodyPr/>
        <a:lstStyle/>
        <a:p>
          <a:endParaRPr lang="en-US"/>
        </a:p>
      </dgm:t>
    </dgm:pt>
    <dgm:pt modelId="{C220A756-7824-428F-9025-12FB336ACBA0}">
      <dgm:prSet/>
      <dgm:spPr>
        <a:ln>
          <a:solidFill>
            <a:srgbClr val="00A499"/>
          </a:solidFill>
        </a:ln>
      </dgm:spPr>
      <dgm:t>
        <a:bodyPr/>
        <a:lstStyle/>
        <a:p>
          <a:r>
            <a:rPr lang="en-US" smtClean="0">
              <a:cs typeface="Arial" panose="020B0604020202020204" pitchFamily="34" charset="0"/>
            </a:rPr>
            <a:t>An association representing adult family homes</a:t>
          </a:r>
          <a:endParaRPr lang="en-US" dirty="0" smtClean="0">
            <a:cs typeface="Arial" panose="020B0604020202020204" pitchFamily="34" charset="0"/>
          </a:endParaRPr>
        </a:p>
      </dgm:t>
    </dgm:pt>
    <dgm:pt modelId="{F3870497-B465-48BE-9F89-ED4B4D245844}" type="parTrans" cxnId="{3D24C76F-9934-4FC8-BBA4-D64275792A8F}">
      <dgm:prSet/>
      <dgm:spPr/>
      <dgm:t>
        <a:bodyPr/>
        <a:lstStyle/>
        <a:p>
          <a:endParaRPr lang="en-US"/>
        </a:p>
      </dgm:t>
    </dgm:pt>
    <dgm:pt modelId="{7EDDCE07-6187-4C5E-9E0A-3EF808472E52}" type="sibTrans" cxnId="{3D24C76F-9934-4FC8-BBA4-D64275792A8F}">
      <dgm:prSet/>
      <dgm:spPr/>
      <dgm:t>
        <a:bodyPr/>
        <a:lstStyle/>
        <a:p>
          <a:endParaRPr lang="en-US"/>
        </a:p>
      </dgm:t>
    </dgm:pt>
    <dgm:pt modelId="{7C8FA430-DD7B-4275-9CDD-8BD5B69294EE}">
      <dgm:prSet/>
      <dgm:spPr>
        <a:ln>
          <a:solidFill>
            <a:srgbClr val="00A499"/>
          </a:solidFill>
        </a:ln>
      </dgm:spPr>
      <dgm:t>
        <a:bodyPr/>
        <a:lstStyle/>
        <a:p>
          <a:r>
            <a:rPr lang="en-US" dirty="0" smtClean="0">
              <a:cs typeface="Arial" panose="020B0604020202020204" pitchFamily="34" charset="0"/>
            </a:rPr>
            <a:t>Two individuals receiving LTSS</a:t>
          </a:r>
        </a:p>
      </dgm:t>
    </dgm:pt>
    <dgm:pt modelId="{D0F78661-26F7-4AF8-9903-BFE473F2F1E5}" type="parTrans" cxnId="{06FB567F-A005-40A0-A59B-9F693826AA90}">
      <dgm:prSet/>
      <dgm:spPr/>
      <dgm:t>
        <a:bodyPr/>
        <a:lstStyle/>
        <a:p>
          <a:endParaRPr lang="en-US"/>
        </a:p>
      </dgm:t>
    </dgm:pt>
    <dgm:pt modelId="{C28CF096-BABE-40D0-B3C9-6C8B5A7AEF8D}" type="sibTrans" cxnId="{06FB567F-A005-40A0-A59B-9F693826AA90}">
      <dgm:prSet/>
      <dgm:spPr/>
      <dgm:t>
        <a:bodyPr/>
        <a:lstStyle/>
        <a:p>
          <a:endParaRPr lang="en-US"/>
        </a:p>
      </dgm:t>
    </dgm:pt>
    <dgm:pt modelId="{14053619-C5FC-433A-81EA-0157BD760F0B}">
      <dgm:prSet/>
      <dgm:spPr>
        <a:ln>
          <a:solidFill>
            <a:srgbClr val="00A499"/>
          </a:solidFill>
        </a:ln>
      </dgm:spPr>
      <dgm:t>
        <a:bodyPr/>
        <a:lstStyle/>
        <a:p>
          <a:r>
            <a:rPr lang="en-US" smtClean="0">
              <a:cs typeface="Arial" panose="020B0604020202020204" pitchFamily="34" charset="0"/>
            </a:rPr>
            <a:t>A worker who is paying the LTSS premium</a:t>
          </a:r>
          <a:endParaRPr lang="en-US" dirty="0" smtClean="0">
            <a:cs typeface="Arial" panose="020B0604020202020204" pitchFamily="34" charset="0"/>
          </a:endParaRPr>
        </a:p>
      </dgm:t>
    </dgm:pt>
    <dgm:pt modelId="{6B073F19-357F-43CD-9631-E8CCCBE23D8A}" type="parTrans" cxnId="{97BE9170-8B65-492D-9253-4C242993E0DB}">
      <dgm:prSet/>
      <dgm:spPr/>
      <dgm:t>
        <a:bodyPr/>
        <a:lstStyle/>
        <a:p>
          <a:endParaRPr lang="en-US"/>
        </a:p>
      </dgm:t>
    </dgm:pt>
    <dgm:pt modelId="{908496D5-EF8D-4C4A-8A23-78FC42D3BB7F}" type="sibTrans" cxnId="{97BE9170-8B65-492D-9253-4C242993E0DB}">
      <dgm:prSet/>
      <dgm:spPr/>
      <dgm:t>
        <a:bodyPr/>
        <a:lstStyle/>
        <a:p>
          <a:endParaRPr lang="en-US"/>
        </a:p>
      </dgm:t>
    </dgm:pt>
    <dgm:pt modelId="{52229FA8-32A6-4C67-A43A-9153173D76DF}">
      <dgm:prSet/>
      <dgm:spPr>
        <a:ln>
          <a:solidFill>
            <a:srgbClr val="00A499"/>
          </a:solidFill>
        </a:ln>
      </dgm:spPr>
      <dgm:t>
        <a:bodyPr/>
        <a:lstStyle/>
        <a:p>
          <a:r>
            <a:rPr lang="en-US" smtClean="0">
              <a:cs typeface="Arial" panose="020B0604020202020204" pitchFamily="34" charset="0"/>
            </a:rPr>
            <a:t>An organization of employers whose members collect the premium </a:t>
          </a:r>
          <a:endParaRPr lang="en-US" dirty="0"/>
        </a:p>
      </dgm:t>
    </dgm:pt>
    <dgm:pt modelId="{15A74EAB-870F-4CE3-9440-8EF879BE5B39}" type="parTrans" cxnId="{87BD83A6-C8C1-4032-B4A6-8C84E0F6A801}">
      <dgm:prSet/>
      <dgm:spPr/>
      <dgm:t>
        <a:bodyPr/>
        <a:lstStyle/>
        <a:p>
          <a:endParaRPr lang="en-US"/>
        </a:p>
      </dgm:t>
    </dgm:pt>
    <dgm:pt modelId="{CEE305D4-6FD2-42E4-8BB8-F650A2DD061E}" type="sibTrans" cxnId="{87BD83A6-C8C1-4032-B4A6-8C84E0F6A801}">
      <dgm:prSet/>
      <dgm:spPr/>
      <dgm:t>
        <a:bodyPr/>
        <a:lstStyle/>
        <a:p>
          <a:endParaRPr lang="en-US"/>
        </a:p>
      </dgm:t>
    </dgm:pt>
    <dgm:pt modelId="{DA40DC0A-E609-4C03-A5F0-B29B2A90C6E3}" type="pres">
      <dgm:prSet presAssocID="{B4DE5E4F-D677-450C-8A88-44760A64F6DC}" presName="linear" presStyleCnt="0">
        <dgm:presLayoutVars>
          <dgm:dir/>
          <dgm:animLvl val="lvl"/>
          <dgm:resizeHandles val="exact"/>
        </dgm:presLayoutVars>
      </dgm:prSet>
      <dgm:spPr/>
      <dgm:t>
        <a:bodyPr/>
        <a:lstStyle/>
        <a:p>
          <a:endParaRPr lang="en-US"/>
        </a:p>
      </dgm:t>
    </dgm:pt>
    <dgm:pt modelId="{EDAB50B9-2EA4-495F-8485-A3C69564A06C}" type="pres">
      <dgm:prSet presAssocID="{19D80558-AE3C-4450-BAF4-482F2FDBB4DB}" presName="parentLin" presStyleCnt="0"/>
      <dgm:spPr/>
    </dgm:pt>
    <dgm:pt modelId="{3C8CCC9F-C109-4D15-BC5C-9B663D14C87B}" type="pres">
      <dgm:prSet presAssocID="{19D80558-AE3C-4450-BAF4-482F2FDBB4DB}" presName="parentLeftMargin" presStyleLbl="node1" presStyleIdx="0" presStyleCnt="1"/>
      <dgm:spPr/>
      <dgm:t>
        <a:bodyPr/>
        <a:lstStyle/>
        <a:p>
          <a:endParaRPr lang="en-US"/>
        </a:p>
      </dgm:t>
    </dgm:pt>
    <dgm:pt modelId="{A1B0A045-510C-41ED-97DD-4FE270E3D7CE}" type="pres">
      <dgm:prSet presAssocID="{19D80558-AE3C-4450-BAF4-482F2FDBB4DB}" presName="parentText" presStyleLbl="node1" presStyleIdx="0" presStyleCnt="1">
        <dgm:presLayoutVars>
          <dgm:chMax val="0"/>
          <dgm:bulletEnabled val="1"/>
        </dgm:presLayoutVars>
      </dgm:prSet>
      <dgm:spPr/>
      <dgm:t>
        <a:bodyPr/>
        <a:lstStyle/>
        <a:p>
          <a:endParaRPr lang="en-US"/>
        </a:p>
      </dgm:t>
    </dgm:pt>
    <dgm:pt modelId="{1CC658A7-7A80-4A76-A14E-BD792A68CD04}" type="pres">
      <dgm:prSet presAssocID="{19D80558-AE3C-4450-BAF4-482F2FDBB4DB}" presName="negativeSpace" presStyleCnt="0"/>
      <dgm:spPr/>
    </dgm:pt>
    <dgm:pt modelId="{037D26D7-7EBA-4A13-B47A-8D5CE3513858}" type="pres">
      <dgm:prSet presAssocID="{19D80558-AE3C-4450-BAF4-482F2FDBB4DB}" presName="childText" presStyleLbl="conFgAcc1" presStyleIdx="0" presStyleCnt="1">
        <dgm:presLayoutVars>
          <dgm:bulletEnabled val="1"/>
        </dgm:presLayoutVars>
      </dgm:prSet>
      <dgm:spPr/>
      <dgm:t>
        <a:bodyPr/>
        <a:lstStyle/>
        <a:p>
          <a:endParaRPr lang="en-US"/>
        </a:p>
      </dgm:t>
    </dgm:pt>
  </dgm:ptLst>
  <dgm:cxnLst>
    <dgm:cxn modelId="{D8E8DFAB-CD2A-49F3-8CD0-2F7A8C0ADFD2}" type="presOf" srcId="{A76E4D56-BBF6-417B-B47D-FB4A5361DDA9}" destId="{037D26D7-7EBA-4A13-B47A-8D5CE3513858}" srcOrd="0" destOrd="4" presId="urn:microsoft.com/office/officeart/2005/8/layout/list1"/>
    <dgm:cxn modelId="{76BC7BE1-268B-4570-8AF6-09E164717756}" srcId="{19D80558-AE3C-4450-BAF4-482F2FDBB4DB}" destId="{B596BC3C-47DF-4D3E-94C8-3880ADA5176C}" srcOrd="9" destOrd="0" parTransId="{C94F5BAA-D842-4AAE-8F19-65049F377BB9}" sibTransId="{DB60FB24-EC6D-4D4C-B372-9930955EA4C9}"/>
    <dgm:cxn modelId="{5166C8D4-C818-4A98-9F92-3F9AA33CA4CA}" type="presOf" srcId="{7C8FA430-DD7B-4275-9CDD-8BD5B69294EE}" destId="{037D26D7-7EBA-4A13-B47A-8D5CE3513858}" srcOrd="0" destOrd="11" presId="urn:microsoft.com/office/officeart/2005/8/layout/list1"/>
    <dgm:cxn modelId="{C90FCEF4-F09A-44A9-9BA0-DD84576E7279}" srcId="{19D80558-AE3C-4450-BAF4-482F2FDBB4DB}" destId="{6CA1DD15-D907-4CD4-AD97-FD4BC1A8B667}" srcOrd="8" destOrd="0" parTransId="{D14B4679-14BB-4127-8CA3-3C057C139C02}" sibTransId="{73E3C273-12D2-4FDD-8B7F-96F73A2E5EE7}"/>
    <dgm:cxn modelId="{DB5EE474-1893-4C44-8AAE-AD35901F6769}" type="presOf" srcId="{B4DE5E4F-D677-450C-8A88-44760A64F6DC}" destId="{DA40DC0A-E609-4C03-A5F0-B29B2A90C6E3}" srcOrd="0" destOrd="0" presId="urn:microsoft.com/office/officeart/2005/8/layout/list1"/>
    <dgm:cxn modelId="{1FFF73C3-3694-4E30-934B-B872760E6592}" type="presOf" srcId="{54AFC3F4-9BCA-47E2-8914-FFF835B321B8}" destId="{037D26D7-7EBA-4A13-B47A-8D5CE3513858}" srcOrd="0" destOrd="3" presId="urn:microsoft.com/office/officeart/2005/8/layout/list1"/>
    <dgm:cxn modelId="{06FB567F-A005-40A0-A59B-9F693826AA90}" srcId="{19D80558-AE3C-4450-BAF4-482F2FDBB4DB}" destId="{7C8FA430-DD7B-4275-9CDD-8BD5B69294EE}" srcOrd="11" destOrd="0" parTransId="{D0F78661-26F7-4AF8-9903-BFE473F2F1E5}" sibTransId="{C28CF096-BABE-40D0-B3C9-6C8B5A7AEF8D}"/>
    <dgm:cxn modelId="{17E25568-D355-4C67-AE90-34CBE9BB383F}" srcId="{19D80558-AE3C-4450-BAF4-482F2FDBB4DB}" destId="{0EC96C85-12FF-40E7-B63E-F4651DE89D89}" srcOrd="2" destOrd="0" parTransId="{E01DAFAC-AB6F-485B-BD37-1E2226A308DD}" sibTransId="{EF121E8A-D658-4B55-A011-FC3B32801568}"/>
    <dgm:cxn modelId="{87BD83A6-C8C1-4032-B4A6-8C84E0F6A801}" srcId="{19D80558-AE3C-4450-BAF4-482F2FDBB4DB}" destId="{52229FA8-32A6-4C67-A43A-9153173D76DF}" srcOrd="13" destOrd="0" parTransId="{15A74EAB-870F-4CE3-9440-8EF879BE5B39}" sibTransId="{CEE305D4-6FD2-42E4-8BB8-F650A2DD061E}"/>
    <dgm:cxn modelId="{22AAFA3B-293A-4065-8FAD-4AAB8C49560D}" type="presOf" srcId="{19D80558-AE3C-4450-BAF4-482F2FDBB4DB}" destId="{3C8CCC9F-C109-4D15-BC5C-9B663D14C87B}" srcOrd="0" destOrd="0" presId="urn:microsoft.com/office/officeart/2005/8/layout/list1"/>
    <dgm:cxn modelId="{789345B0-C7D1-4E2E-882F-0DC4F52909DE}" type="presOf" srcId="{19D80558-AE3C-4450-BAF4-482F2FDBB4DB}" destId="{A1B0A045-510C-41ED-97DD-4FE270E3D7CE}" srcOrd="1" destOrd="0" presId="urn:microsoft.com/office/officeart/2005/8/layout/list1"/>
    <dgm:cxn modelId="{6343538D-D953-475C-A94F-ED693BE6B29B}" srcId="{19D80558-AE3C-4450-BAF4-482F2FDBB4DB}" destId="{E2C130FA-8D51-4675-8419-F37347677DCF}" srcOrd="7" destOrd="0" parTransId="{ACED7CEA-6DDC-4CDB-B062-BB220E2FDCE3}" sibTransId="{4A9E65F9-266C-46A8-83E7-AAEDA3D3AB03}"/>
    <dgm:cxn modelId="{87060228-834B-420C-A597-83D9B854A4F8}" srcId="{19D80558-AE3C-4450-BAF4-482F2FDBB4DB}" destId="{73E659E7-E7F5-4291-9F01-DB57AA334FCC}" srcOrd="6" destOrd="0" parTransId="{87B0BD6D-0E2B-4E7D-BAE8-0D21DC58648A}" sibTransId="{4F4CA9C9-C21E-4ACD-A512-469442B62C9D}"/>
    <dgm:cxn modelId="{3AFE4A7D-FFC8-4976-89D6-027E8122BAC2}" srcId="{B4DE5E4F-D677-450C-8A88-44760A64F6DC}" destId="{19D80558-AE3C-4450-BAF4-482F2FDBB4DB}" srcOrd="0" destOrd="0" parTransId="{68CE6347-BA8A-48F6-A453-601E1B32BD26}" sibTransId="{4414C326-01BE-4ED4-A4A5-E2A6AD0C4B0D}"/>
    <dgm:cxn modelId="{3D24C76F-9934-4FC8-BBA4-D64275792A8F}" srcId="{19D80558-AE3C-4450-BAF4-482F2FDBB4DB}" destId="{C220A756-7824-428F-9025-12FB336ACBA0}" srcOrd="10" destOrd="0" parTransId="{F3870497-B465-48BE-9F89-ED4B4D245844}" sibTransId="{7EDDCE07-6187-4C5E-9E0A-3EF808472E52}"/>
    <dgm:cxn modelId="{028792D6-EEA9-4DE6-9F72-E551153DCC89}" srcId="{19D80558-AE3C-4450-BAF4-482F2FDBB4DB}" destId="{C7D944E8-289F-4AC2-94EA-91010AD7F98E}" srcOrd="5" destOrd="0" parTransId="{F5E176EB-6450-4B6E-842C-0BF4482DF1DF}" sibTransId="{C4DF8FF7-CB19-4F49-AEEB-ABB6FE9C063B}"/>
    <dgm:cxn modelId="{C4466FEE-9548-46BC-ABBB-FE0433F107ED}" srcId="{19D80558-AE3C-4450-BAF4-482F2FDBB4DB}" destId="{FE9681BA-16C4-4A0D-8525-E24002D81B97}" srcOrd="1" destOrd="0" parTransId="{2C39B9F9-7833-4BE1-A94C-71B7835B7D06}" sibTransId="{2C986D64-73AE-4842-9B6A-838246A0BDC9}"/>
    <dgm:cxn modelId="{97BE9170-8B65-492D-9253-4C242993E0DB}" srcId="{19D80558-AE3C-4450-BAF4-482F2FDBB4DB}" destId="{14053619-C5FC-433A-81EA-0157BD760F0B}" srcOrd="12" destOrd="0" parTransId="{6B073F19-357F-43CD-9631-E8CCCBE23D8A}" sibTransId="{908496D5-EF8D-4C4A-8A23-78FC42D3BB7F}"/>
    <dgm:cxn modelId="{37EBEEFE-027C-408A-BB49-D21A3F4BBF0F}" type="presOf" srcId="{FE9681BA-16C4-4A0D-8525-E24002D81B97}" destId="{037D26D7-7EBA-4A13-B47A-8D5CE3513858}" srcOrd="0" destOrd="1" presId="urn:microsoft.com/office/officeart/2005/8/layout/list1"/>
    <dgm:cxn modelId="{55D31446-ED9F-44F1-8BAD-638FA0928EE8}" srcId="{19D80558-AE3C-4450-BAF4-482F2FDBB4DB}" destId="{54AFC3F4-9BCA-47E2-8914-FFF835B321B8}" srcOrd="3" destOrd="0" parTransId="{2F387E7F-399D-4DF6-93A9-47582266B40E}" sibTransId="{928EFB11-5E28-40BB-89A1-E5A5F65DDE8D}"/>
    <dgm:cxn modelId="{FE81BF1D-8F6E-4F26-ACCE-3B4EA0FCEB1F}" srcId="{19D80558-AE3C-4450-BAF4-482F2FDBB4DB}" destId="{9D463C40-D098-441C-882E-98A96EA094EC}" srcOrd="0" destOrd="0" parTransId="{99E6BF52-157A-4483-A67C-89E0F45BFF2E}" sibTransId="{1139452C-3DEA-4942-87F8-96C103890F6B}"/>
    <dgm:cxn modelId="{BEDDF29C-EED6-4C0E-8ABA-7F26A9251625}" type="presOf" srcId="{C7D944E8-289F-4AC2-94EA-91010AD7F98E}" destId="{037D26D7-7EBA-4A13-B47A-8D5CE3513858}" srcOrd="0" destOrd="5" presId="urn:microsoft.com/office/officeart/2005/8/layout/list1"/>
    <dgm:cxn modelId="{E01CF0FD-9766-426F-B85F-44D2D544FE3E}" type="presOf" srcId="{9D463C40-D098-441C-882E-98A96EA094EC}" destId="{037D26D7-7EBA-4A13-B47A-8D5CE3513858}" srcOrd="0" destOrd="0" presId="urn:microsoft.com/office/officeart/2005/8/layout/list1"/>
    <dgm:cxn modelId="{6C836913-E429-437B-B350-13C9C8D75D74}" srcId="{19D80558-AE3C-4450-BAF4-482F2FDBB4DB}" destId="{A76E4D56-BBF6-417B-B47D-FB4A5361DDA9}" srcOrd="4" destOrd="0" parTransId="{60C4F616-0F11-48D4-B06D-B1405E4AD7A2}" sibTransId="{B63F5588-1D37-44A7-BE68-DD5EC7414B05}"/>
    <dgm:cxn modelId="{4864B6E0-4DA1-4A2F-8F3E-8A7B2DD48463}" type="presOf" srcId="{B596BC3C-47DF-4D3E-94C8-3880ADA5176C}" destId="{037D26D7-7EBA-4A13-B47A-8D5CE3513858}" srcOrd="0" destOrd="9" presId="urn:microsoft.com/office/officeart/2005/8/layout/list1"/>
    <dgm:cxn modelId="{63989C33-B8C5-4408-90FB-92A221E67D52}" type="presOf" srcId="{73E659E7-E7F5-4291-9F01-DB57AA334FCC}" destId="{037D26D7-7EBA-4A13-B47A-8D5CE3513858}" srcOrd="0" destOrd="6" presId="urn:microsoft.com/office/officeart/2005/8/layout/list1"/>
    <dgm:cxn modelId="{1C44169D-85A7-4047-8AC4-00F03C78DD6D}" type="presOf" srcId="{0EC96C85-12FF-40E7-B63E-F4651DE89D89}" destId="{037D26D7-7EBA-4A13-B47A-8D5CE3513858}" srcOrd="0" destOrd="2" presId="urn:microsoft.com/office/officeart/2005/8/layout/list1"/>
    <dgm:cxn modelId="{AD70EBEA-DBBD-4710-B302-E371F6C66C32}" type="presOf" srcId="{6CA1DD15-D907-4CD4-AD97-FD4BC1A8B667}" destId="{037D26D7-7EBA-4A13-B47A-8D5CE3513858}" srcOrd="0" destOrd="8" presId="urn:microsoft.com/office/officeart/2005/8/layout/list1"/>
    <dgm:cxn modelId="{54994FCF-672B-4598-B076-0179378DEDF5}" type="presOf" srcId="{C220A756-7824-428F-9025-12FB336ACBA0}" destId="{037D26D7-7EBA-4A13-B47A-8D5CE3513858}" srcOrd="0" destOrd="10" presId="urn:microsoft.com/office/officeart/2005/8/layout/list1"/>
    <dgm:cxn modelId="{467CCD50-E1C1-46A7-8306-1CEEDC2DDD2F}" type="presOf" srcId="{52229FA8-32A6-4C67-A43A-9153173D76DF}" destId="{037D26D7-7EBA-4A13-B47A-8D5CE3513858}" srcOrd="0" destOrd="13" presId="urn:microsoft.com/office/officeart/2005/8/layout/list1"/>
    <dgm:cxn modelId="{B6981644-9EE8-43C1-9387-964860FCAF38}" type="presOf" srcId="{14053619-C5FC-433A-81EA-0157BD760F0B}" destId="{037D26D7-7EBA-4A13-B47A-8D5CE3513858}" srcOrd="0" destOrd="12" presId="urn:microsoft.com/office/officeart/2005/8/layout/list1"/>
    <dgm:cxn modelId="{55A78235-3435-4CAA-AEE4-42A48F781652}" type="presOf" srcId="{E2C130FA-8D51-4675-8419-F37347677DCF}" destId="{037D26D7-7EBA-4A13-B47A-8D5CE3513858}" srcOrd="0" destOrd="7" presId="urn:microsoft.com/office/officeart/2005/8/layout/list1"/>
    <dgm:cxn modelId="{BE22E789-7158-44F7-9AAB-54F62057BA01}" type="presParOf" srcId="{DA40DC0A-E609-4C03-A5F0-B29B2A90C6E3}" destId="{EDAB50B9-2EA4-495F-8485-A3C69564A06C}" srcOrd="0" destOrd="0" presId="urn:microsoft.com/office/officeart/2005/8/layout/list1"/>
    <dgm:cxn modelId="{6895EC1A-4D54-4154-A0CD-3B173B7C8FA2}" type="presParOf" srcId="{EDAB50B9-2EA4-495F-8485-A3C69564A06C}" destId="{3C8CCC9F-C109-4D15-BC5C-9B663D14C87B}" srcOrd="0" destOrd="0" presId="urn:microsoft.com/office/officeart/2005/8/layout/list1"/>
    <dgm:cxn modelId="{CDD8E2EE-2E34-493F-B4C4-AC356914364D}" type="presParOf" srcId="{EDAB50B9-2EA4-495F-8485-A3C69564A06C}" destId="{A1B0A045-510C-41ED-97DD-4FE270E3D7CE}" srcOrd="1" destOrd="0" presId="urn:microsoft.com/office/officeart/2005/8/layout/list1"/>
    <dgm:cxn modelId="{62B2DAED-A711-4A92-89A2-85C9FE8019CA}" type="presParOf" srcId="{DA40DC0A-E609-4C03-A5F0-B29B2A90C6E3}" destId="{1CC658A7-7A80-4A76-A14E-BD792A68CD04}" srcOrd="1" destOrd="0" presId="urn:microsoft.com/office/officeart/2005/8/layout/list1"/>
    <dgm:cxn modelId="{028681FB-A56B-4DBE-AFAC-E18AB26BA1CA}" type="presParOf" srcId="{DA40DC0A-E609-4C03-A5F0-B29B2A90C6E3}" destId="{037D26D7-7EBA-4A13-B47A-8D5CE351385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DABE2-BA0D-428B-A834-4EAECFC6E791}"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679E757E-31F8-4774-9535-FBC5B2F1294C}">
      <dgm:prSet phldrT="[Text]" custT="1"/>
      <dgm:spPr>
        <a:xfrm>
          <a:off x="2140209" y="319347"/>
          <a:ext cx="2376896" cy="2376896"/>
        </a:xfrm>
        <a:prstGeom prst="pieWedge">
          <a:avLst/>
        </a:prstGeom>
        <a:solidFill>
          <a:srgbClr val="32A1A6"/>
        </a:solidFill>
        <a:ln w="25400" cap="flat" cmpd="sng" algn="ctr">
          <a:solidFill>
            <a:sysClr val="window" lastClr="FFFFFF">
              <a:hueOff val="0"/>
              <a:satOff val="0"/>
              <a:lumOff val="0"/>
              <a:alphaOff val="0"/>
            </a:sysClr>
          </a:solidFill>
          <a:prstDash val="solid"/>
        </a:ln>
        <a:effectLst/>
      </dgm:spPr>
      <dgm:t>
        <a:bodyPr/>
        <a:lstStyle/>
        <a:p>
          <a:r>
            <a:rPr lang="en-US" sz="1700" b="1" dirty="0" smtClean="0">
              <a:solidFill>
                <a:sysClr val="window" lastClr="FFFFFF"/>
              </a:solidFill>
              <a:latin typeface="Calibri"/>
              <a:ea typeface="+mn-ea"/>
              <a:cs typeface="+mn-cs"/>
            </a:rPr>
            <a:t>Employment Security Department</a:t>
          </a:r>
          <a:endParaRPr lang="en-US" sz="1700" b="1" dirty="0">
            <a:solidFill>
              <a:sysClr val="window" lastClr="FFFFFF"/>
            </a:solidFill>
            <a:latin typeface="Calibri"/>
            <a:ea typeface="+mn-ea"/>
            <a:cs typeface="+mn-cs"/>
          </a:endParaRPr>
        </a:p>
      </dgm:t>
    </dgm:pt>
    <dgm:pt modelId="{7C5A6865-2E0C-4FE1-8B09-39219C0C039A}" type="parTrans" cxnId="{22B9623B-2E62-457E-B37B-5EC6A6C32A29}">
      <dgm:prSet/>
      <dgm:spPr/>
      <dgm:t>
        <a:bodyPr/>
        <a:lstStyle/>
        <a:p>
          <a:endParaRPr lang="en-US"/>
        </a:p>
      </dgm:t>
    </dgm:pt>
    <dgm:pt modelId="{D3D64037-AC79-43B0-A119-A99C753EB658}" type="sibTrans" cxnId="{22B9623B-2E62-457E-B37B-5EC6A6C32A29}">
      <dgm:prSet/>
      <dgm:spPr/>
      <dgm:t>
        <a:bodyPr/>
        <a:lstStyle/>
        <a:p>
          <a:endParaRPr lang="en-US"/>
        </a:p>
      </dgm:t>
    </dgm:pt>
    <dgm:pt modelId="{8DBD000E-B29D-41E3-BBEA-D06E94981255}">
      <dgm:prSet phldrT="[Text]" custT="1"/>
      <dgm:spPr>
        <a:xfrm>
          <a:off x="66913" y="156910"/>
          <a:ext cx="3670188" cy="2464577"/>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schemeClr>
          </a:solidFill>
          <a:prstDash val="solid"/>
        </a:ln>
        <a:effectLst/>
      </dgm:spPr>
      <dgm:t>
        <a:bodyPr/>
        <a:lstStyle/>
        <a:p>
          <a:r>
            <a:rPr lang="en-US" sz="2200" dirty="0" smtClean="0">
              <a:cs typeface="Arial" panose="020B0604020202020204" pitchFamily="34" charset="0"/>
            </a:rPr>
            <a:t>Collects premium and tracks status of vesting</a:t>
          </a:r>
          <a:endParaRPr lang="en-US" sz="2200" dirty="0">
            <a:solidFill>
              <a:sysClr val="windowText" lastClr="000000">
                <a:hueOff val="0"/>
                <a:satOff val="0"/>
                <a:lumOff val="0"/>
                <a:alphaOff val="0"/>
              </a:sysClr>
            </a:solidFill>
            <a:latin typeface="Calibri"/>
            <a:ea typeface="+mn-ea"/>
            <a:cs typeface="+mn-cs"/>
          </a:endParaRPr>
        </a:p>
      </dgm:t>
    </dgm:pt>
    <dgm:pt modelId="{67C5CEE2-F308-464F-BF1C-701C8AFE68B8}" type="parTrans" cxnId="{FAFEA13D-B40F-464B-9837-F04C4F4818EA}">
      <dgm:prSet/>
      <dgm:spPr/>
      <dgm:t>
        <a:bodyPr/>
        <a:lstStyle/>
        <a:p>
          <a:endParaRPr lang="en-US"/>
        </a:p>
      </dgm:t>
    </dgm:pt>
    <dgm:pt modelId="{05ABE0A9-CDC8-4961-8595-5DDA0962D6CD}" type="sibTrans" cxnId="{FAFEA13D-B40F-464B-9837-F04C4F4818EA}">
      <dgm:prSet/>
      <dgm:spPr/>
      <dgm:t>
        <a:bodyPr/>
        <a:lstStyle/>
        <a:p>
          <a:endParaRPr lang="en-US"/>
        </a:p>
      </dgm:t>
    </dgm:pt>
    <dgm:pt modelId="{1913372E-7F05-496B-B82C-94F7C90EC466}">
      <dgm:prSet phldrT="[Text]" custT="1"/>
      <dgm:spPr>
        <a:xfrm rot="5400000">
          <a:off x="4626893" y="319347"/>
          <a:ext cx="2376896" cy="2376896"/>
        </a:xfrm>
        <a:prstGeom prst="pieWedge">
          <a:avLst/>
        </a:prstGeom>
        <a:solidFill>
          <a:srgbClr val="7E71B4"/>
        </a:solidFill>
        <a:ln w="25400" cap="flat" cmpd="sng" algn="ctr">
          <a:solidFill>
            <a:sysClr val="window" lastClr="FFFFFF">
              <a:hueOff val="0"/>
              <a:satOff val="0"/>
              <a:lumOff val="0"/>
              <a:alphaOff val="0"/>
            </a:sysClr>
          </a:solidFill>
          <a:prstDash val="solid"/>
        </a:ln>
        <a:effectLst/>
      </dgm:spPr>
      <dgm:t>
        <a:bodyPr/>
        <a:lstStyle/>
        <a:p>
          <a:r>
            <a:rPr lang="en-US" sz="1700" b="1" dirty="0" smtClean="0">
              <a:solidFill>
                <a:sysClr val="window" lastClr="FFFFFF"/>
              </a:solidFill>
              <a:latin typeface="Calibri"/>
              <a:ea typeface="+mn-ea"/>
              <a:cs typeface="+mn-cs"/>
            </a:rPr>
            <a:t>State Medicaid Agency</a:t>
          </a:r>
          <a:endParaRPr lang="en-US" sz="1700" b="1" dirty="0">
            <a:solidFill>
              <a:sysClr val="window" lastClr="FFFFFF"/>
            </a:solidFill>
            <a:latin typeface="Calibri"/>
            <a:ea typeface="+mn-ea"/>
            <a:cs typeface="+mn-cs"/>
          </a:endParaRPr>
        </a:p>
      </dgm:t>
    </dgm:pt>
    <dgm:pt modelId="{D9859E2F-44F9-4743-987E-0F0CD7D7CA8E}" type="parTrans" cxnId="{09231B6E-C375-4F89-97F1-4C07D6876225}">
      <dgm:prSet/>
      <dgm:spPr/>
      <dgm:t>
        <a:bodyPr/>
        <a:lstStyle/>
        <a:p>
          <a:endParaRPr lang="en-US"/>
        </a:p>
      </dgm:t>
    </dgm:pt>
    <dgm:pt modelId="{C3BBCA50-897B-40E0-8E41-B7062FA57023}" type="sibTrans" cxnId="{09231B6E-C375-4F89-97F1-4C07D6876225}">
      <dgm:prSet/>
      <dgm:spPr/>
      <dgm:t>
        <a:bodyPr/>
        <a:lstStyle/>
        <a:p>
          <a:endParaRPr lang="en-US"/>
        </a:p>
      </dgm:t>
    </dgm:pt>
    <dgm:pt modelId="{C0D56210-3AB1-483A-8A92-A20A578BC73B}">
      <dgm:prSet phldrT="[Text]" custT="1"/>
      <dgm:spPr>
        <a:xfrm>
          <a:off x="5381232" y="75518"/>
          <a:ext cx="3762767" cy="2576208"/>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schemeClr>
          </a:solidFill>
          <a:prstDash val="solid"/>
        </a:ln>
        <a:effectLst/>
      </dgm:spPr>
      <dgm:t>
        <a:bodyPr/>
        <a:lstStyle/>
        <a:p>
          <a:r>
            <a:rPr lang="en-US" sz="2200" dirty="0" smtClean="0">
              <a:solidFill>
                <a:sysClr val="windowText" lastClr="000000">
                  <a:hueOff val="0"/>
                  <a:satOff val="0"/>
                  <a:lumOff val="0"/>
                  <a:alphaOff val="0"/>
                </a:sysClr>
              </a:solidFill>
              <a:latin typeface="Calibri"/>
              <a:ea typeface="+mn-ea"/>
              <a:cs typeface="+mn-cs"/>
            </a:rPr>
            <a:t>Processes payments </a:t>
          </a:r>
          <a:endParaRPr lang="en-US" sz="2200" dirty="0">
            <a:solidFill>
              <a:sysClr val="windowText" lastClr="000000">
                <a:hueOff val="0"/>
                <a:satOff val="0"/>
                <a:lumOff val="0"/>
                <a:alphaOff val="0"/>
              </a:sysClr>
            </a:solidFill>
            <a:latin typeface="Calibri"/>
            <a:ea typeface="+mn-ea"/>
            <a:cs typeface="+mn-cs"/>
          </a:endParaRPr>
        </a:p>
      </dgm:t>
    </dgm:pt>
    <dgm:pt modelId="{FEFF19CE-02EA-41DC-AD9B-46B6BE01515A}" type="parTrans" cxnId="{8D359C6E-7062-4D0E-80FC-89DAC20BD097}">
      <dgm:prSet/>
      <dgm:spPr/>
      <dgm:t>
        <a:bodyPr/>
        <a:lstStyle/>
        <a:p>
          <a:endParaRPr lang="en-US"/>
        </a:p>
      </dgm:t>
    </dgm:pt>
    <dgm:pt modelId="{FC30A4C8-F33B-482F-B94A-12E851542D03}" type="sibTrans" cxnId="{8D359C6E-7062-4D0E-80FC-89DAC20BD097}">
      <dgm:prSet/>
      <dgm:spPr/>
      <dgm:t>
        <a:bodyPr/>
        <a:lstStyle/>
        <a:p>
          <a:endParaRPr lang="en-US"/>
        </a:p>
      </dgm:t>
    </dgm:pt>
    <dgm:pt modelId="{1724CAB5-180D-4EC0-80FF-5024D1727256}">
      <dgm:prSet phldrT="[Text]" custT="1"/>
      <dgm:spPr>
        <a:xfrm rot="10800000">
          <a:off x="4626893" y="2806031"/>
          <a:ext cx="2376896" cy="2376896"/>
        </a:xfrm>
        <a:prstGeom prst="pieWedge">
          <a:avLst/>
        </a:prstGeom>
        <a:solidFill>
          <a:srgbClr val="B52555"/>
        </a:solidFill>
        <a:ln w="25400" cap="flat" cmpd="sng" algn="ctr">
          <a:solidFill>
            <a:sysClr val="window" lastClr="FFFFFF">
              <a:hueOff val="0"/>
              <a:satOff val="0"/>
              <a:lumOff val="0"/>
              <a:alphaOff val="0"/>
            </a:sysClr>
          </a:solidFill>
          <a:prstDash val="solid"/>
        </a:ln>
        <a:effectLst/>
      </dgm:spPr>
      <dgm:t>
        <a:bodyPr/>
        <a:lstStyle/>
        <a:p>
          <a:r>
            <a:rPr lang="en-US" sz="1700" b="1" dirty="0" smtClean="0">
              <a:solidFill>
                <a:sysClr val="window" lastClr="FFFFFF"/>
              </a:solidFill>
              <a:latin typeface="Calibri"/>
              <a:ea typeface="+mn-ea"/>
              <a:cs typeface="+mn-cs"/>
            </a:rPr>
            <a:t>State Actuary</a:t>
          </a:r>
          <a:endParaRPr lang="en-US" sz="1700" b="1" dirty="0">
            <a:solidFill>
              <a:sysClr val="window" lastClr="FFFFFF"/>
            </a:solidFill>
            <a:latin typeface="Calibri"/>
            <a:ea typeface="+mn-ea"/>
            <a:cs typeface="+mn-cs"/>
          </a:endParaRPr>
        </a:p>
      </dgm:t>
    </dgm:pt>
    <dgm:pt modelId="{7551E6A9-6464-4577-9561-7ABEAF227E19}" type="parTrans" cxnId="{6DCF18B8-824D-46FA-9763-379ED523484C}">
      <dgm:prSet/>
      <dgm:spPr/>
      <dgm:t>
        <a:bodyPr/>
        <a:lstStyle/>
        <a:p>
          <a:endParaRPr lang="en-US"/>
        </a:p>
      </dgm:t>
    </dgm:pt>
    <dgm:pt modelId="{2AD511CB-77F7-4A6B-96AB-82751DD42571}" type="sibTrans" cxnId="{6DCF18B8-824D-46FA-9763-379ED523484C}">
      <dgm:prSet/>
      <dgm:spPr/>
      <dgm:t>
        <a:bodyPr/>
        <a:lstStyle/>
        <a:p>
          <a:endParaRPr lang="en-US"/>
        </a:p>
      </dgm:t>
    </dgm:pt>
    <dgm:pt modelId="{ADCF4273-581D-47C1-8B08-EE967A69F99B}">
      <dgm:prSet phldrT="[Text]" custT="1"/>
      <dgm:spPr>
        <a:xfrm rot="16200000">
          <a:off x="2140209" y="2806031"/>
          <a:ext cx="2376896" cy="2376896"/>
        </a:xfrm>
        <a:prstGeom prst="pieWedge">
          <a:avLst/>
        </a:prstGeom>
        <a:solidFill>
          <a:srgbClr val="2C50A3"/>
        </a:solidFill>
        <a:ln w="25400" cap="flat" cmpd="sng" algn="ctr">
          <a:solidFill>
            <a:sysClr val="window" lastClr="FFFFFF">
              <a:hueOff val="0"/>
              <a:satOff val="0"/>
              <a:lumOff val="0"/>
              <a:alphaOff val="0"/>
            </a:sysClr>
          </a:solidFill>
          <a:prstDash val="solid"/>
        </a:ln>
        <a:effectLst/>
      </dgm:spPr>
      <dgm:t>
        <a:bodyPr/>
        <a:lstStyle/>
        <a:p>
          <a:r>
            <a:rPr lang="en-US" sz="1700" b="1" dirty="0" smtClean="0">
              <a:solidFill>
                <a:sysClr val="window" lastClr="FFFFFF"/>
              </a:solidFill>
              <a:latin typeface="Calibri"/>
              <a:ea typeface="+mn-ea"/>
              <a:cs typeface="+mn-cs"/>
            </a:rPr>
            <a:t>DSHS (Medicaid Operating Agency)</a:t>
          </a:r>
          <a:endParaRPr lang="en-US" sz="1700" b="1" dirty="0">
            <a:solidFill>
              <a:sysClr val="window" lastClr="FFFFFF"/>
            </a:solidFill>
            <a:latin typeface="Calibri"/>
            <a:ea typeface="+mn-ea"/>
            <a:cs typeface="+mn-cs"/>
          </a:endParaRPr>
        </a:p>
      </dgm:t>
    </dgm:pt>
    <dgm:pt modelId="{98AE7B31-84E0-4680-A212-366129C1899D}" type="parTrans" cxnId="{F638822A-3670-4911-B4A3-504E83E722C8}">
      <dgm:prSet/>
      <dgm:spPr/>
      <dgm:t>
        <a:bodyPr/>
        <a:lstStyle/>
        <a:p>
          <a:endParaRPr lang="en-US"/>
        </a:p>
      </dgm:t>
    </dgm:pt>
    <dgm:pt modelId="{E9D6D013-504F-4307-AF30-5270F747DF87}" type="sibTrans" cxnId="{F638822A-3670-4911-B4A3-504E83E722C8}">
      <dgm:prSet/>
      <dgm:spPr/>
      <dgm:t>
        <a:bodyPr/>
        <a:lstStyle/>
        <a:p>
          <a:endParaRPr lang="en-US"/>
        </a:p>
      </dgm:t>
    </dgm:pt>
    <dgm:pt modelId="{AFFC749B-1021-4C11-A460-B28D00A6B7BA}">
      <dgm:prSet phldrT="[Text]" custT="1"/>
      <dgm:spPr>
        <a:xfrm>
          <a:off x="68852" y="2916630"/>
          <a:ext cx="3786386" cy="2568848"/>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schemeClr>
          </a:solidFill>
          <a:prstDash val="solid"/>
        </a:ln>
        <a:effectLst/>
      </dgm:spPr>
      <dgm:t>
        <a:bodyPr lIns="0" tIns="0" rIns="0" bIns="0"/>
        <a:lstStyle/>
        <a:p>
          <a:pPr algn="l"/>
          <a:endParaRPr lang="en-US" sz="1600" dirty="0">
            <a:solidFill>
              <a:sysClr val="windowText" lastClr="000000">
                <a:hueOff val="0"/>
                <a:satOff val="0"/>
                <a:lumOff val="0"/>
                <a:alphaOff val="0"/>
              </a:sysClr>
            </a:solidFill>
            <a:latin typeface="Calibri"/>
            <a:ea typeface="+mn-ea"/>
            <a:cs typeface="+mn-cs"/>
          </a:endParaRPr>
        </a:p>
      </dgm:t>
    </dgm:pt>
    <dgm:pt modelId="{74310C33-282F-4A41-A75D-C51F3E3D43A5}" type="parTrans" cxnId="{21646E0E-5E39-404A-83A6-7B4B3CD8A47A}">
      <dgm:prSet/>
      <dgm:spPr/>
      <dgm:t>
        <a:bodyPr/>
        <a:lstStyle/>
        <a:p>
          <a:endParaRPr lang="en-US"/>
        </a:p>
      </dgm:t>
    </dgm:pt>
    <dgm:pt modelId="{6C914581-4397-4D51-A3AA-E3058BADD171}" type="sibTrans" cxnId="{21646E0E-5E39-404A-83A6-7B4B3CD8A47A}">
      <dgm:prSet/>
      <dgm:spPr/>
      <dgm:t>
        <a:bodyPr/>
        <a:lstStyle/>
        <a:p>
          <a:endParaRPr lang="en-US"/>
        </a:p>
      </dgm:t>
    </dgm:pt>
    <dgm:pt modelId="{8E7D9311-2D81-4033-82E4-3373CA61C725}">
      <dgm:prSet phldrT="[Text]" custT="1"/>
      <dgm:spPr>
        <a:xfrm>
          <a:off x="5354032" y="2879672"/>
          <a:ext cx="3703976" cy="2627835"/>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schemeClr>
          </a:solidFill>
          <a:prstDash val="solid"/>
        </a:ln>
        <a:effectLst/>
      </dgm:spPr>
      <dgm:t>
        <a:bodyPr/>
        <a:lstStyle/>
        <a:p>
          <a:pPr algn="r"/>
          <a:endParaRPr lang="en-US" sz="2200" dirty="0">
            <a:solidFill>
              <a:sysClr val="windowText" lastClr="000000">
                <a:hueOff val="0"/>
                <a:satOff val="0"/>
                <a:lumOff val="0"/>
                <a:alphaOff val="0"/>
              </a:sysClr>
            </a:solidFill>
            <a:latin typeface="Calibri"/>
            <a:ea typeface="+mn-ea"/>
            <a:cs typeface="+mn-cs"/>
          </a:endParaRPr>
        </a:p>
      </dgm:t>
    </dgm:pt>
    <dgm:pt modelId="{3225D586-45B2-43FA-BDF1-9A6107637565}" type="parTrans" cxnId="{61FB65D6-0EDC-494E-93B6-E3858A558EF3}">
      <dgm:prSet/>
      <dgm:spPr/>
      <dgm:t>
        <a:bodyPr/>
        <a:lstStyle/>
        <a:p>
          <a:endParaRPr lang="en-US"/>
        </a:p>
      </dgm:t>
    </dgm:pt>
    <dgm:pt modelId="{7C6A6E06-6003-411E-9EC3-FBBC54AE3B92}" type="sibTrans" cxnId="{61FB65D6-0EDC-494E-93B6-E3858A558EF3}">
      <dgm:prSet/>
      <dgm:spPr/>
      <dgm:t>
        <a:bodyPr/>
        <a:lstStyle/>
        <a:p>
          <a:endParaRPr lang="en-US"/>
        </a:p>
      </dgm:t>
    </dgm:pt>
    <dgm:pt modelId="{39772B6A-A727-4BEF-8A0F-04799C28B4DA}">
      <dgm:prSet custT="1"/>
      <dgm:spPr>
        <a:xfrm>
          <a:off x="5381232" y="75518"/>
          <a:ext cx="3762767" cy="2576208"/>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schemeClr>
          </a:solidFill>
          <a:prstDash val="solid"/>
        </a:ln>
        <a:effectLst/>
      </dgm:spPr>
      <dgm:t>
        <a:bodyPr/>
        <a:lstStyle/>
        <a:p>
          <a:r>
            <a:rPr lang="en-US" sz="2200" dirty="0" smtClean="0">
              <a:solidFill>
                <a:sysClr val="windowText" lastClr="000000">
                  <a:hueOff val="0"/>
                  <a:satOff val="0"/>
                  <a:lumOff val="0"/>
                  <a:alphaOff val="0"/>
                </a:sysClr>
              </a:solidFill>
              <a:latin typeface="Calibri"/>
              <a:ea typeface="+mn-ea"/>
              <a:cs typeface="+mn-cs"/>
            </a:rPr>
            <a:t>Tracks benefit usage</a:t>
          </a:r>
          <a:endParaRPr lang="en-US" sz="2200" dirty="0">
            <a:solidFill>
              <a:sysClr val="windowText" lastClr="000000">
                <a:hueOff val="0"/>
                <a:satOff val="0"/>
                <a:lumOff val="0"/>
                <a:alphaOff val="0"/>
              </a:sysClr>
            </a:solidFill>
            <a:latin typeface="Calibri"/>
            <a:ea typeface="+mn-ea"/>
            <a:cs typeface="+mn-cs"/>
          </a:endParaRPr>
        </a:p>
      </dgm:t>
    </dgm:pt>
    <dgm:pt modelId="{048EDA6A-3800-4487-B6AD-14F279370BB1}" type="parTrans" cxnId="{1C73C83D-331D-496E-A1A9-C7F4989728D7}">
      <dgm:prSet/>
      <dgm:spPr/>
      <dgm:t>
        <a:bodyPr/>
        <a:lstStyle/>
        <a:p>
          <a:endParaRPr lang="en-US"/>
        </a:p>
      </dgm:t>
    </dgm:pt>
    <dgm:pt modelId="{6A803253-016A-4149-91DD-09313680B798}" type="sibTrans" cxnId="{1C73C83D-331D-496E-A1A9-C7F4989728D7}">
      <dgm:prSet/>
      <dgm:spPr/>
      <dgm:t>
        <a:bodyPr/>
        <a:lstStyle/>
        <a:p>
          <a:endParaRPr lang="en-US"/>
        </a:p>
      </dgm:t>
    </dgm:pt>
    <dgm:pt modelId="{44EB54E1-2960-48C4-8E6E-9058DB77232E}">
      <dgm:prSet custT="1"/>
      <dgm:spPr>
        <a:xfrm>
          <a:off x="5381232" y="75518"/>
          <a:ext cx="3762767" cy="2576208"/>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schemeClr>
          </a:solidFill>
          <a:prstDash val="solid"/>
        </a:ln>
        <a:effectLst/>
      </dgm:spPr>
      <dgm:t>
        <a:bodyPr/>
        <a:lstStyle/>
        <a:p>
          <a:r>
            <a:rPr lang="en-US" sz="2200" dirty="0" smtClean="0">
              <a:solidFill>
                <a:sysClr val="windowText" lastClr="000000">
                  <a:hueOff val="0"/>
                  <a:satOff val="0"/>
                  <a:lumOff val="0"/>
                  <a:alphaOff val="0"/>
                </a:sysClr>
              </a:solidFill>
              <a:latin typeface="Calibri"/>
              <a:ea typeface="+mn-ea"/>
              <a:cs typeface="+mn-cs"/>
            </a:rPr>
            <a:t>Coordinates benefits</a:t>
          </a:r>
          <a:endParaRPr lang="en-US" sz="2200" dirty="0">
            <a:solidFill>
              <a:sysClr val="windowText" lastClr="000000">
                <a:hueOff val="0"/>
                <a:satOff val="0"/>
                <a:lumOff val="0"/>
                <a:alphaOff val="0"/>
              </a:sysClr>
            </a:solidFill>
            <a:latin typeface="Calibri"/>
            <a:ea typeface="+mn-ea"/>
            <a:cs typeface="+mn-cs"/>
          </a:endParaRPr>
        </a:p>
      </dgm:t>
    </dgm:pt>
    <dgm:pt modelId="{59F80230-3D73-4B0F-A8AB-CED709821D29}" type="parTrans" cxnId="{667810ED-FC70-46B2-8A3B-1F2CDF6B9B25}">
      <dgm:prSet/>
      <dgm:spPr/>
      <dgm:t>
        <a:bodyPr/>
        <a:lstStyle/>
        <a:p>
          <a:endParaRPr lang="en-US"/>
        </a:p>
      </dgm:t>
    </dgm:pt>
    <dgm:pt modelId="{048DEC78-84A3-4944-9165-12F784B05631}" type="sibTrans" cxnId="{667810ED-FC70-46B2-8A3B-1F2CDF6B9B25}">
      <dgm:prSet/>
      <dgm:spPr/>
      <dgm:t>
        <a:bodyPr/>
        <a:lstStyle/>
        <a:p>
          <a:endParaRPr lang="en-US"/>
        </a:p>
      </dgm:t>
    </dgm:pt>
    <dgm:pt modelId="{18C79292-BD48-4AD0-8977-8C602256FAD1}">
      <dgm:prSet custT="1"/>
      <dgm:spPr>
        <a:xfrm>
          <a:off x="5354032" y="2879672"/>
          <a:ext cx="3703976" cy="2627835"/>
        </a:xfrm>
        <a:prstGeom prst="roundRect">
          <a:avLst>
            <a:gd name="adj" fmla="val 10000"/>
          </a:avLst>
        </a:prstGeom>
        <a:solidFill>
          <a:sysClr val="window" lastClr="FFFFFF">
            <a:alpha val="90000"/>
            <a:hueOff val="0"/>
            <a:satOff val="0"/>
            <a:lumOff val="0"/>
            <a:alphaOff val="0"/>
          </a:sysClr>
        </a:solidFill>
        <a:ln w="25400" cap="flat" cmpd="sng" algn="ctr">
          <a:solidFill>
            <a:schemeClr val="bg1">
              <a:lumMod val="50000"/>
            </a:schemeClr>
          </a:solidFill>
          <a:prstDash val="solid"/>
        </a:ln>
        <a:effectLst/>
      </dgm:spPr>
      <dgm:t>
        <a:bodyPr/>
        <a:lstStyle/>
        <a:p>
          <a:pPr algn="l"/>
          <a:r>
            <a:rPr lang="en-US" sz="2200" dirty="0" smtClean="0">
              <a:solidFill>
                <a:sysClr val="windowText" lastClr="000000">
                  <a:hueOff val="0"/>
                  <a:satOff val="0"/>
                  <a:lumOff val="0"/>
                  <a:alphaOff val="0"/>
                </a:sysClr>
              </a:solidFill>
              <a:latin typeface="Calibri"/>
              <a:ea typeface="+mn-ea"/>
              <a:cs typeface="+mn-cs"/>
            </a:rPr>
            <a:t>Audits and valuates trust to ensure solvency</a:t>
          </a:r>
        </a:p>
      </dgm:t>
    </dgm:pt>
    <dgm:pt modelId="{55F34383-B3A1-45F3-851E-503955C71A80}" type="parTrans" cxnId="{7F680D19-4DAF-45BC-BCC0-6409C90F04AD}">
      <dgm:prSet/>
      <dgm:spPr/>
      <dgm:t>
        <a:bodyPr/>
        <a:lstStyle/>
        <a:p>
          <a:endParaRPr lang="en-US"/>
        </a:p>
      </dgm:t>
    </dgm:pt>
    <dgm:pt modelId="{3E8BBF1E-AAE8-4862-875F-8888825086BA}" type="sibTrans" cxnId="{7F680D19-4DAF-45BC-BCC0-6409C90F04AD}">
      <dgm:prSet/>
      <dgm:spPr/>
      <dgm:t>
        <a:bodyPr/>
        <a:lstStyle/>
        <a:p>
          <a:endParaRPr lang="en-US"/>
        </a:p>
      </dgm:t>
    </dgm:pt>
    <dgm:pt modelId="{B5834CC2-9ED1-4CE8-BC23-43F0853BD1EB}" type="pres">
      <dgm:prSet presAssocID="{6EEDABE2-BA0D-428B-A834-4EAECFC6E791}" presName="cycleMatrixDiagram" presStyleCnt="0">
        <dgm:presLayoutVars>
          <dgm:chMax val="1"/>
          <dgm:dir/>
          <dgm:animLvl val="lvl"/>
          <dgm:resizeHandles val="exact"/>
        </dgm:presLayoutVars>
      </dgm:prSet>
      <dgm:spPr/>
      <dgm:t>
        <a:bodyPr/>
        <a:lstStyle/>
        <a:p>
          <a:endParaRPr lang="en-US"/>
        </a:p>
      </dgm:t>
    </dgm:pt>
    <dgm:pt modelId="{B1EC944C-B009-41AF-B97E-73DFF20E5C13}" type="pres">
      <dgm:prSet presAssocID="{6EEDABE2-BA0D-428B-A834-4EAECFC6E791}" presName="children" presStyleCnt="0"/>
      <dgm:spPr/>
    </dgm:pt>
    <dgm:pt modelId="{7D70D85B-21F7-42E7-A4AA-52F2B817BC08}" type="pres">
      <dgm:prSet presAssocID="{6EEDABE2-BA0D-428B-A834-4EAECFC6E791}" presName="child1group" presStyleCnt="0"/>
      <dgm:spPr/>
    </dgm:pt>
    <dgm:pt modelId="{8E92A025-72F3-49CC-9972-7AD3B0462FBE}" type="pres">
      <dgm:prSet presAssocID="{6EEDABE2-BA0D-428B-A834-4EAECFC6E791}" presName="child1" presStyleLbl="bgAcc1" presStyleIdx="0" presStyleCnt="4" custScaleX="160021" custScaleY="140304" custLinFactNeighborX="-31769" custLinFactNeighborY="29452"/>
      <dgm:spPr>
        <a:prstGeom prst="roundRect">
          <a:avLst>
            <a:gd name="adj" fmla="val 10000"/>
          </a:avLst>
        </a:prstGeom>
      </dgm:spPr>
      <dgm:t>
        <a:bodyPr/>
        <a:lstStyle/>
        <a:p>
          <a:endParaRPr lang="en-US"/>
        </a:p>
      </dgm:t>
    </dgm:pt>
    <dgm:pt modelId="{F42A5A08-B6F3-4963-8EAB-10320C98AA25}" type="pres">
      <dgm:prSet presAssocID="{6EEDABE2-BA0D-428B-A834-4EAECFC6E791}" presName="child1Text" presStyleLbl="bgAcc1" presStyleIdx="0" presStyleCnt="4">
        <dgm:presLayoutVars>
          <dgm:bulletEnabled val="1"/>
        </dgm:presLayoutVars>
      </dgm:prSet>
      <dgm:spPr/>
      <dgm:t>
        <a:bodyPr/>
        <a:lstStyle/>
        <a:p>
          <a:endParaRPr lang="en-US"/>
        </a:p>
      </dgm:t>
    </dgm:pt>
    <dgm:pt modelId="{FD2D176D-75BA-4449-B5E3-40ACA713FF31}" type="pres">
      <dgm:prSet presAssocID="{6EEDABE2-BA0D-428B-A834-4EAECFC6E791}" presName="child2group" presStyleCnt="0"/>
      <dgm:spPr/>
    </dgm:pt>
    <dgm:pt modelId="{87A4864A-97BA-4651-94E3-B5071AC15BD2}" type="pres">
      <dgm:prSet presAssocID="{6EEDABE2-BA0D-428B-A834-4EAECFC6E791}" presName="child2" presStyleLbl="bgAcc1" presStyleIdx="1" presStyleCnt="4" custScaleX="160020" custScaleY="146659" custLinFactNeighborX="31769" custLinFactNeighborY="27996"/>
      <dgm:spPr/>
      <dgm:t>
        <a:bodyPr/>
        <a:lstStyle/>
        <a:p>
          <a:endParaRPr lang="en-US"/>
        </a:p>
      </dgm:t>
    </dgm:pt>
    <dgm:pt modelId="{6635C64B-22C3-4048-BD52-1A2CB382DA14}" type="pres">
      <dgm:prSet presAssocID="{6EEDABE2-BA0D-428B-A834-4EAECFC6E791}" presName="child2Text" presStyleLbl="bgAcc1" presStyleIdx="1" presStyleCnt="4">
        <dgm:presLayoutVars>
          <dgm:bulletEnabled val="1"/>
        </dgm:presLayoutVars>
      </dgm:prSet>
      <dgm:spPr/>
      <dgm:t>
        <a:bodyPr/>
        <a:lstStyle/>
        <a:p>
          <a:endParaRPr lang="en-US"/>
        </a:p>
      </dgm:t>
    </dgm:pt>
    <dgm:pt modelId="{E59E85E0-A253-4717-B69C-AB6F003CDD25}" type="pres">
      <dgm:prSet presAssocID="{6EEDABE2-BA0D-428B-A834-4EAECFC6E791}" presName="child3group" presStyleCnt="0"/>
      <dgm:spPr/>
    </dgm:pt>
    <dgm:pt modelId="{BB04C33D-B948-449C-B465-B54A7382ADC3}" type="pres">
      <dgm:prSet presAssocID="{6EEDABE2-BA0D-428B-A834-4EAECFC6E791}" presName="child3" presStyleLbl="bgAcc1" presStyleIdx="2" presStyleCnt="4" custScaleX="160020" custScaleY="149598" custLinFactNeighborX="31769" custLinFactNeighborY="-21349"/>
      <dgm:spPr/>
      <dgm:t>
        <a:bodyPr/>
        <a:lstStyle/>
        <a:p>
          <a:endParaRPr lang="en-US"/>
        </a:p>
      </dgm:t>
    </dgm:pt>
    <dgm:pt modelId="{3EE9B9BF-F3B9-4B84-B814-40E219167705}" type="pres">
      <dgm:prSet presAssocID="{6EEDABE2-BA0D-428B-A834-4EAECFC6E791}" presName="child3Text" presStyleLbl="bgAcc1" presStyleIdx="2" presStyleCnt="4">
        <dgm:presLayoutVars>
          <dgm:bulletEnabled val="1"/>
        </dgm:presLayoutVars>
      </dgm:prSet>
      <dgm:spPr/>
      <dgm:t>
        <a:bodyPr/>
        <a:lstStyle/>
        <a:p>
          <a:endParaRPr lang="en-US"/>
        </a:p>
      </dgm:t>
    </dgm:pt>
    <dgm:pt modelId="{7B2AAAB1-ACF3-42CD-B1B4-6F0689BF9CDF}" type="pres">
      <dgm:prSet presAssocID="{6EEDABE2-BA0D-428B-A834-4EAECFC6E791}" presName="child4group" presStyleCnt="0"/>
      <dgm:spPr/>
    </dgm:pt>
    <dgm:pt modelId="{AC45357E-1CBE-49D4-BB2D-0A1712050880}" type="pres">
      <dgm:prSet presAssocID="{6EEDABE2-BA0D-428B-A834-4EAECFC6E791}" presName="child4" presStyleLbl="bgAcc1" presStyleIdx="3" presStyleCnt="4" custScaleX="160020" custScaleY="146240" custLinFactNeighborX="-30756" custLinFactNeighborY="-24816"/>
      <dgm:spPr/>
      <dgm:t>
        <a:bodyPr/>
        <a:lstStyle/>
        <a:p>
          <a:endParaRPr lang="en-US"/>
        </a:p>
      </dgm:t>
    </dgm:pt>
    <dgm:pt modelId="{9A258B3A-5EC3-472F-A67E-E5F2646450F3}" type="pres">
      <dgm:prSet presAssocID="{6EEDABE2-BA0D-428B-A834-4EAECFC6E791}" presName="child4Text" presStyleLbl="bgAcc1" presStyleIdx="3" presStyleCnt="4">
        <dgm:presLayoutVars>
          <dgm:bulletEnabled val="1"/>
        </dgm:presLayoutVars>
      </dgm:prSet>
      <dgm:spPr/>
      <dgm:t>
        <a:bodyPr/>
        <a:lstStyle/>
        <a:p>
          <a:endParaRPr lang="en-US"/>
        </a:p>
      </dgm:t>
    </dgm:pt>
    <dgm:pt modelId="{6C87CAD6-5C60-4661-A060-38E01C4307A9}" type="pres">
      <dgm:prSet presAssocID="{6EEDABE2-BA0D-428B-A834-4EAECFC6E791}" presName="childPlaceholder" presStyleCnt="0"/>
      <dgm:spPr/>
    </dgm:pt>
    <dgm:pt modelId="{F69F5D52-81BD-49D7-936B-DDC933CB10A3}" type="pres">
      <dgm:prSet presAssocID="{6EEDABE2-BA0D-428B-A834-4EAECFC6E791}" presName="circle" presStyleCnt="0"/>
      <dgm:spPr/>
    </dgm:pt>
    <dgm:pt modelId="{06830F51-FBD9-409B-8D3E-CC235371A28B}" type="pres">
      <dgm:prSet presAssocID="{6EEDABE2-BA0D-428B-A834-4EAECFC6E791}" presName="quadrant1" presStyleLbl="node1" presStyleIdx="0" presStyleCnt="4">
        <dgm:presLayoutVars>
          <dgm:chMax val="1"/>
          <dgm:bulletEnabled val="1"/>
        </dgm:presLayoutVars>
      </dgm:prSet>
      <dgm:spPr/>
      <dgm:t>
        <a:bodyPr/>
        <a:lstStyle/>
        <a:p>
          <a:endParaRPr lang="en-US"/>
        </a:p>
      </dgm:t>
    </dgm:pt>
    <dgm:pt modelId="{DDD81058-7D6E-409A-99EC-647B2C468442}" type="pres">
      <dgm:prSet presAssocID="{6EEDABE2-BA0D-428B-A834-4EAECFC6E791}" presName="quadrant2" presStyleLbl="node1" presStyleIdx="1" presStyleCnt="4">
        <dgm:presLayoutVars>
          <dgm:chMax val="1"/>
          <dgm:bulletEnabled val="1"/>
        </dgm:presLayoutVars>
      </dgm:prSet>
      <dgm:spPr/>
      <dgm:t>
        <a:bodyPr/>
        <a:lstStyle/>
        <a:p>
          <a:endParaRPr lang="en-US"/>
        </a:p>
      </dgm:t>
    </dgm:pt>
    <dgm:pt modelId="{70B98DB5-0083-4FBF-AED9-6EDFC036FD18}" type="pres">
      <dgm:prSet presAssocID="{6EEDABE2-BA0D-428B-A834-4EAECFC6E791}" presName="quadrant3" presStyleLbl="node1" presStyleIdx="2" presStyleCnt="4">
        <dgm:presLayoutVars>
          <dgm:chMax val="1"/>
          <dgm:bulletEnabled val="1"/>
        </dgm:presLayoutVars>
      </dgm:prSet>
      <dgm:spPr/>
      <dgm:t>
        <a:bodyPr/>
        <a:lstStyle/>
        <a:p>
          <a:endParaRPr lang="en-US"/>
        </a:p>
      </dgm:t>
    </dgm:pt>
    <dgm:pt modelId="{6E810F41-9753-4244-97E1-5C439A7DFD35}" type="pres">
      <dgm:prSet presAssocID="{6EEDABE2-BA0D-428B-A834-4EAECFC6E791}" presName="quadrant4" presStyleLbl="node1" presStyleIdx="3" presStyleCnt="4">
        <dgm:presLayoutVars>
          <dgm:chMax val="1"/>
          <dgm:bulletEnabled val="1"/>
        </dgm:presLayoutVars>
      </dgm:prSet>
      <dgm:spPr/>
      <dgm:t>
        <a:bodyPr/>
        <a:lstStyle/>
        <a:p>
          <a:endParaRPr lang="en-US"/>
        </a:p>
      </dgm:t>
    </dgm:pt>
    <dgm:pt modelId="{1A804E6E-3546-4DC4-9282-59923C04525F}" type="pres">
      <dgm:prSet presAssocID="{6EEDABE2-BA0D-428B-A834-4EAECFC6E791}" presName="quadrantPlaceholder" presStyleCnt="0"/>
      <dgm:spPr/>
    </dgm:pt>
    <dgm:pt modelId="{30FC3257-8D51-4A7F-9D44-A5641B3EC2A3}" type="pres">
      <dgm:prSet presAssocID="{6EEDABE2-BA0D-428B-A834-4EAECFC6E791}" presName="center1" presStyleLbl="fgShp" presStyleIdx="0" presStyleCnt="2"/>
      <dgm:spPr>
        <a:xfrm>
          <a:off x="4161669" y="2257094"/>
          <a:ext cx="820660" cy="713617"/>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E67A0D86-E57A-45BC-A11F-FD43F73CE9F3}" type="pres">
      <dgm:prSet presAssocID="{6EEDABE2-BA0D-428B-A834-4EAECFC6E791}" presName="center2" presStyleLbl="fgShp" presStyleIdx="1" presStyleCnt="2"/>
      <dgm:spPr>
        <a:xfrm rot="10800000">
          <a:off x="4161669" y="2531562"/>
          <a:ext cx="820660" cy="713617"/>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Lst>
  <dgm:cxnLst>
    <dgm:cxn modelId="{21646E0E-5E39-404A-83A6-7B4B3CD8A47A}" srcId="{ADCF4273-581D-47C1-8B08-EE967A69F99B}" destId="{AFFC749B-1021-4C11-A460-B28D00A6B7BA}" srcOrd="0" destOrd="0" parTransId="{74310C33-282F-4A41-A75D-C51F3E3D43A5}" sibTransId="{6C914581-4397-4D51-A3AA-E3058BADD171}"/>
    <dgm:cxn modelId="{12573716-333D-4764-8FD4-DDA15CA1E0B3}" type="presOf" srcId="{18C79292-BD48-4AD0-8977-8C602256FAD1}" destId="{3EE9B9BF-F3B9-4B84-B814-40E219167705}" srcOrd="1" destOrd="1" presId="urn:microsoft.com/office/officeart/2005/8/layout/cycle4"/>
    <dgm:cxn modelId="{61FB65D6-0EDC-494E-93B6-E3858A558EF3}" srcId="{1724CAB5-180D-4EC0-80FF-5024D1727256}" destId="{8E7D9311-2D81-4033-82E4-3373CA61C725}" srcOrd="0" destOrd="0" parTransId="{3225D586-45B2-43FA-BDF1-9A6107637565}" sibTransId="{7C6A6E06-6003-411E-9EC3-FBBC54AE3B92}"/>
    <dgm:cxn modelId="{2E52977F-12F4-431C-9BA3-ABE672F81F9E}" type="presOf" srcId="{39772B6A-A727-4BEF-8A0F-04799C28B4DA}" destId="{87A4864A-97BA-4651-94E3-B5071AC15BD2}" srcOrd="0" destOrd="1" presId="urn:microsoft.com/office/officeart/2005/8/layout/cycle4"/>
    <dgm:cxn modelId="{6DB263C4-BF88-40A1-B216-0B590B54BCCB}" type="presOf" srcId="{679E757E-31F8-4774-9535-FBC5B2F1294C}" destId="{06830F51-FBD9-409B-8D3E-CC235371A28B}" srcOrd="0" destOrd="0" presId="urn:microsoft.com/office/officeart/2005/8/layout/cycle4"/>
    <dgm:cxn modelId="{D0BFBB4A-DEDC-40CD-B378-8D45A2E73065}" type="presOf" srcId="{1913372E-7F05-496B-B82C-94F7C90EC466}" destId="{DDD81058-7D6E-409A-99EC-647B2C468442}" srcOrd="0" destOrd="0" presId="urn:microsoft.com/office/officeart/2005/8/layout/cycle4"/>
    <dgm:cxn modelId="{3724E246-92F3-4BC6-980D-CC229FBFCED3}" type="presOf" srcId="{ADCF4273-581D-47C1-8B08-EE967A69F99B}" destId="{6E810F41-9753-4244-97E1-5C439A7DFD35}" srcOrd="0" destOrd="0" presId="urn:microsoft.com/office/officeart/2005/8/layout/cycle4"/>
    <dgm:cxn modelId="{FAFEA13D-B40F-464B-9837-F04C4F4818EA}" srcId="{679E757E-31F8-4774-9535-FBC5B2F1294C}" destId="{8DBD000E-B29D-41E3-BBEA-D06E94981255}" srcOrd="0" destOrd="0" parTransId="{67C5CEE2-F308-464F-BF1C-701C8AFE68B8}" sibTransId="{05ABE0A9-CDC8-4961-8595-5DDA0962D6CD}"/>
    <dgm:cxn modelId="{9110C893-1D00-4588-9C17-0142A30973D6}" type="presOf" srcId="{AFFC749B-1021-4C11-A460-B28D00A6B7BA}" destId="{AC45357E-1CBE-49D4-BB2D-0A1712050880}" srcOrd="0" destOrd="0" presId="urn:microsoft.com/office/officeart/2005/8/layout/cycle4"/>
    <dgm:cxn modelId="{D4078A14-6E9F-4386-A018-095311A1D3DA}" type="presOf" srcId="{C0D56210-3AB1-483A-8A92-A20A578BC73B}" destId="{87A4864A-97BA-4651-94E3-B5071AC15BD2}" srcOrd="0" destOrd="0" presId="urn:microsoft.com/office/officeart/2005/8/layout/cycle4"/>
    <dgm:cxn modelId="{7F680D19-4DAF-45BC-BCC0-6409C90F04AD}" srcId="{1724CAB5-180D-4EC0-80FF-5024D1727256}" destId="{18C79292-BD48-4AD0-8977-8C602256FAD1}" srcOrd="1" destOrd="0" parTransId="{55F34383-B3A1-45F3-851E-503955C71A80}" sibTransId="{3E8BBF1E-AAE8-4862-875F-8888825086BA}"/>
    <dgm:cxn modelId="{289820D0-446E-41E8-BBB5-A5E0EA882AF1}" type="presOf" srcId="{44EB54E1-2960-48C4-8E6E-9058DB77232E}" destId="{6635C64B-22C3-4048-BD52-1A2CB382DA14}" srcOrd="1" destOrd="2" presId="urn:microsoft.com/office/officeart/2005/8/layout/cycle4"/>
    <dgm:cxn modelId="{667810ED-FC70-46B2-8A3B-1F2CDF6B9B25}" srcId="{1913372E-7F05-496B-B82C-94F7C90EC466}" destId="{44EB54E1-2960-48C4-8E6E-9058DB77232E}" srcOrd="2" destOrd="0" parTransId="{59F80230-3D73-4B0F-A8AB-CED709821D29}" sibTransId="{048DEC78-84A3-4944-9165-12F784B05631}"/>
    <dgm:cxn modelId="{8D359C6E-7062-4D0E-80FC-89DAC20BD097}" srcId="{1913372E-7F05-496B-B82C-94F7C90EC466}" destId="{C0D56210-3AB1-483A-8A92-A20A578BC73B}" srcOrd="0" destOrd="0" parTransId="{FEFF19CE-02EA-41DC-AD9B-46B6BE01515A}" sibTransId="{FC30A4C8-F33B-482F-B94A-12E851542D03}"/>
    <dgm:cxn modelId="{F7EDE1AB-357C-40E0-8B92-6475D241102F}" type="presOf" srcId="{AFFC749B-1021-4C11-A460-B28D00A6B7BA}" destId="{9A258B3A-5EC3-472F-A67E-E5F2646450F3}" srcOrd="1" destOrd="0" presId="urn:microsoft.com/office/officeart/2005/8/layout/cycle4"/>
    <dgm:cxn modelId="{B26D5DDF-A77A-40BA-9261-85D48F732A74}" type="presOf" srcId="{8E7D9311-2D81-4033-82E4-3373CA61C725}" destId="{BB04C33D-B948-449C-B465-B54A7382ADC3}" srcOrd="0" destOrd="0" presId="urn:microsoft.com/office/officeart/2005/8/layout/cycle4"/>
    <dgm:cxn modelId="{89677878-228F-400C-9365-1378B62A6BE1}" type="presOf" srcId="{44EB54E1-2960-48C4-8E6E-9058DB77232E}" destId="{87A4864A-97BA-4651-94E3-B5071AC15BD2}" srcOrd="0" destOrd="2" presId="urn:microsoft.com/office/officeart/2005/8/layout/cycle4"/>
    <dgm:cxn modelId="{F638822A-3670-4911-B4A3-504E83E722C8}" srcId="{6EEDABE2-BA0D-428B-A834-4EAECFC6E791}" destId="{ADCF4273-581D-47C1-8B08-EE967A69F99B}" srcOrd="3" destOrd="0" parTransId="{98AE7B31-84E0-4680-A212-366129C1899D}" sibTransId="{E9D6D013-504F-4307-AF30-5270F747DF87}"/>
    <dgm:cxn modelId="{EEB9BC6E-6237-4529-9B3C-253A120F59D0}" type="presOf" srcId="{8DBD000E-B29D-41E3-BBEA-D06E94981255}" destId="{F42A5A08-B6F3-4963-8EAB-10320C98AA25}" srcOrd="1" destOrd="0" presId="urn:microsoft.com/office/officeart/2005/8/layout/cycle4"/>
    <dgm:cxn modelId="{DF4C54AA-3DD5-4381-A1F3-D27F776C6EEC}" type="presOf" srcId="{8E7D9311-2D81-4033-82E4-3373CA61C725}" destId="{3EE9B9BF-F3B9-4B84-B814-40E219167705}" srcOrd="1" destOrd="0" presId="urn:microsoft.com/office/officeart/2005/8/layout/cycle4"/>
    <dgm:cxn modelId="{C5EBA613-0F9D-48CF-BD71-F6CF0BA09181}" type="presOf" srcId="{C0D56210-3AB1-483A-8A92-A20A578BC73B}" destId="{6635C64B-22C3-4048-BD52-1A2CB382DA14}" srcOrd="1" destOrd="0" presId="urn:microsoft.com/office/officeart/2005/8/layout/cycle4"/>
    <dgm:cxn modelId="{7A967801-5DD7-4C69-A655-2BD0B5A010BD}" type="presOf" srcId="{8DBD000E-B29D-41E3-BBEA-D06E94981255}" destId="{8E92A025-72F3-49CC-9972-7AD3B0462FBE}" srcOrd="0" destOrd="0" presId="urn:microsoft.com/office/officeart/2005/8/layout/cycle4"/>
    <dgm:cxn modelId="{1C73C83D-331D-496E-A1A9-C7F4989728D7}" srcId="{1913372E-7F05-496B-B82C-94F7C90EC466}" destId="{39772B6A-A727-4BEF-8A0F-04799C28B4DA}" srcOrd="1" destOrd="0" parTransId="{048EDA6A-3800-4487-B6AD-14F279370BB1}" sibTransId="{6A803253-016A-4149-91DD-09313680B798}"/>
    <dgm:cxn modelId="{09231B6E-C375-4F89-97F1-4C07D6876225}" srcId="{6EEDABE2-BA0D-428B-A834-4EAECFC6E791}" destId="{1913372E-7F05-496B-B82C-94F7C90EC466}" srcOrd="1" destOrd="0" parTransId="{D9859E2F-44F9-4743-987E-0F0CD7D7CA8E}" sibTransId="{C3BBCA50-897B-40E0-8E41-B7062FA57023}"/>
    <dgm:cxn modelId="{22B9623B-2E62-457E-B37B-5EC6A6C32A29}" srcId="{6EEDABE2-BA0D-428B-A834-4EAECFC6E791}" destId="{679E757E-31F8-4774-9535-FBC5B2F1294C}" srcOrd="0" destOrd="0" parTransId="{7C5A6865-2E0C-4FE1-8B09-39219C0C039A}" sibTransId="{D3D64037-AC79-43B0-A119-A99C753EB658}"/>
    <dgm:cxn modelId="{13FF4608-6639-4FB6-B339-223FEB78F676}" type="presOf" srcId="{18C79292-BD48-4AD0-8977-8C602256FAD1}" destId="{BB04C33D-B948-449C-B465-B54A7382ADC3}" srcOrd="0" destOrd="1" presId="urn:microsoft.com/office/officeart/2005/8/layout/cycle4"/>
    <dgm:cxn modelId="{4B633E82-EDD2-45B6-9CD3-E7F8CF89FB87}" type="presOf" srcId="{39772B6A-A727-4BEF-8A0F-04799C28B4DA}" destId="{6635C64B-22C3-4048-BD52-1A2CB382DA14}" srcOrd="1" destOrd="1" presId="urn:microsoft.com/office/officeart/2005/8/layout/cycle4"/>
    <dgm:cxn modelId="{60181ABD-C0A3-4A0C-8DF8-7A85FB4B6070}" type="presOf" srcId="{1724CAB5-180D-4EC0-80FF-5024D1727256}" destId="{70B98DB5-0083-4FBF-AED9-6EDFC036FD18}" srcOrd="0" destOrd="0" presId="urn:microsoft.com/office/officeart/2005/8/layout/cycle4"/>
    <dgm:cxn modelId="{9519A670-5062-4A2E-9151-E6B568BDFA45}" type="presOf" srcId="{6EEDABE2-BA0D-428B-A834-4EAECFC6E791}" destId="{B5834CC2-9ED1-4CE8-BC23-43F0853BD1EB}" srcOrd="0" destOrd="0" presId="urn:microsoft.com/office/officeart/2005/8/layout/cycle4"/>
    <dgm:cxn modelId="{6DCF18B8-824D-46FA-9763-379ED523484C}" srcId="{6EEDABE2-BA0D-428B-A834-4EAECFC6E791}" destId="{1724CAB5-180D-4EC0-80FF-5024D1727256}" srcOrd="2" destOrd="0" parTransId="{7551E6A9-6464-4577-9561-7ABEAF227E19}" sibTransId="{2AD511CB-77F7-4A6B-96AB-82751DD42571}"/>
    <dgm:cxn modelId="{B570D2D8-7077-45D0-919B-DC5217C41A21}" type="presParOf" srcId="{B5834CC2-9ED1-4CE8-BC23-43F0853BD1EB}" destId="{B1EC944C-B009-41AF-B97E-73DFF20E5C13}" srcOrd="0" destOrd="0" presId="urn:microsoft.com/office/officeart/2005/8/layout/cycle4"/>
    <dgm:cxn modelId="{1C4A2C81-5A4F-48B0-B521-D68B73C4040F}" type="presParOf" srcId="{B1EC944C-B009-41AF-B97E-73DFF20E5C13}" destId="{7D70D85B-21F7-42E7-A4AA-52F2B817BC08}" srcOrd="0" destOrd="0" presId="urn:microsoft.com/office/officeart/2005/8/layout/cycle4"/>
    <dgm:cxn modelId="{60C87AF8-7027-47EF-BD40-E975CB39F7F4}" type="presParOf" srcId="{7D70D85B-21F7-42E7-A4AA-52F2B817BC08}" destId="{8E92A025-72F3-49CC-9972-7AD3B0462FBE}" srcOrd="0" destOrd="0" presId="urn:microsoft.com/office/officeart/2005/8/layout/cycle4"/>
    <dgm:cxn modelId="{C604E9AF-394F-48C3-97D7-B596DCA436F5}" type="presParOf" srcId="{7D70D85B-21F7-42E7-A4AA-52F2B817BC08}" destId="{F42A5A08-B6F3-4963-8EAB-10320C98AA25}" srcOrd="1" destOrd="0" presId="urn:microsoft.com/office/officeart/2005/8/layout/cycle4"/>
    <dgm:cxn modelId="{5A01650A-B974-41C2-8ADD-553B6A9665CC}" type="presParOf" srcId="{B1EC944C-B009-41AF-B97E-73DFF20E5C13}" destId="{FD2D176D-75BA-4449-B5E3-40ACA713FF31}" srcOrd="1" destOrd="0" presId="urn:microsoft.com/office/officeart/2005/8/layout/cycle4"/>
    <dgm:cxn modelId="{B1A92F64-3F62-42A8-8E83-C25A7B75FF75}" type="presParOf" srcId="{FD2D176D-75BA-4449-B5E3-40ACA713FF31}" destId="{87A4864A-97BA-4651-94E3-B5071AC15BD2}" srcOrd="0" destOrd="0" presId="urn:microsoft.com/office/officeart/2005/8/layout/cycle4"/>
    <dgm:cxn modelId="{8B12A4FC-9E7A-45CC-87D7-478CCC678C01}" type="presParOf" srcId="{FD2D176D-75BA-4449-B5E3-40ACA713FF31}" destId="{6635C64B-22C3-4048-BD52-1A2CB382DA14}" srcOrd="1" destOrd="0" presId="urn:microsoft.com/office/officeart/2005/8/layout/cycle4"/>
    <dgm:cxn modelId="{50823690-D92A-4BAC-A131-E2B217820363}" type="presParOf" srcId="{B1EC944C-B009-41AF-B97E-73DFF20E5C13}" destId="{E59E85E0-A253-4717-B69C-AB6F003CDD25}" srcOrd="2" destOrd="0" presId="urn:microsoft.com/office/officeart/2005/8/layout/cycle4"/>
    <dgm:cxn modelId="{A0452CFB-8482-417A-B814-4E9087A77852}" type="presParOf" srcId="{E59E85E0-A253-4717-B69C-AB6F003CDD25}" destId="{BB04C33D-B948-449C-B465-B54A7382ADC3}" srcOrd="0" destOrd="0" presId="urn:microsoft.com/office/officeart/2005/8/layout/cycle4"/>
    <dgm:cxn modelId="{6EB1DFF7-0EB1-4838-AC76-4858ADE46505}" type="presParOf" srcId="{E59E85E0-A253-4717-B69C-AB6F003CDD25}" destId="{3EE9B9BF-F3B9-4B84-B814-40E219167705}" srcOrd="1" destOrd="0" presId="urn:microsoft.com/office/officeart/2005/8/layout/cycle4"/>
    <dgm:cxn modelId="{AA849BDA-23F6-4118-A7D5-469B4F792F92}" type="presParOf" srcId="{B1EC944C-B009-41AF-B97E-73DFF20E5C13}" destId="{7B2AAAB1-ACF3-42CD-B1B4-6F0689BF9CDF}" srcOrd="3" destOrd="0" presId="urn:microsoft.com/office/officeart/2005/8/layout/cycle4"/>
    <dgm:cxn modelId="{00C29B9B-45FD-4622-ACE2-6D028F0AC4F1}" type="presParOf" srcId="{7B2AAAB1-ACF3-42CD-B1B4-6F0689BF9CDF}" destId="{AC45357E-1CBE-49D4-BB2D-0A1712050880}" srcOrd="0" destOrd="0" presId="urn:microsoft.com/office/officeart/2005/8/layout/cycle4"/>
    <dgm:cxn modelId="{20393ACA-DB0E-42DF-9C82-7E694B073F9C}" type="presParOf" srcId="{7B2AAAB1-ACF3-42CD-B1B4-6F0689BF9CDF}" destId="{9A258B3A-5EC3-472F-A67E-E5F2646450F3}" srcOrd="1" destOrd="0" presId="urn:microsoft.com/office/officeart/2005/8/layout/cycle4"/>
    <dgm:cxn modelId="{03BF64F4-F769-41F9-B36F-B73A6E6D9E0A}" type="presParOf" srcId="{B1EC944C-B009-41AF-B97E-73DFF20E5C13}" destId="{6C87CAD6-5C60-4661-A060-38E01C4307A9}" srcOrd="4" destOrd="0" presId="urn:microsoft.com/office/officeart/2005/8/layout/cycle4"/>
    <dgm:cxn modelId="{142D0FDB-0D7A-4B33-9132-466E8C441B16}" type="presParOf" srcId="{B5834CC2-9ED1-4CE8-BC23-43F0853BD1EB}" destId="{F69F5D52-81BD-49D7-936B-DDC933CB10A3}" srcOrd="1" destOrd="0" presId="urn:microsoft.com/office/officeart/2005/8/layout/cycle4"/>
    <dgm:cxn modelId="{03FC5C99-FFDB-4C23-B560-FEEFBD01689B}" type="presParOf" srcId="{F69F5D52-81BD-49D7-936B-DDC933CB10A3}" destId="{06830F51-FBD9-409B-8D3E-CC235371A28B}" srcOrd="0" destOrd="0" presId="urn:microsoft.com/office/officeart/2005/8/layout/cycle4"/>
    <dgm:cxn modelId="{78D8DB17-D96B-4F0E-8C85-FBB1BFCC4B33}" type="presParOf" srcId="{F69F5D52-81BD-49D7-936B-DDC933CB10A3}" destId="{DDD81058-7D6E-409A-99EC-647B2C468442}" srcOrd="1" destOrd="0" presId="urn:microsoft.com/office/officeart/2005/8/layout/cycle4"/>
    <dgm:cxn modelId="{51B3AA25-1228-411E-87CB-2F41DC7B3107}" type="presParOf" srcId="{F69F5D52-81BD-49D7-936B-DDC933CB10A3}" destId="{70B98DB5-0083-4FBF-AED9-6EDFC036FD18}" srcOrd="2" destOrd="0" presId="urn:microsoft.com/office/officeart/2005/8/layout/cycle4"/>
    <dgm:cxn modelId="{5C82E060-AA2F-4394-82BD-65DF5DDB0536}" type="presParOf" srcId="{F69F5D52-81BD-49D7-936B-DDC933CB10A3}" destId="{6E810F41-9753-4244-97E1-5C439A7DFD35}" srcOrd="3" destOrd="0" presId="urn:microsoft.com/office/officeart/2005/8/layout/cycle4"/>
    <dgm:cxn modelId="{4A2556E8-FC13-4664-855B-7A2E237C4EB8}" type="presParOf" srcId="{F69F5D52-81BD-49D7-936B-DDC933CB10A3}" destId="{1A804E6E-3546-4DC4-9282-59923C04525F}" srcOrd="4" destOrd="0" presId="urn:microsoft.com/office/officeart/2005/8/layout/cycle4"/>
    <dgm:cxn modelId="{F770F56A-70A5-4323-B4A3-A57D36A01689}" type="presParOf" srcId="{B5834CC2-9ED1-4CE8-BC23-43F0853BD1EB}" destId="{30FC3257-8D51-4A7F-9D44-A5641B3EC2A3}" srcOrd="2" destOrd="0" presId="urn:microsoft.com/office/officeart/2005/8/layout/cycle4"/>
    <dgm:cxn modelId="{E2B653E8-BFED-43AC-B70D-136EE567778B}" type="presParOf" srcId="{B5834CC2-9ED1-4CE8-BC23-43F0853BD1EB}" destId="{E67A0D86-E57A-45BC-A11F-FD43F73CE9F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491ED5-6D2B-4CB6-A461-472F71332834}" type="doc">
      <dgm:prSet loTypeId="urn:microsoft.com/office/officeart/2005/8/layout/hChevron3" loCatId="process" qsTypeId="urn:microsoft.com/office/officeart/2005/8/quickstyle/simple1" qsCatId="simple" csTypeId="urn:microsoft.com/office/officeart/2005/8/colors/accent1_2" csCatId="accent1" phldr="1"/>
      <dgm:spPr/>
    </dgm:pt>
    <dgm:pt modelId="{FDCEF947-4E09-45AB-89F5-F49D947B2DF1}">
      <dgm:prSet phldrT="[Text]"/>
      <dgm:spPr>
        <a:solidFill>
          <a:srgbClr val="2C50A3"/>
        </a:solidFill>
      </dgm:spPr>
      <dgm:t>
        <a:bodyPr/>
        <a:lstStyle/>
        <a:p>
          <a:r>
            <a:rPr lang="en-US" dirty="0" smtClean="0"/>
            <a:t>2013-2014</a:t>
          </a:r>
          <a:endParaRPr lang="en-US" dirty="0"/>
        </a:p>
      </dgm:t>
    </dgm:pt>
    <dgm:pt modelId="{F7E7B8FF-587D-4405-AA96-5BB39CD2855D}" type="parTrans" cxnId="{68DAA633-089A-444A-B8B8-532AC0483699}">
      <dgm:prSet/>
      <dgm:spPr/>
      <dgm:t>
        <a:bodyPr/>
        <a:lstStyle/>
        <a:p>
          <a:endParaRPr lang="en-US"/>
        </a:p>
      </dgm:t>
    </dgm:pt>
    <dgm:pt modelId="{DFE791D1-5B61-45F2-9572-0512ACA6D786}" type="sibTrans" cxnId="{68DAA633-089A-444A-B8B8-532AC0483699}">
      <dgm:prSet/>
      <dgm:spPr/>
      <dgm:t>
        <a:bodyPr/>
        <a:lstStyle/>
        <a:p>
          <a:endParaRPr lang="en-US"/>
        </a:p>
      </dgm:t>
    </dgm:pt>
    <dgm:pt modelId="{A9D2950A-5D05-4C2F-B128-BC2CF2D1C91A}">
      <dgm:prSet phldrT="[Text]"/>
      <dgm:spPr>
        <a:solidFill>
          <a:srgbClr val="00A499"/>
        </a:solidFill>
      </dgm:spPr>
      <dgm:t>
        <a:bodyPr/>
        <a:lstStyle/>
        <a:p>
          <a:r>
            <a:rPr lang="en-US" dirty="0" smtClean="0"/>
            <a:t>2015-2016</a:t>
          </a:r>
          <a:endParaRPr lang="en-US" dirty="0"/>
        </a:p>
      </dgm:t>
    </dgm:pt>
    <dgm:pt modelId="{0615F2E6-897B-40DC-AF51-A3BF9B5C3175}" type="parTrans" cxnId="{00C1D228-A85D-43EE-B023-0D714B32F820}">
      <dgm:prSet/>
      <dgm:spPr/>
      <dgm:t>
        <a:bodyPr/>
        <a:lstStyle/>
        <a:p>
          <a:endParaRPr lang="en-US"/>
        </a:p>
      </dgm:t>
    </dgm:pt>
    <dgm:pt modelId="{A282580A-7503-4D53-8B8F-0A751C583A2C}" type="sibTrans" cxnId="{00C1D228-A85D-43EE-B023-0D714B32F820}">
      <dgm:prSet/>
      <dgm:spPr/>
      <dgm:t>
        <a:bodyPr/>
        <a:lstStyle/>
        <a:p>
          <a:endParaRPr lang="en-US"/>
        </a:p>
      </dgm:t>
    </dgm:pt>
    <dgm:pt modelId="{33129CA5-E96E-47E2-98B0-C020E2DC620B}">
      <dgm:prSet phldrT="[Text]"/>
      <dgm:spPr>
        <a:solidFill>
          <a:srgbClr val="7E71B4"/>
        </a:solidFill>
      </dgm:spPr>
      <dgm:t>
        <a:bodyPr/>
        <a:lstStyle/>
        <a:p>
          <a:r>
            <a:rPr lang="en-US" dirty="0" smtClean="0"/>
            <a:t>2017</a:t>
          </a:r>
          <a:endParaRPr lang="en-US" dirty="0"/>
        </a:p>
      </dgm:t>
    </dgm:pt>
    <dgm:pt modelId="{E7DB5C96-C33F-4F80-ACA9-4E0278B42574}" type="parTrans" cxnId="{C7102633-6253-4201-AAD2-82D8346C20D5}">
      <dgm:prSet/>
      <dgm:spPr/>
      <dgm:t>
        <a:bodyPr/>
        <a:lstStyle/>
        <a:p>
          <a:endParaRPr lang="en-US"/>
        </a:p>
      </dgm:t>
    </dgm:pt>
    <dgm:pt modelId="{B8092043-6B8E-4F1E-92B6-322135D2B76E}" type="sibTrans" cxnId="{C7102633-6253-4201-AAD2-82D8346C20D5}">
      <dgm:prSet/>
      <dgm:spPr/>
      <dgm:t>
        <a:bodyPr/>
        <a:lstStyle/>
        <a:p>
          <a:endParaRPr lang="en-US"/>
        </a:p>
      </dgm:t>
    </dgm:pt>
    <dgm:pt modelId="{889E02E2-8E60-4EDB-B8FF-4329B0955293}">
      <dgm:prSet phldrT="[Text]"/>
      <dgm:spPr>
        <a:solidFill>
          <a:srgbClr val="90C858"/>
        </a:solidFill>
      </dgm:spPr>
      <dgm:t>
        <a:bodyPr/>
        <a:lstStyle/>
        <a:p>
          <a:r>
            <a:rPr lang="en-US" dirty="0" smtClean="0"/>
            <a:t>2018</a:t>
          </a:r>
          <a:endParaRPr lang="en-US" dirty="0"/>
        </a:p>
      </dgm:t>
    </dgm:pt>
    <dgm:pt modelId="{D3B61F53-0E50-428A-B734-0E22FBC64085}" type="parTrans" cxnId="{29A9C9E9-8A2B-4174-8975-EEE9F5DCA48A}">
      <dgm:prSet/>
      <dgm:spPr/>
      <dgm:t>
        <a:bodyPr/>
        <a:lstStyle/>
        <a:p>
          <a:endParaRPr lang="en-US"/>
        </a:p>
      </dgm:t>
    </dgm:pt>
    <dgm:pt modelId="{BD0125E1-9572-4C4D-952C-8A942219C899}" type="sibTrans" cxnId="{29A9C9E9-8A2B-4174-8975-EEE9F5DCA48A}">
      <dgm:prSet/>
      <dgm:spPr/>
      <dgm:t>
        <a:bodyPr/>
        <a:lstStyle/>
        <a:p>
          <a:endParaRPr lang="en-US"/>
        </a:p>
      </dgm:t>
    </dgm:pt>
    <dgm:pt modelId="{E6995807-A484-45B0-BCF4-03780ACECDA8}" type="pres">
      <dgm:prSet presAssocID="{58491ED5-6D2B-4CB6-A461-472F71332834}" presName="Name0" presStyleCnt="0">
        <dgm:presLayoutVars>
          <dgm:dir/>
          <dgm:resizeHandles val="exact"/>
        </dgm:presLayoutVars>
      </dgm:prSet>
      <dgm:spPr/>
    </dgm:pt>
    <dgm:pt modelId="{7E1BC033-0BEF-45D5-976B-D3BD300FF8A3}" type="pres">
      <dgm:prSet presAssocID="{FDCEF947-4E09-45AB-89F5-F49D947B2DF1}" presName="parTxOnly" presStyleLbl="node1" presStyleIdx="0" presStyleCnt="4">
        <dgm:presLayoutVars>
          <dgm:bulletEnabled val="1"/>
        </dgm:presLayoutVars>
      </dgm:prSet>
      <dgm:spPr/>
      <dgm:t>
        <a:bodyPr/>
        <a:lstStyle/>
        <a:p>
          <a:endParaRPr lang="en-US"/>
        </a:p>
      </dgm:t>
    </dgm:pt>
    <dgm:pt modelId="{CD2EEF29-048B-46E7-B1BB-6312D5D4B181}" type="pres">
      <dgm:prSet presAssocID="{DFE791D1-5B61-45F2-9572-0512ACA6D786}" presName="parSpace" presStyleCnt="0"/>
      <dgm:spPr/>
    </dgm:pt>
    <dgm:pt modelId="{9C03F470-0124-4F3B-B6E1-6FC084EF2789}" type="pres">
      <dgm:prSet presAssocID="{A9D2950A-5D05-4C2F-B128-BC2CF2D1C91A}" presName="parTxOnly" presStyleLbl="node1" presStyleIdx="1" presStyleCnt="4" custScaleX="119613">
        <dgm:presLayoutVars>
          <dgm:bulletEnabled val="1"/>
        </dgm:presLayoutVars>
      </dgm:prSet>
      <dgm:spPr/>
      <dgm:t>
        <a:bodyPr/>
        <a:lstStyle/>
        <a:p>
          <a:endParaRPr lang="en-US"/>
        </a:p>
      </dgm:t>
    </dgm:pt>
    <dgm:pt modelId="{0F4C9644-A8A9-43D9-A7B9-A9426D79804D}" type="pres">
      <dgm:prSet presAssocID="{A282580A-7503-4D53-8B8F-0A751C583A2C}" presName="parSpace" presStyleCnt="0"/>
      <dgm:spPr/>
    </dgm:pt>
    <dgm:pt modelId="{3CBA797A-4A64-4AD8-86B4-10C2B12ECB7A}" type="pres">
      <dgm:prSet presAssocID="{33129CA5-E96E-47E2-98B0-C020E2DC620B}" presName="parTxOnly" presStyleLbl="node1" presStyleIdx="2" presStyleCnt="4" custScaleX="110440">
        <dgm:presLayoutVars>
          <dgm:bulletEnabled val="1"/>
        </dgm:presLayoutVars>
      </dgm:prSet>
      <dgm:spPr/>
      <dgm:t>
        <a:bodyPr/>
        <a:lstStyle/>
        <a:p>
          <a:endParaRPr lang="en-US"/>
        </a:p>
      </dgm:t>
    </dgm:pt>
    <dgm:pt modelId="{DEDF0D24-455E-497D-B74A-FD29CA20E1B7}" type="pres">
      <dgm:prSet presAssocID="{B8092043-6B8E-4F1E-92B6-322135D2B76E}" presName="parSpace" presStyleCnt="0"/>
      <dgm:spPr/>
    </dgm:pt>
    <dgm:pt modelId="{BA7C89BB-3666-45E7-9BB2-03D53AC56A39}" type="pres">
      <dgm:prSet presAssocID="{889E02E2-8E60-4EDB-B8FF-4329B0955293}" presName="parTxOnly" presStyleLbl="node1" presStyleIdx="3" presStyleCnt="4">
        <dgm:presLayoutVars>
          <dgm:bulletEnabled val="1"/>
        </dgm:presLayoutVars>
      </dgm:prSet>
      <dgm:spPr/>
      <dgm:t>
        <a:bodyPr/>
        <a:lstStyle/>
        <a:p>
          <a:endParaRPr lang="en-US"/>
        </a:p>
      </dgm:t>
    </dgm:pt>
  </dgm:ptLst>
  <dgm:cxnLst>
    <dgm:cxn modelId="{00C1D228-A85D-43EE-B023-0D714B32F820}" srcId="{58491ED5-6D2B-4CB6-A461-472F71332834}" destId="{A9D2950A-5D05-4C2F-B128-BC2CF2D1C91A}" srcOrd="1" destOrd="0" parTransId="{0615F2E6-897B-40DC-AF51-A3BF9B5C3175}" sibTransId="{A282580A-7503-4D53-8B8F-0A751C583A2C}"/>
    <dgm:cxn modelId="{10720118-55C9-4116-A99F-4751BBEA6156}" type="presOf" srcId="{A9D2950A-5D05-4C2F-B128-BC2CF2D1C91A}" destId="{9C03F470-0124-4F3B-B6E1-6FC084EF2789}" srcOrd="0" destOrd="0" presId="urn:microsoft.com/office/officeart/2005/8/layout/hChevron3"/>
    <dgm:cxn modelId="{29A9C9E9-8A2B-4174-8975-EEE9F5DCA48A}" srcId="{58491ED5-6D2B-4CB6-A461-472F71332834}" destId="{889E02E2-8E60-4EDB-B8FF-4329B0955293}" srcOrd="3" destOrd="0" parTransId="{D3B61F53-0E50-428A-B734-0E22FBC64085}" sibTransId="{BD0125E1-9572-4C4D-952C-8A942219C899}"/>
    <dgm:cxn modelId="{C59823C0-75E1-496C-BF06-3854FED931CD}" type="presOf" srcId="{33129CA5-E96E-47E2-98B0-C020E2DC620B}" destId="{3CBA797A-4A64-4AD8-86B4-10C2B12ECB7A}" srcOrd="0" destOrd="0" presId="urn:microsoft.com/office/officeart/2005/8/layout/hChevron3"/>
    <dgm:cxn modelId="{68DAA633-089A-444A-B8B8-532AC0483699}" srcId="{58491ED5-6D2B-4CB6-A461-472F71332834}" destId="{FDCEF947-4E09-45AB-89F5-F49D947B2DF1}" srcOrd="0" destOrd="0" parTransId="{F7E7B8FF-587D-4405-AA96-5BB39CD2855D}" sibTransId="{DFE791D1-5B61-45F2-9572-0512ACA6D786}"/>
    <dgm:cxn modelId="{87F0833B-07AC-4057-853B-4A318D7D636B}" type="presOf" srcId="{889E02E2-8E60-4EDB-B8FF-4329B0955293}" destId="{BA7C89BB-3666-45E7-9BB2-03D53AC56A39}" srcOrd="0" destOrd="0" presId="urn:microsoft.com/office/officeart/2005/8/layout/hChevron3"/>
    <dgm:cxn modelId="{CD0A84DE-50E4-4482-83F2-427E0A8C8B73}" type="presOf" srcId="{58491ED5-6D2B-4CB6-A461-472F71332834}" destId="{E6995807-A484-45B0-BCF4-03780ACECDA8}" srcOrd="0" destOrd="0" presId="urn:microsoft.com/office/officeart/2005/8/layout/hChevron3"/>
    <dgm:cxn modelId="{C7102633-6253-4201-AAD2-82D8346C20D5}" srcId="{58491ED5-6D2B-4CB6-A461-472F71332834}" destId="{33129CA5-E96E-47E2-98B0-C020E2DC620B}" srcOrd="2" destOrd="0" parTransId="{E7DB5C96-C33F-4F80-ACA9-4E0278B42574}" sibTransId="{B8092043-6B8E-4F1E-92B6-322135D2B76E}"/>
    <dgm:cxn modelId="{8FF571D8-0A1C-4EE3-B5EC-675FE4A13579}" type="presOf" srcId="{FDCEF947-4E09-45AB-89F5-F49D947B2DF1}" destId="{7E1BC033-0BEF-45D5-976B-D3BD300FF8A3}" srcOrd="0" destOrd="0" presId="urn:microsoft.com/office/officeart/2005/8/layout/hChevron3"/>
    <dgm:cxn modelId="{AE8FAC69-0FF9-4AC6-BEA3-18A759CB4E63}" type="presParOf" srcId="{E6995807-A484-45B0-BCF4-03780ACECDA8}" destId="{7E1BC033-0BEF-45D5-976B-D3BD300FF8A3}" srcOrd="0" destOrd="0" presId="urn:microsoft.com/office/officeart/2005/8/layout/hChevron3"/>
    <dgm:cxn modelId="{581CA6D2-6C6E-4CF9-A66C-810E18AB47DC}" type="presParOf" srcId="{E6995807-A484-45B0-BCF4-03780ACECDA8}" destId="{CD2EEF29-048B-46E7-B1BB-6312D5D4B181}" srcOrd="1" destOrd="0" presId="urn:microsoft.com/office/officeart/2005/8/layout/hChevron3"/>
    <dgm:cxn modelId="{337FD658-4520-44E6-B044-A449551264C3}" type="presParOf" srcId="{E6995807-A484-45B0-BCF4-03780ACECDA8}" destId="{9C03F470-0124-4F3B-B6E1-6FC084EF2789}" srcOrd="2" destOrd="0" presId="urn:microsoft.com/office/officeart/2005/8/layout/hChevron3"/>
    <dgm:cxn modelId="{E55143D8-F8C4-45C2-A419-7DC18CCF48B1}" type="presParOf" srcId="{E6995807-A484-45B0-BCF4-03780ACECDA8}" destId="{0F4C9644-A8A9-43D9-A7B9-A9426D79804D}" srcOrd="3" destOrd="0" presId="urn:microsoft.com/office/officeart/2005/8/layout/hChevron3"/>
    <dgm:cxn modelId="{2E7AC8C2-DA90-47FC-8DF0-E559766C7641}" type="presParOf" srcId="{E6995807-A484-45B0-BCF4-03780ACECDA8}" destId="{3CBA797A-4A64-4AD8-86B4-10C2B12ECB7A}" srcOrd="4" destOrd="0" presId="urn:microsoft.com/office/officeart/2005/8/layout/hChevron3"/>
    <dgm:cxn modelId="{2DF4B2EF-8209-4D18-AFD6-69324F46CF64}" type="presParOf" srcId="{E6995807-A484-45B0-BCF4-03780ACECDA8}" destId="{DEDF0D24-455E-497D-B74A-FD29CA20E1B7}" srcOrd="5" destOrd="0" presId="urn:microsoft.com/office/officeart/2005/8/layout/hChevron3"/>
    <dgm:cxn modelId="{2A79C2D9-CBC3-46EE-BD19-CE0B68667FE3}" type="presParOf" srcId="{E6995807-A484-45B0-BCF4-03780ACECDA8}" destId="{BA7C89BB-3666-45E7-9BB2-03D53AC56A39}"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US" sz="1800" spc="-1" strike="noStrike">
                <a:solidFill>
                  <a:srgbClr val="000000"/>
                </a:solidFill>
                <a:latin typeface="Calibri"/>
              </a:rPr>
              <a:t>Click to move the slide</a:t>
            </a:r>
            <a:endParaRPr b="0" lang="en-US" sz="1800" spc="-1" strike="noStrike">
              <a:solidFill>
                <a:srgbClr val="000000"/>
              </a:solidFill>
              <a:latin typeface="Calibri"/>
            </a:endParaRPr>
          </a:p>
        </p:txBody>
      </p:sp>
      <p:sp>
        <p:nvSpPr>
          <p:cNvPr id="326"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327" name="PlaceHolder 3"/>
          <p:cNvSpPr>
            <a:spLocks noGrp="1"/>
          </p:cNvSpPr>
          <p:nvPr>
            <p:ph type="hdr"/>
          </p:nvPr>
        </p:nvSpPr>
        <p:spPr>
          <a:xfrm>
            <a:off x="0" y="0"/>
            <a:ext cx="3280680" cy="53424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328" name="PlaceHolder 4"/>
          <p:cNvSpPr>
            <a:spLocks noGrp="1"/>
          </p:cNvSpPr>
          <p:nvPr>
            <p:ph type="dt"/>
          </p:nvPr>
        </p:nvSpPr>
        <p:spPr>
          <a:xfrm>
            <a:off x="4278960" y="0"/>
            <a:ext cx="3280680" cy="53424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329" name="PlaceHolder 5"/>
          <p:cNvSpPr>
            <a:spLocks noGrp="1"/>
          </p:cNvSpPr>
          <p:nvPr>
            <p:ph type="ftr"/>
          </p:nvPr>
        </p:nvSpPr>
        <p:spPr>
          <a:xfrm>
            <a:off x="0" y="10157400"/>
            <a:ext cx="3280680" cy="53424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330"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39C02F4F-EA50-48A6-8CA8-F3CC34076CDC}"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PlaceHolder 1"/>
          <p:cNvSpPr>
            <a:spLocks noGrp="1"/>
          </p:cNvSpPr>
          <p:nvPr>
            <p:ph type="sldImg"/>
          </p:nvPr>
        </p:nvSpPr>
        <p:spPr>
          <a:xfrm>
            <a:off x="1181160" y="696960"/>
            <a:ext cx="4647960" cy="3485880"/>
          </a:xfrm>
          <a:prstGeom prst="rect">
            <a:avLst/>
          </a:prstGeom>
        </p:spPr>
      </p:sp>
      <p:sp>
        <p:nvSpPr>
          <p:cNvPr id="481"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216000" indent="-216000">
              <a:lnSpc>
                <a:spcPct val="100000"/>
              </a:lnSpc>
            </a:pPr>
            <a:r>
              <a:rPr b="0" lang="en-US" sz="2000" spc="-1" strike="noStrike">
                <a:latin typeface="Arial"/>
              </a:rPr>
              <a:t>• </a:t>
            </a:r>
            <a:r>
              <a:rPr b="0" lang="en-US" sz="2000" spc="-1" strike="noStrike">
                <a:latin typeface="Arial"/>
              </a:rPr>
              <a:t>The number of individuals ages 65 and older has doubled in Washington since 1980.</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The number will more than double again by 2040.</a:t>
            </a:r>
            <a:endParaRPr b="0" lang="en-US" sz="2000" spc="-1" strike="noStrike">
              <a:latin typeface="Arial"/>
            </a:endParaRPr>
          </a:p>
        </p:txBody>
      </p:sp>
      <p:sp>
        <p:nvSpPr>
          <p:cNvPr id="482"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1E7A564C-BA5B-4DEC-8E30-A32440547672}"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PlaceHolder 1"/>
          <p:cNvSpPr>
            <a:spLocks noGrp="1"/>
          </p:cNvSpPr>
          <p:nvPr>
            <p:ph type="sldImg"/>
          </p:nvPr>
        </p:nvSpPr>
        <p:spPr>
          <a:xfrm>
            <a:off x="1181160" y="696960"/>
            <a:ext cx="4647960" cy="3485880"/>
          </a:xfrm>
          <a:prstGeom prst="rect">
            <a:avLst/>
          </a:prstGeom>
        </p:spPr>
      </p:sp>
      <p:sp>
        <p:nvSpPr>
          <p:cNvPr id="484"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174600" indent="-174240">
              <a:lnSpc>
                <a:spcPct val="100000"/>
              </a:lnSpc>
              <a:buClr>
                <a:srgbClr val="000000"/>
              </a:buClr>
              <a:buFont typeface="Arial"/>
              <a:buChar char="•"/>
            </a:pPr>
            <a:r>
              <a:rPr b="0" lang="en-US" sz="2000" spc="-1" strike="noStrike">
                <a:latin typeface="Arial"/>
              </a:rPr>
              <a:t>The legislature established a long-term services and supports trust to help individuals pay for their long-term care.</a:t>
            </a:r>
            <a:endParaRPr b="0" lang="en-US" sz="2000" spc="-1" strike="noStrike">
              <a:latin typeface="Arial"/>
            </a:endParaRPr>
          </a:p>
          <a:p>
            <a:pPr marL="174600" indent="-174240">
              <a:lnSpc>
                <a:spcPct val="100000"/>
              </a:lnSpc>
              <a:buClr>
                <a:srgbClr val="000000"/>
              </a:buClr>
              <a:buFont typeface="Arial"/>
              <a:buChar char="•"/>
            </a:pPr>
            <a:r>
              <a:rPr b="0" lang="en-US" sz="2000" spc="-1" strike="noStrike">
                <a:latin typeface="Arial"/>
              </a:rPr>
              <a:t>Many of our stakeholders and partners were vocal in their support for the bill.</a:t>
            </a:r>
            <a:endParaRPr b="0" lang="en-US" sz="2000" spc="-1" strike="noStrike">
              <a:latin typeface="Arial"/>
            </a:endParaRPr>
          </a:p>
        </p:txBody>
      </p:sp>
      <p:sp>
        <p:nvSpPr>
          <p:cNvPr id="485"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752553FD-0A3E-4E40-8808-F8097D4BDBFB}"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PlaceHolder 1"/>
          <p:cNvSpPr>
            <a:spLocks noGrp="1"/>
          </p:cNvSpPr>
          <p:nvPr>
            <p:ph type="sldImg"/>
          </p:nvPr>
        </p:nvSpPr>
        <p:spPr>
          <a:xfrm>
            <a:off x="1181160" y="696960"/>
            <a:ext cx="4647960" cy="3485880"/>
          </a:xfrm>
          <a:prstGeom prst="rect">
            <a:avLst/>
          </a:prstGeom>
        </p:spPr>
      </p:sp>
      <p:sp>
        <p:nvSpPr>
          <p:cNvPr id="487"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174600" indent="-174240">
              <a:lnSpc>
                <a:spcPct val="100000"/>
              </a:lnSpc>
              <a:buClr>
                <a:srgbClr val="000000"/>
              </a:buClr>
              <a:buFont typeface="Arial"/>
              <a:buChar char="•"/>
            </a:pPr>
            <a:r>
              <a:rPr b="0" lang="en-US" sz="2000" spc="-1" strike="noStrike">
                <a:latin typeface="Arial"/>
              </a:rPr>
              <a:t>In many ways, we are prepared for this growing population.</a:t>
            </a:r>
            <a:endParaRPr b="0" lang="en-US" sz="2000" spc="-1" strike="noStrike">
              <a:latin typeface="Arial"/>
            </a:endParaRPr>
          </a:p>
          <a:p>
            <a:pPr marL="174600" indent="-174240">
              <a:lnSpc>
                <a:spcPct val="100000"/>
              </a:lnSpc>
              <a:buClr>
                <a:srgbClr val="000000"/>
              </a:buClr>
              <a:buFont typeface="Arial"/>
              <a:buChar char="•"/>
            </a:pPr>
            <a:r>
              <a:rPr b="0" lang="en-US" sz="2000" spc="-1" strike="noStrike">
                <a:latin typeface="Arial"/>
              </a:rPr>
              <a:t>We have a high-quality LTSS system to support Washington’s aging adults.</a:t>
            </a:r>
            <a:endParaRPr b="0" lang="en-US" sz="2000" spc="-1" strike="noStrike">
              <a:latin typeface="Arial"/>
            </a:endParaRPr>
          </a:p>
        </p:txBody>
      </p:sp>
      <p:sp>
        <p:nvSpPr>
          <p:cNvPr id="488"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9569D363-7C4D-431C-BD5D-DCD470F6E3AA}"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PlaceHolder 1"/>
          <p:cNvSpPr>
            <a:spLocks noGrp="1"/>
          </p:cNvSpPr>
          <p:nvPr>
            <p:ph type="sldImg"/>
          </p:nvPr>
        </p:nvSpPr>
        <p:spPr>
          <a:xfrm>
            <a:off x="1181160" y="696960"/>
            <a:ext cx="4647960" cy="3485880"/>
          </a:xfrm>
          <a:prstGeom prst="rect">
            <a:avLst/>
          </a:prstGeom>
        </p:spPr>
      </p:sp>
      <p:sp>
        <p:nvSpPr>
          <p:cNvPr id="490"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174600" indent="-174240">
              <a:lnSpc>
                <a:spcPct val="100000"/>
              </a:lnSpc>
              <a:buClr>
                <a:srgbClr val="000000"/>
              </a:buClr>
              <a:buFont typeface="Arial"/>
              <a:buChar char="•"/>
            </a:pPr>
            <a:r>
              <a:rPr b="0" lang="en-US" sz="2000" spc="-1" strike="noStrike">
                <a:latin typeface="Arial"/>
              </a:rPr>
              <a:t>The Trust Act Commission will determine the rate of pay, which can be up to $0.58 per $100 of income.</a:t>
            </a:r>
            <a:endParaRPr b="0" lang="en-US" sz="2000" spc="-1" strike="noStrike">
              <a:latin typeface="Arial"/>
            </a:endParaRPr>
          </a:p>
        </p:txBody>
      </p:sp>
      <p:sp>
        <p:nvSpPr>
          <p:cNvPr id="491"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B380AFE8-965A-442C-82CD-12FA7ABDA6FE}"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PlaceHolder 1"/>
          <p:cNvSpPr>
            <a:spLocks noGrp="1"/>
          </p:cNvSpPr>
          <p:nvPr>
            <p:ph type="sldImg"/>
          </p:nvPr>
        </p:nvSpPr>
        <p:spPr>
          <a:xfrm>
            <a:off x="1181160" y="696960"/>
            <a:ext cx="4647960" cy="3485880"/>
          </a:xfrm>
          <a:prstGeom prst="rect">
            <a:avLst/>
          </a:prstGeom>
        </p:spPr>
      </p:sp>
      <p:sp>
        <p:nvSpPr>
          <p:cNvPr id="493"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174600" indent="-174240">
              <a:lnSpc>
                <a:spcPct val="100000"/>
              </a:lnSpc>
              <a:buClr>
                <a:srgbClr val="000000"/>
              </a:buClr>
              <a:buFont typeface="Arial"/>
              <a:buChar char="•"/>
            </a:pPr>
            <a:r>
              <a:rPr b="0" lang="en-US" sz="2000" spc="-1" strike="noStrike">
                <a:latin typeface="Arial"/>
              </a:rPr>
              <a:t>The value of the benefit will increase with inflation.</a:t>
            </a:r>
            <a:endParaRPr b="0" lang="en-US" sz="2000" spc="-1" strike="noStrike">
              <a:latin typeface="Arial"/>
            </a:endParaRPr>
          </a:p>
        </p:txBody>
      </p:sp>
      <p:sp>
        <p:nvSpPr>
          <p:cNvPr id="494"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1BD8B980-007A-4CC6-ACF0-B1BC1FC00D37}"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PlaceHolder 1"/>
          <p:cNvSpPr>
            <a:spLocks noGrp="1"/>
          </p:cNvSpPr>
          <p:nvPr>
            <p:ph type="sldImg"/>
          </p:nvPr>
        </p:nvSpPr>
        <p:spPr>
          <a:xfrm>
            <a:off x="1181160" y="696960"/>
            <a:ext cx="4647960" cy="3485880"/>
          </a:xfrm>
          <a:prstGeom prst="rect">
            <a:avLst/>
          </a:prstGeom>
        </p:spPr>
      </p:sp>
      <p:sp>
        <p:nvSpPr>
          <p:cNvPr id="496"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174600" indent="-174240">
              <a:lnSpc>
                <a:spcPct val="100000"/>
              </a:lnSpc>
              <a:buClr>
                <a:srgbClr val="000000"/>
              </a:buClr>
              <a:buFont typeface="Arial"/>
              <a:buChar char="•"/>
            </a:pPr>
            <a:r>
              <a:rPr b="0" lang="en-US" sz="2000" spc="-1" strike="noStrike">
                <a:latin typeface="Arial"/>
              </a:rPr>
              <a:t>ADL requirements are consistent with the state’s Medicaid eligibility (3 ADLS or 2 if you have cognitive needs)</a:t>
            </a:r>
            <a:endParaRPr b="0" lang="en-US" sz="2000" spc="-1" strike="noStrike">
              <a:latin typeface="Arial"/>
            </a:endParaRPr>
          </a:p>
          <a:p>
            <a:pPr>
              <a:lnSpc>
                <a:spcPct val="100000"/>
              </a:lnSpc>
            </a:pPr>
            <a:endParaRPr b="0" lang="en-US" sz="2000" spc="-1" strike="noStrike">
              <a:latin typeface="Arial"/>
            </a:endParaRPr>
          </a:p>
        </p:txBody>
      </p:sp>
      <p:sp>
        <p:nvSpPr>
          <p:cNvPr id="497"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4C1AE53A-68D4-406F-8539-D124419A4735}"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PlaceHolder 1"/>
          <p:cNvSpPr>
            <a:spLocks noGrp="1"/>
          </p:cNvSpPr>
          <p:nvPr>
            <p:ph type="sldImg"/>
          </p:nvPr>
        </p:nvSpPr>
        <p:spPr>
          <a:xfrm>
            <a:off x="1181160" y="696960"/>
            <a:ext cx="4647960" cy="3485880"/>
          </a:xfrm>
          <a:prstGeom prst="rect">
            <a:avLst/>
          </a:prstGeom>
        </p:spPr>
      </p:sp>
      <p:sp>
        <p:nvSpPr>
          <p:cNvPr id="499"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216000" indent="-216000">
              <a:lnSpc>
                <a:spcPct val="100000"/>
              </a:lnSpc>
            </a:pPr>
            <a:endParaRPr b="0" lang="en-US" sz="2000" spc="-1" strike="noStrike">
              <a:latin typeface="Arial"/>
            </a:endParaRPr>
          </a:p>
          <a:p>
            <a:pPr marL="174600" indent="-174240">
              <a:lnSpc>
                <a:spcPct val="100000"/>
              </a:lnSpc>
              <a:buClr>
                <a:srgbClr val="000000"/>
              </a:buClr>
              <a:buFont typeface="Arial"/>
              <a:buChar char="•"/>
            </a:pPr>
            <a:r>
              <a:rPr b="0" lang="en-US" sz="2000" spc="-1" strike="noStrike">
                <a:latin typeface="Arial"/>
              </a:rPr>
              <a:t>Trust Commission will have 21 members, including legislators, agencies and stakeholder representatives, including employers.</a:t>
            </a:r>
            <a:endParaRPr b="0" lang="en-US" sz="2000" spc="-1" strike="noStrike">
              <a:latin typeface="Arial"/>
            </a:endParaRPr>
          </a:p>
          <a:p>
            <a:pPr marL="174600" indent="-174240">
              <a:lnSpc>
                <a:spcPct val="100000"/>
              </a:lnSpc>
              <a:buClr>
                <a:srgbClr val="000000"/>
              </a:buClr>
              <a:buFont typeface="Arial"/>
              <a:buChar char="•"/>
            </a:pPr>
            <a:r>
              <a:rPr b="0" lang="en-US" sz="2000" spc="-1" strike="noStrike">
                <a:latin typeface="Arial"/>
              </a:rPr>
              <a:t>Trust Council (11 members) responsible for annual benefit adjustments (meets at least once annually)</a:t>
            </a:r>
            <a:endParaRPr b="0" lang="en-US" sz="2000" spc="-1" strike="noStrike">
              <a:latin typeface="Arial"/>
            </a:endParaRPr>
          </a:p>
          <a:p>
            <a:pPr marL="174600" indent="-174240">
              <a:lnSpc>
                <a:spcPct val="100000"/>
              </a:lnSpc>
              <a:buClr>
                <a:srgbClr val="000000"/>
              </a:buClr>
              <a:buFont typeface="Arial"/>
              <a:buChar char="•"/>
            </a:pPr>
            <a:r>
              <a:rPr b="0" lang="en-US" sz="2000" spc="-1" strike="noStrike">
                <a:latin typeface="Arial"/>
              </a:rPr>
              <a:t>Investment Strategy Subcommittee responsible for developing a strategy for investing the trust funds</a:t>
            </a:r>
            <a:endParaRPr b="0" lang="en-US" sz="2000" spc="-1" strike="noStrike">
              <a:latin typeface="Arial"/>
            </a:endParaRPr>
          </a:p>
          <a:p>
            <a:pPr>
              <a:lnSpc>
                <a:spcPct val="100000"/>
              </a:lnSpc>
            </a:pPr>
            <a:r>
              <a:rPr b="0" lang="en-US" sz="2000" spc="-1" strike="noStrike">
                <a:latin typeface="Arial"/>
              </a:rPr>
              <a:t>Trust Account Overview</a:t>
            </a:r>
            <a:endParaRPr b="0" lang="en-US" sz="2000" spc="-1" strike="noStrike">
              <a:latin typeface="Arial"/>
            </a:endParaRPr>
          </a:p>
          <a:p>
            <a:pPr>
              <a:lnSpc>
                <a:spcPct val="100000"/>
              </a:lnSpc>
            </a:pPr>
            <a:r>
              <a:rPr b="0" lang="en-US" sz="2000" spc="-1" strike="noStrike">
                <a:latin typeface="Arial"/>
              </a:rPr>
              <a:t>$$ collected from Employment Security Department</a:t>
            </a:r>
            <a:endParaRPr b="0" lang="en-US" sz="2000" spc="-1" strike="noStrike">
              <a:latin typeface="Arial"/>
            </a:endParaRPr>
          </a:p>
          <a:p>
            <a:pPr>
              <a:lnSpc>
                <a:spcPct val="100000"/>
              </a:lnSpc>
            </a:pPr>
            <a:r>
              <a:rPr b="0" lang="en-US" sz="2000" spc="-1" strike="noStrike">
                <a:latin typeface="Arial"/>
              </a:rPr>
              <a:t>Deposited in the Trust Account</a:t>
            </a:r>
            <a:endParaRPr b="0" lang="en-US" sz="2000" spc="-1" strike="noStrike">
              <a:latin typeface="Arial"/>
            </a:endParaRPr>
          </a:p>
          <a:p>
            <a:pPr>
              <a:lnSpc>
                <a:spcPct val="100000"/>
              </a:lnSpc>
            </a:pPr>
            <a:r>
              <a:rPr b="0" lang="en-US" sz="2000" spc="-1" strike="noStrike">
                <a:latin typeface="Arial"/>
              </a:rPr>
              <a:t>$$ managed in custody of the state treasurer</a:t>
            </a:r>
            <a:endParaRPr b="0" lang="en-US" sz="2000" spc="-1" strike="noStrike">
              <a:latin typeface="Arial"/>
            </a:endParaRPr>
          </a:p>
          <a:p>
            <a:pPr>
              <a:lnSpc>
                <a:spcPct val="100000"/>
              </a:lnSpc>
            </a:pPr>
            <a:r>
              <a:rPr b="0" lang="en-US" sz="2000" spc="-1" strike="noStrike">
                <a:latin typeface="Arial"/>
              </a:rPr>
              <a:t>Commission directs the state investment board to invest/manage the account funds.</a:t>
            </a:r>
            <a:endParaRPr b="0" lang="en-US" sz="2000" spc="-1" strike="noStrike">
              <a:latin typeface="Arial"/>
            </a:endParaRPr>
          </a:p>
          <a:p>
            <a:pPr>
              <a:lnSpc>
                <a:spcPct val="100000"/>
              </a:lnSpc>
            </a:pPr>
            <a:r>
              <a:rPr b="0" lang="en-US" sz="2000" spc="-1" strike="noStrike">
                <a:latin typeface="Arial"/>
              </a:rPr>
              <a:t>Trust commission</a:t>
            </a:r>
            <a:endParaRPr b="0" lang="en-US" sz="2000" spc="-1" strike="noStrike">
              <a:latin typeface="Arial"/>
            </a:endParaRPr>
          </a:p>
          <a:p>
            <a:pPr>
              <a:lnSpc>
                <a:spcPct val="100000"/>
              </a:lnSpc>
            </a:pPr>
            <a:r>
              <a:rPr b="0" lang="en-US" sz="2000" spc="-1" strike="noStrike">
                <a:latin typeface="Arial"/>
              </a:rPr>
              <a:t>New oversight/governing body for the program</a:t>
            </a:r>
            <a:endParaRPr b="0" lang="en-US" sz="2000" spc="-1" strike="noStrike">
              <a:latin typeface="Arial"/>
            </a:endParaRPr>
          </a:p>
          <a:p>
            <a:pPr>
              <a:lnSpc>
                <a:spcPct val="100000"/>
              </a:lnSpc>
            </a:pPr>
            <a:r>
              <a:rPr b="0" lang="en-US" sz="2000" spc="-1" strike="noStrike">
                <a:latin typeface="Arial"/>
              </a:rPr>
              <a:t>Legislators</a:t>
            </a:r>
            <a:endParaRPr b="0" lang="en-US" sz="2000" spc="-1" strike="noStrike">
              <a:latin typeface="Arial"/>
            </a:endParaRPr>
          </a:p>
          <a:p>
            <a:pPr>
              <a:lnSpc>
                <a:spcPct val="100000"/>
              </a:lnSpc>
            </a:pPr>
            <a:r>
              <a:rPr b="0" lang="en-US" sz="2000" spc="-1" strike="noStrike">
                <a:latin typeface="Arial"/>
              </a:rPr>
              <a:t>Administrating agencies</a:t>
            </a:r>
            <a:endParaRPr b="0" lang="en-US" sz="2000" spc="-1" strike="noStrike">
              <a:latin typeface="Arial"/>
            </a:endParaRPr>
          </a:p>
          <a:p>
            <a:pPr>
              <a:lnSpc>
                <a:spcPct val="100000"/>
              </a:lnSpc>
            </a:pPr>
            <a:r>
              <a:rPr b="0" lang="en-US" sz="2000" spc="-1" strike="noStrike">
                <a:latin typeface="Arial"/>
              </a:rPr>
              <a:t>Stakeholders and unaffiliated members of the public</a:t>
            </a:r>
            <a:endParaRPr b="0" lang="en-US" sz="2000" spc="-1" strike="noStrike">
              <a:latin typeface="Arial"/>
            </a:endParaRPr>
          </a:p>
          <a:p>
            <a:pPr>
              <a:lnSpc>
                <a:spcPct val="100000"/>
              </a:lnSpc>
            </a:pPr>
            <a:r>
              <a:rPr b="0" lang="en-US" sz="2000" spc="-1" strike="noStrike">
                <a:latin typeface="Arial"/>
              </a:rPr>
              <a:t>Investment strategy sub-committee</a:t>
            </a:r>
            <a:endParaRPr b="0" lang="en-US" sz="2000" spc="-1" strike="noStrike">
              <a:latin typeface="Arial"/>
            </a:endParaRPr>
          </a:p>
          <a:p>
            <a:pPr>
              <a:lnSpc>
                <a:spcPct val="100000"/>
              </a:lnSpc>
            </a:pPr>
            <a:r>
              <a:rPr b="0" lang="en-US" sz="2000" spc="-1" strike="noStrike">
                <a:latin typeface="Arial"/>
              </a:rPr>
              <a:t>Trust council</a:t>
            </a:r>
            <a:endParaRPr b="0" lang="en-US" sz="2000" spc="-1" strike="noStrike">
              <a:latin typeface="Arial"/>
            </a:endParaRPr>
          </a:p>
          <a:p>
            <a:pPr>
              <a:lnSpc>
                <a:spcPct val="100000"/>
              </a:lnSpc>
            </a:pPr>
            <a:r>
              <a:rPr b="0" lang="en-US" sz="2000" spc="-1" strike="noStrike">
                <a:latin typeface="Arial"/>
              </a:rPr>
              <a:t>Legislators and department members of the commission</a:t>
            </a:r>
            <a:endParaRPr b="0" lang="en-US" sz="2000" spc="-1" strike="noStrike">
              <a:latin typeface="Arial"/>
            </a:endParaRPr>
          </a:p>
          <a:p>
            <a:pPr>
              <a:lnSpc>
                <a:spcPct val="100000"/>
              </a:lnSpc>
            </a:pPr>
            <a:r>
              <a:rPr b="0" lang="en-US" sz="2000" spc="-1" strike="noStrike">
                <a:latin typeface="Arial"/>
              </a:rPr>
              <a:t>Annual inflation recommendation</a:t>
            </a:r>
            <a:endParaRPr b="0" lang="en-US" sz="2000" spc="-1" strike="noStrike">
              <a:latin typeface="Arial"/>
            </a:endParaRPr>
          </a:p>
          <a:p>
            <a:pPr>
              <a:lnSpc>
                <a:spcPct val="100000"/>
              </a:lnSpc>
            </a:pPr>
            <a:r>
              <a:rPr b="0" lang="en-US" sz="2000" spc="-1" strike="noStrike">
                <a:latin typeface="Arial"/>
              </a:rPr>
              <a:t>Benefit</a:t>
            </a:r>
            <a:endParaRPr b="0" lang="en-US" sz="2000" spc="-1" strike="noStrike">
              <a:latin typeface="Arial"/>
            </a:endParaRPr>
          </a:p>
          <a:p>
            <a:pPr>
              <a:lnSpc>
                <a:spcPct val="100000"/>
              </a:lnSpc>
            </a:pPr>
            <a:r>
              <a:rPr b="0" lang="en-US" sz="2000" spc="-1" strike="noStrike">
                <a:latin typeface="Arial"/>
              </a:rPr>
              <a:t>36,500 indexed to inflation</a:t>
            </a:r>
            <a:endParaRPr b="0" lang="en-US" sz="2000" spc="-1" strike="noStrike">
              <a:latin typeface="Arial"/>
            </a:endParaRPr>
          </a:p>
          <a:p>
            <a:pPr>
              <a:lnSpc>
                <a:spcPct val="100000"/>
              </a:lnSpc>
            </a:pPr>
            <a:r>
              <a:rPr b="0" lang="en-US" sz="2000" spc="-1" strike="noStrike">
                <a:latin typeface="Arial"/>
              </a:rPr>
              <a:t>Services and supports that can be used</a:t>
            </a:r>
            <a:endParaRPr b="0" lang="en-US" sz="2000" spc="-1" strike="noStrike">
              <a:latin typeface="Arial"/>
            </a:endParaRPr>
          </a:p>
          <a:p>
            <a:pPr>
              <a:lnSpc>
                <a:spcPct val="100000"/>
              </a:lnSpc>
            </a:pPr>
            <a:r>
              <a:rPr b="0" lang="en-US" sz="2000" spc="-1" strike="noStrike">
                <a:latin typeface="Arial"/>
              </a:rPr>
              <a:t>Vesting</a:t>
            </a:r>
            <a:endParaRPr b="0" lang="en-US" sz="2000" spc="-1" strike="noStrike">
              <a:latin typeface="Arial"/>
            </a:endParaRPr>
          </a:p>
          <a:p>
            <a:pPr>
              <a:lnSpc>
                <a:spcPct val="100000"/>
              </a:lnSpc>
            </a:pPr>
            <a:r>
              <a:rPr b="0" lang="en-US" sz="2000" spc="-1" strike="noStrike">
                <a:latin typeface="Arial"/>
              </a:rPr>
              <a:t>Pay the .58% premium on payroll for 10 years or 3 of the past 6 years. </a:t>
            </a:r>
            <a:endParaRPr b="0" lang="en-US" sz="2000" spc="-1" strike="noStrike">
              <a:latin typeface="Arial"/>
            </a:endParaRPr>
          </a:p>
          <a:p>
            <a:pPr>
              <a:lnSpc>
                <a:spcPct val="100000"/>
              </a:lnSpc>
            </a:pPr>
            <a:r>
              <a:rPr b="0" lang="en-US" sz="2000" spc="-1" strike="noStrike">
                <a:latin typeface="Arial"/>
              </a:rPr>
              <a:t>Min hours worked/year of vesting is 500 (approx. 25% time)</a:t>
            </a:r>
            <a:endParaRPr b="0" lang="en-US" sz="2000" spc="-1" strike="noStrike">
              <a:latin typeface="Arial"/>
            </a:endParaRPr>
          </a:p>
          <a:p>
            <a:pPr>
              <a:lnSpc>
                <a:spcPct val="100000"/>
              </a:lnSpc>
            </a:pPr>
            <a:r>
              <a:rPr b="0" lang="en-US" sz="2000" spc="-1" strike="noStrike">
                <a:latin typeface="Arial"/>
              </a:rPr>
              <a:t>Implementation and timeline</a:t>
            </a:r>
            <a:endParaRPr b="0" lang="en-US" sz="2000" spc="-1" strike="noStrike">
              <a:latin typeface="Arial"/>
            </a:endParaRPr>
          </a:p>
          <a:p>
            <a:pPr>
              <a:lnSpc>
                <a:spcPct val="100000"/>
              </a:lnSpc>
            </a:pPr>
            <a:r>
              <a:rPr b="0" lang="en-US" sz="2000" spc="-1" strike="noStrike">
                <a:latin typeface="Arial"/>
              </a:rPr>
              <a:t>Premiums start in 2022.</a:t>
            </a:r>
            <a:endParaRPr b="0" lang="en-US" sz="2000" spc="-1" strike="noStrike">
              <a:latin typeface="Arial"/>
            </a:endParaRPr>
          </a:p>
          <a:p>
            <a:pPr>
              <a:lnSpc>
                <a:spcPct val="100000"/>
              </a:lnSpc>
            </a:pPr>
            <a:r>
              <a:rPr b="0" lang="en-US" sz="2000" spc="-1" strike="noStrike">
                <a:latin typeface="Arial"/>
              </a:rPr>
              <a:t>2025 would be the first year anyone would be vested into the program.</a:t>
            </a:r>
            <a:endParaRPr b="0" lang="en-US" sz="2000" spc="-1" strike="noStrike">
              <a:latin typeface="Arial"/>
            </a:endParaRPr>
          </a:p>
          <a:p>
            <a:pPr>
              <a:lnSpc>
                <a:spcPct val="100000"/>
              </a:lnSpc>
            </a:pPr>
            <a:r>
              <a:rPr b="0" lang="en-US" sz="2000" spc="-1" strike="noStrike">
                <a:latin typeface="Arial"/>
              </a:rPr>
              <a:t>Review of 5000-foot policy overview and context</a:t>
            </a:r>
            <a:endParaRPr b="0" lang="en-US" sz="2000" spc="-1" strike="noStrike">
              <a:latin typeface="Arial"/>
            </a:endParaRPr>
          </a:p>
          <a:p>
            <a:pPr>
              <a:lnSpc>
                <a:spcPct val="100000"/>
              </a:lnSpc>
            </a:pPr>
            <a:r>
              <a:rPr b="0" lang="en-US" sz="2000" spc="-1" strike="noStrike">
                <a:latin typeface="Arial"/>
              </a:rPr>
              <a:t>Benefit: $36,500 indexed to inflation</a:t>
            </a:r>
            <a:endParaRPr b="0" lang="en-US" sz="2000" spc="-1" strike="noStrike">
              <a:latin typeface="Arial"/>
            </a:endParaRPr>
          </a:p>
          <a:p>
            <a:pPr>
              <a:lnSpc>
                <a:spcPct val="100000"/>
              </a:lnSpc>
            </a:pPr>
            <a:r>
              <a:rPr b="0" lang="en-US" sz="2000" spc="-1" strike="noStrike">
                <a:latin typeface="Arial"/>
              </a:rPr>
              <a:t>Supports and services eligible</a:t>
            </a:r>
            <a:endParaRPr b="0" lang="en-US" sz="2000" spc="-1" strike="noStrike">
              <a:latin typeface="Arial"/>
            </a:endParaRPr>
          </a:p>
          <a:p>
            <a:pPr>
              <a:lnSpc>
                <a:spcPct val="100000"/>
              </a:lnSpc>
            </a:pPr>
            <a:r>
              <a:rPr b="0" lang="en-US" sz="2000" spc="-1" strike="noStrike">
                <a:latin typeface="Arial"/>
              </a:rPr>
              <a:t>Eligibility/Vesting</a:t>
            </a:r>
            <a:endParaRPr b="0" lang="en-US" sz="2000" spc="-1" strike="noStrike">
              <a:latin typeface="Arial"/>
            </a:endParaRPr>
          </a:p>
          <a:p>
            <a:pPr>
              <a:lnSpc>
                <a:spcPct val="100000"/>
              </a:lnSpc>
            </a:pPr>
            <a:r>
              <a:rPr b="0" lang="en-US" sz="2000" spc="-1" strike="noStrike">
                <a:latin typeface="Arial"/>
              </a:rPr>
              <a:t>.58% payroll premium</a:t>
            </a:r>
            <a:endParaRPr b="0" lang="en-US" sz="2000" spc="-1" strike="noStrike">
              <a:latin typeface="Arial"/>
            </a:endParaRPr>
          </a:p>
          <a:p>
            <a:pPr>
              <a:lnSpc>
                <a:spcPct val="100000"/>
              </a:lnSpc>
            </a:pPr>
            <a:r>
              <a:rPr b="0" lang="en-US" sz="2000" spc="-1" strike="noStrike">
                <a:latin typeface="Arial"/>
              </a:rPr>
              <a:t>Vested after 10 years or 3 of the past 6 years</a:t>
            </a:r>
            <a:endParaRPr b="0" lang="en-US" sz="2000" spc="-1" strike="noStrike">
              <a:latin typeface="Arial"/>
            </a:endParaRPr>
          </a:p>
          <a:p>
            <a:pPr>
              <a:lnSpc>
                <a:spcPct val="100000"/>
              </a:lnSpc>
            </a:pPr>
            <a:r>
              <a:rPr b="0" lang="en-US" sz="2000" spc="-1" strike="noStrike">
                <a:latin typeface="Arial"/>
              </a:rPr>
              <a:t>Eligible once meet the ADL requirements consistent w/ WA Medicaid eligibility (3 ADLS/ 2 with cognitive needs)</a:t>
            </a:r>
            <a:endParaRPr b="0" lang="en-US" sz="2000" spc="-1" strike="noStrike">
              <a:latin typeface="Arial"/>
            </a:endParaRPr>
          </a:p>
          <a:p>
            <a:pPr>
              <a:lnSpc>
                <a:spcPct val="100000"/>
              </a:lnSpc>
            </a:pPr>
            <a:r>
              <a:rPr b="0" lang="en-US" sz="2000" spc="-1" strike="noStrike">
                <a:latin typeface="Arial"/>
              </a:rPr>
              <a:t>Implementation</a:t>
            </a:r>
            <a:endParaRPr b="0" lang="en-US" sz="2000" spc="-1" strike="noStrike">
              <a:latin typeface="Arial"/>
            </a:endParaRPr>
          </a:p>
          <a:p>
            <a:pPr>
              <a:lnSpc>
                <a:spcPct val="100000"/>
              </a:lnSpc>
            </a:pPr>
            <a:r>
              <a:rPr b="0" lang="en-US" sz="2000" spc="-1" strike="noStrike">
                <a:latin typeface="Arial"/>
              </a:rPr>
              <a:t>Agencies/departments</a:t>
            </a:r>
            <a:endParaRPr b="0" lang="en-US" sz="2000" spc="-1" strike="noStrike">
              <a:latin typeface="Arial"/>
            </a:endParaRPr>
          </a:p>
          <a:p>
            <a:pPr>
              <a:lnSpc>
                <a:spcPct val="100000"/>
              </a:lnSpc>
            </a:pPr>
            <a:r>
              <a:rPr b="0" lang="en-US" sz="2000" spc="-1" strike="noStrike">
                <a:latin typeface="Arial"/>
              </a:rPr>
              <a:t>Trust commission</a:t>
            </a:r>
            <a:endParaRPr b="0" lang="en-US" sz="2000" spc="-1" strike="noStrike">
              <a:latin typeface="Arial"/>
            </a:endParaRPr>
          </a:p>
          <a:p>
            <a:pPr>
              <a:lnSpc>
                <a:spcPct val="100000"/>
              </a:lnSpc>
            </a:pPr>
            <a:r>
              <a:rPr b="0" lang="en-US" sz="2000" spc="-1" strike="noStrike">
                <a:latin typeface="Arial"/>
              </a:rPr>
              <a:t>Trust council</a:t>
            </a:r>
            <a:endParaRPr b="0" lang="en-US" sz="2000" spc="-1" strike="noStrike">
              <a:latin typeface="Arial"/>
            </a:endParaRPr>
          </a:p>
          <a:p>
            <a:pPr>
              <a:lnSpc>
                <a:spcPct val="100000"/>
              </a:lnSpc>
            </a:pPr>
            <a:r>
              <a:rPr b="0" lang="en-US" sz="2000" spc="-1" strike="noStrike">
                <a:latin typeface="Arial"/>
              </a:rPr>
              <a:t>Investment subcommittee</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p:txBody>
      </p:sp>
      <p:sp>
        <p:nvSpPr>
          <p:cNvPr id="500"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6F41483B-2DED-4233-8DE4-20B25B7D0FDD}"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PlaceHolder 1"/>
          <p:cNvSpPr>
            <a:spLocks noGrp="1"/>
          </p:cNvSpPr>
          <p:nvPr>
            <p:ph type="sldImg"/>
          </p:nvPr>
        </p:nvSpPr>
        <p:spPr>
          <a:xfrm>
            <a:off x="1181160" y="696960"/>
            <a:ext cx="4647960" cy="3485880"/>
          </a:xfrm>
          <a:prstGeom prst="rect">
            <a:avLst/>
          </a:prstGeom>
        </p:spPr>
      </p:sp>
      <p:sp>
        <p:nvSpPr>
          <p:cNvPr id="502"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291240" indent="-290880">
              <a:lnSpc>
                <a:spcPct val="100000"/>
              </a:lnSpc>
              <a:buClr>
                <a:srgbClr val="000000"/>
              </a:buClr>
              <a:buFont typeface="Arial"/>
              <a:buChar char="•"/>
            </a:pPr>
            <a:r>
              <a:rPr b="0" lang="en-US" sz="2000" spc="-1" strike="noStrike">
                <a:latin typeface="Arial"/>
              </a:rPr>
              <a:t>Criteria for determining who is a qualified individual</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Criteria for minimum qualifications for providers</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Payment maximums for each service</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Rules changes to improve the operation of the program</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Actions necessary to maintain trust solvency</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Adjustments to the benefit unit</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Refunding premiums of a deceased qualified individual with a dependent with a developmental disability</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Whether or not to extend coverage to individuals who became disabled before the age of 18</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Criteria for determining who is a qualified individual</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Criteria for minimum qualifications for providers</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Payment maximums for each service</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Rules changes to improve the operation of the program</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Actions necessary to maintain trust solvency</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Adjustments to the benefit unit</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Refunding premiums of a deceased qualified individual with a dependent with a developmental disability</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Whether or not to extend coverage to individuals who became disabled before the age of 18</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Establishing an investment strategy subcommittee</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Monitoring agency administrative expenses and recommending a method of calculating future agency administrative expenses</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Reporting annually to the legislature on the program starting December 1, 2026</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Assisting the State Actuary with periodic reports</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p:txBody>
      </p:sp>
      <p:sp>
        <p:nvSpPr>
          <p:cNvPr id="503"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C9137D4F-7B04-4C24-98A4-B61D51A063D1}"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PlaceHolder 1"/>
          <p:cNvSpPr>
            <a:spLocks noGrp="1"/>
          </p:cNvSpPr>
          <p:nvPr>
            <p:ph type="sldImg"/>
          </p:nvPr>
        </p:nvSpPr>
        <p:spPr>
          <a:xfrm>
            <a:off x="1181160" y="696960"/>
            <a:ext cx="4647960" cy="3485880"/>
          </a:xfrm>
          <a:prstGeom prst="rect">
            <a:avLst/>
          </a:prstGeom>
        </p:spPr>
      </p:sp>
      <p:sp>
        <p:nvSpPr>
          <p:cNvPr id="505"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291240" indent="-290880">
              <a:lnSpc>
                <a:spcPct val="100000"/>
              </a:lnSpc>
              <a:buClr>
                <a:srgbClr val="000000"/>
              </a:buClr>
              <a:buFont typeface="Arial"/>
              <a:buChar char="•"/>
            </a:pPr>
            <a:r>
              <a:rPr b="0" lang="en-US" sz="2000" spc="-1" strike="noStrike">
                <a:latin typeface="Arial"/>
              </a:rPr>
              <a:t>Criteria for determining who is a qualified individual</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Criteria for minimum qualifications for providers</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Payment maximums for each service</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Rules changes to improve the operation of the program</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Actions necessary to maintain trust solvency</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Adjustments to the benefit unit</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Refunding premiums of a deceased qualified individual with a dependent with a developmental disability</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Whether or not to extend coverage to individuals who became disabled before the age of 18</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Criteria for determining who is a qualified individual</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Criteria for minimum qualifications for providers</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Payment maximums for each service</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Rules changes to improve the operation of the program</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Actions necessary to maintain trust solvency</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Adjustments to the benefit unit</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Refunding premiums of a deceased qualified individual with a dependent with a developmental disability</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Whether or not to extend coverage to individuals who became disabled before the age of 18</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Establishing an investment strategy subcommittee</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Monitoring agency administrative expenses and recommending a method of calculating future agency administrative expenses</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Reporting annually to the legislature on the program starting December 1, 2026</a:t>
            </a: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Assisting the State Actuary with periodic reports</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p:txBody>
      </p:sp>
      <p:sp>
        <p:nvSpPr>
          <p:cNvPr id="506"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2641C2BE-C698-466C-B6B1-11B283DCF045}"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PlaceHolder 1"/>
          <p:cNvSpPr>
            <a:spLocks noGrp="1"/>
          </p:cNvSpPr>
          <p:nvPr>
            <p:ph type="sldImg"/>
          </p:nvPr>
        </p:nvSpPr>
        <p:spPr>
          <a:xfrm>
            <a:off x="1181160" y="696960"/>
            <a:ext cx="4647960" cy="3485880"/>
          </a:xfrm>
          <a:prstGeom prst="rect">
            <a:avLst/>
          </a:prstGeom>
        </p:spPr>
      </p:sp>
      <p:sp>
        <p:nvSpPr>
          <p:cNvPr id="463" name="PlaceHolder 2"/>
          <p:cNvSpPr>
            <a:spLocks noGrp="1"/>
          </p:cNvSpPr>
          <p:nvPr>
            <p:ph type="body"/>
          </p:nvPr>
        </p:nvSpPr>
        <p:spPr>
          <a:xfrm>
            <a:off x="700920" y="4415760"/>
            <a:ext cx="5608080" cy="4183200"/>
          </a:xfrm>
          <a:prstGeom prst="rect">
            <a:avLst/>
          </a:prstGeom>
        </p:spPr>
        <p:txBody>
          <a:bodyPr lIns="93240" rIns="93240" tIns="46440" bIns="46440">
            <a:noAutofit/>
          </a:bodyPr>
          <a:p>
            <a:endParaRPr b="0" lang="en-US" sz="2000" spc="-1" strike="noStrike">
              <a:latin typeface="Arial"/>
            </a:endParaRPr>
          </a:p>
        </p:txBody>
      </p:sp>
      <p:sp>
        <p:nvSpPr>
          <p:cNvPr id="464"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434BD0E5-2609-458C-9031-92753CBF5FFA}"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PlaceHolder 1"/>
          <p:cNvSpPr>
            <a:spLocks noGrp="1"/>
          </p:cNvSpPr>
          <p:nvPr>
            <p:ph type="sldImg"/>
          </p:nvPr>
        </p:nvSpPr>
        <p:spPr>
          <a:xfrm>
            <a:off x="1181160" y="696960"/>
            <a:ext cx="4647960" cy="3485880"/>
          </a:xfrm>
          <a:prstGeom prst="rect">
            <a:avLst/>
          </a:prstGeom>
        </p:spPr>
      </p:sp>
      <p:sp>
        <p:nvSpPr>
          <p:cNvPr id="508" name="PlaceHolder 2"/>
          <p:cNvSpPr>
            <a:spLocks noGrp="1"/>
          </p:cNvSpPr>
          <p:nvPr>
            <p:ph type="body"/>
          </p:nvPr>
        </p:nvSpPr>
        <p:spPr>
          <a:xfrm>
            <a:off x="700920" y="4415760"/>
            <a:ext cx="5608080" cy="4183200"/>
          </a:xfrm>
          <a:prstGeom prst="rect">
            <a:avLst/>
          </a:prstGeom>
        </p:spPr>
        <p:txBody>
          <a:bodyPr lIns="93240" rIns="93240" tIns="46440" bIns="46440">
            <a:noAutofit/>
          </a:bodyPr>
          <a:p>
            <a:pPr lvl="1" marL="174600" indent="-174240">
              <a:lnSpc>
                <a:spcPct val="100000"/>
              </a:lnSpc>
              <a:buClr>
                <a:srgbClr val="000000"/>
              </a:buClr>
              <a:buFont typeface="Arial"/>
              <a:buChar char="•"/>
            </a:pPr>
            <a:r>
              <a:rPr b="0" lang="en-US" sz="2000" spc="-1" strike="noStrike">
                <a:latin typeface="Arial"/>
              </a:rPr>
              <a:t>Premiums start in 2022.</a:t>
            </a:r>
            <a:endParaRPr b="0" lang="en-US" sz="2000" spc="-1" strike="noStrike">
              <a:latin typeface="Arial"/>
            </a:endParaRPr>
          </a:p>
          <a:p>
            <a:pPr lvl="1" marL="174600" indent="-174240">
              <a:lnSpc>
                <a:spcPct val="100000"/>
              </a:lnSpc>
              <a:buClr>
                <a:srgbClr val="000000"/>
              </a:buClr>
              <a:buFont typeface="Arial"/>
              <a:buChar char="•"/>
            </a:pPr>
            <a:r>
              <a:rPr b="0" lang="en-US" sz="2000" spc="-1" strike="noStrike">
                <a:latin typeface="Arial"/>
              </a:rPr>
              <a:t>2025 would be the first year anyone would be vested into the program. – only people who meet the 3 out of last 6 years criteria</a:t>
            </a:r>
            <a:endParaRPr b="0" lang="en-US" sz="2000" spc="-1" strike="noStrike">
              <a:latin typeface="Arial"/>
            </a:endParaRPr>
          </a:p>
          <a:p>
            <a:pPr lvl="1" marL="174600" indent="-174240">
              <a:lnSpc>
                <a:spcPct val="100000"/>
              </a:lnSpc>
              <a:buClr>
                <a:srgbClr val="000000"/>
              </a:buClr>
              <a:buFont typeface="Arial"/>
              <a:buChar char="•"/>
            </a:pPr>
            <a:r>
              <a:rPr b="0" lang="en-US" sz="3100" spc="-1" strike="noStrike">
                <a:latin typeface="Arial"/>
              </a:rPr>
              <a:t>Commission includes legislators, agencies and stakeholder representatives, including employers</a:t>
            </a:r>
            <a:endParaRPr b="0" lang="en-US" sz="3100" spc="-1" strike="noStrike">
              <a:latin typeface="Arial"/>
            </a:endParaRPr>
          </a:p>
          <a:p>
            <a:pPr>
              <a:lnSpc>
                <a:spcPct val="100000"/>
              </a:lnSpc>
            </a:pPr>
            <a:endParaRPr b="0" lang="en-US" sz="3100" spc="-1" strike="noStrike">
              <a:latin typeface="Arial"/>
            </a:endParaRPr>
          </a:p>
        </p:txBody>
      </p:sp>
      <p:sp>
        <p:nvSpPr>
          <p:cNvPr id="509"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0181E744-2259-4A84-AABF-C9F4CCF39B5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PlaceHolder 1"/>
          <p:cNvSpPr>
            <a:spLocks noGrp="1"/>
          </p:cNvSpPr>
          <p:nvPr>
            <p:ph type="sldImg"/>
          </p:nvPr>
        </p:nvSpPr>
        <p:spPr>
          <a:xfrm>
            <a:off x="1181160" y="696960"/>
            <a:ext cx="4647960" cy="3485880"/>
          </a:xfrm>
          <a:prstGeom prst="rect">
            <a:avLst/>
          </a:prstGeom>
        </p:spPr>
      </p:sp>
      <p:sp>
        <p:nvSpPr>
          <p:cNvPr id="511" name="PlaceHolder 2"/>
          <p:cNvSpPr>
            <a:spLocks noGrp="1"/>
          </p:cNvSpPr>
          <p:nvPr>
            <p:ph type="body"/>
          </p:nvPr>
        </p:nvSpPr>
        <p:spPr>
          <a:xfrm>
            <a:off x="700920" y="4415760"/>
            <a:ext cx="5608080" cy="4183200"/>
          </a:xfrm>
          <a:prstGeom prst="rect">
            <a:avLst/>
          </a:prstGeom>
        </p:spPr>
        <p:txBody>
          <a:bodyPr lIns="93240" rIns="93240" tIns="46440" bIns="46440">
            <a:noAutofit/>
          </a:bodyPr>
          <a:p>
            <a:endParaRPr b="0" lang="en-US" sz="2000" spc="-1" strike="noStrike">
              <a:latin typeface="Arial"/>
            </a:endParaRPr>
          </a:p>
        </p:txBody>
      </p:sp>
      <p:sp>
        <p:nvSpPr>
          <p:cNvPr id="512"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232AC295-A0E1-4F70-B3C7-A5280B27DE18}"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PlaceHolder 1"/>
          <p:cNvSpPr>
            <a:spLocks noGrp="1"/>
          </p:cNvSpPr>
          <p:nvPr>
            <p:ph type="sldImg"/>
          </p:nvPr>
        </p:nvSpPr>
        <p:spPr>
          <a:xfrm>
            <a:off x="1181160" y="696960"/>
            <a:ext cx="4647960" cy="3485880"/>
          </a:xfrm>
          <a:prstGeom prst="rect">
            <a:avLst/>
          </a:prstGeom>
        </p:spPr>
      </p:sp>
      <p:sp>
        <p:nvSpPr>
          <p:cNvPr id="514"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216000" indent="-216000">
              <a:lnSpc>
                <a:spcPct val="100000"/>
              </a:lnSpc>
            </a:pPr>
            <a:r>
              <a:rPr b="0" lang="en-US" sz="2000" spc="-1" strike="noStrike">
                <a:latin typeface="Arial"/>
              </a:rPr>
              <a:t>Passing the bill took 3 sessions</a:t>
            </a:r>
            <a:endParaRPr b="0" lang="en-US" sz="2000" spc="-1" strike="noStrike">
              <a:latin typeface="Arial"/>
            </a:endParaRPr>
          </a:p>
          <a:p>
            <a:pPr marL="216000" indent="-216000">
              <a:lnSpc>
                <a:spcPct val="100000"/>
              </a:lnSpc>
            </a:pPr>
            <a:r>
              <a:rPr b="0" lang="en-US" sz="2000" spc="-1" strike="noStrike">
                <a:latin typeface="Arial"/>
              </a:rPr>
              <a:t>2017 house bill 1636 was heard in the house and health care committee</a:t>
            </a:r>
            <a:endParaRPr b="0" lang="en-US" sz="2000" spc="-1" strike="noStrike">
              <a:latin typeface="Arial"/>
            </a:endParaRPr>
          </a:p>
          <a:p>
            <a:pPr marL="216000" indent="-216000">
              <a:lnSpc>
                <a:spcPct val="100000"/>
              </a:lnSpc>
            </a:pPr>
            <a:r>
              <a:rPr b="0" lang="en-US" sz="2000" spc="-1" strike="noStrike">
                <a:latin typeface="Arial"/>
              </a:rPr>
              <a:t>2018 house bill 2533 passed through house policy and fiscal committees but stalled before floor vote because of stakeholder concerns</a:t>
            </a:r>
            <a:endParaRPr b="0" lang="en-US" sz="2000" spc="-1" strike="noStrike">
              <a:latin typeface="Arial"/>
            </a:endParaRPr>
          </a:p>
          <a:p>
            <a:pPr marL="216000" indent="-216000">
              <a:lnSpc>
                <a:spcPct val="100000"/>
              </a:lnSpc>
            </a:pPr>
            <a:r>
              <a:rPr b="0" lang="en-US" sz="2000" spc="-1" strike="noStrike">
                <a:latin typeface="Arial"/>
              </a:rPr>
              <a:t>2019 house bill 1087 addressed stakeholder concerns with very little opposition</a:t>
            </a:r>
            <a:endParaRPr b="0" lang="en-US" sz="2000" spc="-1" strike="noStrike">
              <a:latin typeface="Arial"/>
            </a:endParaRPr>
          </a:p>
        </p:txBody>
      </p:sp>
      <p:sp>
        <p:nvSpPr>
          <p:cNvPr id="515"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4A9C7778-BC45-4382-BD86-F4B70958BE97}"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PlaceHolder 1"/>
          <p:cNvSpPr>
            <a:spLocks noGrp="1"/>
          </p:cNvSpPr>
          <p:nvPr>
            <p:ph type="sldImg"/>
          </p:nvPr>
        </p:nvSpPr>
        <p:spPr>
          <a:xfrm>
            <a:off x="1181160" y="696960"/>
            <a:ext cx="4647960" cy="3485880"/>
          </a:xfrm>
          <a:prstGeom prst="rect">
            <a:avLst/>
          </a:prstGeom>
        </p:spPr>
      </p:sp>
      <p:sp>
        <p:nvSpPr>
          <p:cNvPr id="517" name="PlaceHolder 2"/>
          <p:cNvSpPr>
            <a:spLocks noGrp="1"/>
          </p:cNvSpPr>
          <p:nvPr>
            <p:ph type="body"/>
          </p:nvPr>
        </p:nvSpPr>
        <p:spPr>
          <a:xfrm>
            <a:off x="700920" y="4415760"/>
            <a:ext cx="5608080" cy="4183200"/>
          </a:xfrm>
          <a:prstGeom prst="rect">
            <a:avLst/>
          </a:prstGeom>
        </p:spPr>
        <p:txBody>
          <a:bodyPr lIns="93240" rIns="93240" tIns="46440" bIns="46440">
            <a:noAutofit/>
          </a:bodyPr>
          <a:p>
            <a:endParaRPr b="0" lang="en-US" sz="2000" spc="-1" strike="noStrike">
              <a:latin typeface="Arial"/>
            </a:endParaRPr>
          </a:p>
        </p:txBody>
      </p:sp>
      <p:sp>
        <p:nvSpPr>
          <p:cNvPr id="518"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27A8D0C9-0386-429B-A4D6-D28D9ED3C0FD}"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sldImg"/>
          </p:nvPr>
        </p:nvSpPr>
        <p:spPr>
          <a:xfrm>
            <a:off x="1181160" y="696960"/>
            <a:ext cx="4647960" cy="3485880"/>
          </a:xfrm>
          <a:prstGeom prst="rect">
            <a:avLst/>
          </a:prstGeom>
        </p:spPr>
      </p:sp>
      <p:sp>
        <p:nvSpPr>
          <p:cNvPr id="520" name="PlaceHolder 2"/>
          <p:cNvSpPr>
            <a:spLocks noGrp="1"/>
          </p:cNvSpPr>
          <p:nvPr>
            <p:ph type="body"/>
          </p:nvPr>
        </p:nvSpPr>
        <p:spPr>
          <a:xfrm>
            <a:off x="700920" y="4415760"/>
            <a:ext cx="5608080" cy="4183200"/>
          </a:xfrm>
          <a:prstGeom prst="rect">
            <a:avLst/>
          </a:prstGeom>
        </p:spPr>
        <p:txBody>
          <a:bodyPr lIns="93240" rIns="93240" tIns="46440" bIns="46440">
            <a:noAutofit/>
          </a:bodyPr>
          <a:p>
            <a:endParaRPr b="0" lang="en-US" sz="2000" spc="-1" strike="noStrike">
              <a:latin typeface="Arial"/>
            </a:endParaRPr>
          </a:p>
        </p:txBody>
      </p:sp>
      <p:sp>
        <p:nvSpPr>
          <p:cNvPr id="521"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32674223-C8D5-48B2-8CDC-0119B36AB0CC}"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sldImg"/>
          </p:nvPr>
        </p:nvSpPr>
        <p:spPr>
          <a:xfrm>
            <a:off x="1181160" y="696960"/>
            <a:ext cx="4647960" cy="3485880"/>
          </a:xfrm>
          <a:prstGeom prst="rect">
            <a:avLst/>
          </a:prstGeom>
        </p:spPr>
      </p:sp>
      <p:sp>
        <p:nvSpPr>
          <p:cNvPr id="523" name="PlaceHolder 2"/>
          <p:cNvSpPr>
            <a:spLocks noGrp="1"/>
          </p:cNvSpPr>
          <p:nvPr>
            <p:ph type="body"/>
          </p:nvPr>
        </p:nvSpPr>
        <p:spPr>
          <a:xfrm>
            <a:off x="700920" y="4415760"/>
            <a:ext cx="5608080" cy="4183200"/>
          </a:xfrm>
          <a:prstGeom prst="rect">
            <a:avLst/>
          </a:prstGeom>
        </p:spPr>
        <p:txBody>
          <a:bodyPr lIns="93240" rIns="93240" tIns="46440" bIns="46440">
            <a:noAutofit/>
          </a:bodyPr>
          <a:p>
            <a:endParaRPr b="0" lang="en-US" sz="2000" spc="-1" strike="noStrike">
              <a:latin typeface="Arial"/>
            </a:endParaRPr>
          </a:p>
        </p:txBody>
      </p:sp>
      <p:sp>
        <p:nvSpPr>
          <p:cNvPr id="524"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187EAD4B-8683-4F00-B158-472D9E7A5C3A}"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PlaceHolder 1"/>
          <p:cNvSpPr>
            <a:spLocks noGrp="1"/>
          </p:cNvSpPr>
          <p:nvPr>
            <p:ph type="sldImg"/>
          </p:nvPr>
        </p:nvSpPr>
        <p:spPr>
          <a:xfrm>
            <a:off x="1181160" y="696960"/>
            <a:ext cx="4647960" cy="3485880"/>
          </a:xfrm>
          <a:prstGeom prst="rect">
            <a:avLst/>
          </a:prstGeom>
        </p:spPr>
      </p:sp>
      <p:sp>
        <p:nvSpPr>
          <p:cNvPr id="526" name="PlaceHolder 2"/>
          <p:cNvSpPr>
            <a:spLocks noGrp="1"/>
          </p:cNvSpPr>
          <p:nvPr>
            <p:ph type="body"/>
          </p:nvPr>
        </p:nvSpPr>
        <p:spPr>
          <a:xfrm>
            <a:off x="700920" y="4415760"/>
            <a:ext cx="5608080" cy="4183200"/>
          </a:xfrm>
          <a:prstGeom prst="rect">
            <a:avLst/>
          </a:prstGeom>
        </p:spPr>
        <p:txBody>
          <a:bodyPr lIns="93240" rIns="93240" tIns="46440" bIns="46440">
            <a:noAutofit/>
          </a:bodyPr>
          <a:p>
            <a:endParaRPr b="0" lang="en-US" sz="2000" spc="-1" strike="noStrike">
              <a:latin typeface="Arial"/>
            </a:endParaRPr>
          </a:p>
        </p:txBody>
      </p:sp>
      <p:sp>
        <p:nvSpPr>
          <p:cNvPr id="527"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E6D5FC37-937E-4F68-B876-40E3608D0ABC}"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sldImg"/>
          </p:nvPr>
        </p:nvSpPr>
        <p:spPr>
          <a:xfrm>
            <a:off x="1181160" y="696960"/>
            <a:ext cx="4647960" cy="3485880"/>
          </a:xfrm>
          <a:prstGeom prst="rect">
            <a:avLst/>
          </a:prstGeom>
        </p:spPr>
      </p:sp>
      <p:sp>
        <p:nvSpPr>
          <p:cNvPr id="466"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174600" indent="-174240">
              <a:lnSpc>
                <a:spcPct val="100000"/>
              </a:lnSpc>
              <a:spcBef>
                <a:spcPts val="459"/>
              </a:spcBef>
              <a:spcAft>
                <a:spcPts val="459"/>
              </a:spcAft>
              <a:buClr>
                <a:srgbClr val="000000"/>
              </a:buClr>
              <a:buFont typeface="Arial"/>
              <a:buChar char="•"/>
            </a:pPr>
            <a:r>
              <a:rPr b="0" lang="en-US" sz="2000" spc="-1" strike="noStrike">
                <a:latin typeface="Arial"/>
              </a:rPr>
              <a:t>However, we still face some challenges.</a:t>
            </a:r>
            <a:endParaRPr b="0" lang="en-US" sz="2000" spc="-1" strike="noStrike">
              <a:latin typeface="Arial"/>
            </a:endParaRPr>
          </a:p>
          <a:p>
            <a:pPr marL="174600" indent="-174240">
              <a:lnSpc>
                <a:spcPct val="100000"/>
              </a:lnSpc>
              <a:spcBef>
                <a:spcPts val="459"/>
              </a:spcBef>
              <a:spcAft>
                <a:spcPts val="459"/>
              </a:spcAft>
              <a:buClr>
                <a:srgbClr val="000000"/>
              </a:buClr>
              <a:buFont typeface="Arial"/>
              <a:buChar char="•"/>
            </a:pPr>
            <a:r>
              <a:rPr b="0" lang="en-US" sz="2000" spc="-1" strike="noStrike">
                <a:latin typeface="Arial"/>
              </a:rPr>
              <a:t>To qualify for Medicaid, there is a $2,000 asset limit. Individuals will have to spend their life savings down to that limit to qualify for financial support.</a:t>
            </a:r>
            <a:endParaRPr b="0" lang="en-US" sz="2000" spc="-1" strike="noStrike">
              <a:latin typeface="Arial"/>
            </a:endParaRPr>
          </a:p>
          <a:p>
            <a:pPr marL="174600" indent="-174240">
              <a:lnSpc>
                <a:spcPct val="100000"/>
              </a:lnSpc>
              <a:spcBef>
                <a:spcPts val="459"/>
              </a:spcBef>
              <a:spcAft>
                <a:spcPts val="459"/>
              </a:spcAft>
              <a:buClr>
                <a:srgbClr val="000000"/>
              </a:buClr>
              <a:buFont typeface="Arial"/>
              <a:buChar char="•"/>
            </a:pPr>
            <a:r>
              <a:rPr b="0" lang="en-US" sz="2000" spc="-1" strike="noStrike">
                <a:latin typeface="Arial"/>
              </a:rPr>
              <a:t>Medicare does not cover most long-term services and supports.</a:t>
            </a:r>
            <a:endParaRPr b="0" lang="en-US" sz="2000" spc="-1" strike="noStrike">
              <a:latin typeface="Arial"/>
            </a:endParaRPr>
          </a:p>
          <a:p>
            <a:pPr>
              <a:lnSpc>
                <a:spcPct val="100000"/>
              </a:lnSpc>
            </a:pPr>
            <a:endParaRPr b="0" lang="en-US" sz="2000" spc="-1" strike="noStrike">
              <a:latin typeface="Arial"/>
            </a:endParaRPr>
          </a:p>
        </p:txBody>
      </p:sp>
      <p:sp>
        <p:nvSpPr>
          <p:cNvPr id="467"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0242808D-A33E-418D-B42B-E81237105450}"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PlaceHolder 1"/>
          <p:cNvSpPr>
            <a:spLocks noGrp="1"/>
          </p:cNvSpPr>
          <p:nvPr>
            <p:ph type="sldImg"/>
          </p:nvPr>
        </p:nvSpPr>
        <p:spPr>
          <a:xfrm>
            <a:off x="1181160" y="696960"/>
            <a:ext cx="4647960" cy="3485880"/>
          </a:xfrm>
          <a:prstGeom prst="rect">
            <a:avLst/>
          </a:prstGeom>
        </p:spPr>
      </p:sp>
      <p:sp>
        <p:nvSpPr>
          <p:cNvPr id="469"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They are the </a:t>
            </a:r>
            <a:r>
              <a:rPr b="1" lang="en-US" sz="2000" spc="-1" strike="noStrike" u="sng">
                <a:uFillTx/>
                <a:latin typeface="Arial"/>
              </a:rPr>
              <a:t>backbone of the long term care system, providing 80-85% </a:t>
            </a:r>
            <a:r>
              <a:rPr b="0" lang="en-US" sz="2000" spc="-1" strike="noStrike">
                <a:latin typeface="Arial"/>
              </a:rPr>
              <a:t>of all long term services and supports</a:t>
            </a:r>
            <a:endParaRPr b="0" lang="en-US" sz="2000" spc="-1" strike="noStrike">
              <a:latin typeface="Arial"/>
            </a:endParaRPr>
          </a:p>
          <a:p>
            <a:pPr marL="216000" indent="-216000">
              <a:lnSpc>
                <a:spcPct val="100000"/>
              </a:lnSpc>
            </a:pPr>
            <a:r>
              <a:rPr b="0" lang="en-US" sz="2000" spc="-1" strike="noStrike">
                <a:latin typeface="Arial"/>
              </a:rPr>
              <a:t>We know that caregiving has a </a:t>
            </a:r>
            <a:r>
              <a:rPr b="1" lang="en-US" sz="2000" spc="-1" strike="noStrike" u="sng">
                <a:uFillTx/>
                <a:latin typeface="Arial"/>
              </a:rPr>
              <a:t>real economic and social impact on families</a:t>
            </a:r>
            <a:r>
              <a:rPr b="0" lang="en-US" sz="2000" spc="-1" strike="noStrike">
                <a:latin typeface="Arial"/>
              </a:rPr>
              <a:t>.  Including:</a:t>
            </a:r>
            <a:endParaRPr b="0" lang="en-US" sz="2000" spc="-1" strike="noStrike">
              <a:latin typeface="Arial"/>
            </a:endParaRPr>
          </a:p>
          <a:p>
            <a:pPr lvl="1" marL="216000" indent="-216000">
              <a:lnSpc>
                <a:spcPct val="100000"/>
              </a:lnSpc>
              <a:buClr>
                <a:srgbClr val="000000"/>
              </a:buClr>
              <a:buFont typeface="Wingdings" charset="2"/>
              <a:buChar char=""/>
            </a:pPr>
            <a:r>
              <a:rPr b="0" lang="en-US" sz="2000" spc="-1" strike="noStrike">
                <a:latin typeface="Arial"/>
              </a:rPr>
              <a:t>Loss of </a:t>
            </a:r>
            <a:r>
              <a:rPr b="1" lang="en-US" sz="2000" spc="-1" strike="noStrike" u="sng">
                <a:uFillTx/>
                <a:latin typeface="Arial"/>
              </a:rPr>
              <a:t>earning potential</a:t>
            </a:r>
            <a:endParaRPr b="0" lang="en-US" sz="2000" spc="-1" strike="noStrike">
              <a:latin typeface="Arial"/>
            </a:endParaRPr>
          </a:p>
          <a:p>
            <a:pPr lvl="1" marL="216000" indent="-216000">
              <a:lnSpc>
                <a:spcPct val="100000"/>
              </a:lnSpc>
              <a:buClr>
                <a:srgbClr val="000000"/>
              </a:buClr>
              <a:buFont typeface="Wingdings" charset="2"/>
              <a:buChar char=""/>
            </a:pPr>
            <a:r>
              <a:rPr b="0" lang="en-US" sz="2000" spc="-1" strike="noStrike">
                <a:latin typeface="Arial"/>
              </a:rPr>
              <a:t>Decreased </a:t>
            </a:r>
            <a:r>
              <a:rPr b="1" lang="en-US" sz="2000" spc="-1" strike="noStrike" u="sng">
                <a:uFillTx/>
                <a:latin typeface="Arial"/>
              </a:rPr>
              <a:t>savings for retirement</a:t>
            </a:r>
            <a:endParaRPr b="0" lang="en-US" sz="2000" spc="-1" strike="noStrike">
              <a:latin typeface="Arial"/>
            </a:endParaRPr>
          </a:p>
          <a:p>
            <a:pPr lvl="1" marL="216000" indent="-216000">
              <a:lnSpc>
                <a:spcPct val="100000"/>
              </a:lnSpc>
              <a:buClr>
                <a:srgbClr val="000000"/>
              </a:buClr>
              <a:buFont typeface="Wingdings" charset="2"/>
              <a:buChar char=""/>
            </a:pPr>
            <a:r>
              <a:rPr b="0" lang="en-US" sz="2000" spc="-1" strike="noStrike">
                <a:latin typeface="Arial"/>
              </a:rPr>
              <a:t>Impacts on ability to </a:t>
            </a:r>
            <a:r>
              <a:rPr b="1" lang="en-US" sz="2000" spc="-1" strike="noStrike" u="sng">
                <a:uFillTx/>
                <a:latin typeface="Arial"/>
              </a:rPr>
              <a:t>provide for their own children’s needs</a:t>
            </a:r>
            <a:endParaRPr b="0" lang="en-US" sz="2000" spc="-1" strike="noStrike">
              <a:latin typeface="Arial"/>
            </a:endParaRPr>
          </a:p>
          <a:p>
            <a:pPr lvl="1" marL="216000" indent="-216000">
              <a:lnSpc>
                <a:spcPct val="100000"/>
              </a:lnSpc>
              <a:buClr>
                <a:srgbClr val="000000"/>
              </a:buClr>
              <a:buFont typeface="Wingdings" charset="2"/>
              <a:buChar char=""/>
            </a:pPr>
            <a:r>
              <a:rPr b="1" lang="en-US" sz="2000" spc="-1" strike="noStrike" u="sng">
                <a:uFillTx/>
                <a:latin typeface="Arial"/>
              </a:rPr>
              <a:t>Increased health care costs </a:t>
            </a:r>
            <a:r>
              <a:rPr b="0" lang="en-US" sz="2000" spc="-1" strike="noStrike">
                <a:latin typeface="Arial"/>
              </a:rPr>
              <a:t>due to stress and burden</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We know it is </a:t>
            </a:r>
            <a:r>
              <a:rPr b="1" lang="en-US" sz="2000" spc="-1" strike="noStrike" u="sng">
                <a:uFillTx/>
                <a:latin typeface="Arial"/>
              </a:rPr>
              <a:t>good public policy to support these unpaid family caregivers </a:t>
            </a:r>
            <a:r>
              <a:rPr b="0" lang="en-US" sz="2000" spc="-1" strike="noStrike">
                <a:latin typeface="Arial"/>
              </a:rPr>
              <a:t>because not doing so impacts their </a:t>
            </a:r>
            <a:r>
              <a:rPr b="1" lang="en-US" sz="2000" spc="-1" strike="noStrike" u="sng">
                <a:uFillTx/>
                <a:latin typeface="Arial"/>
              </a:rPr>
              <a:t>health and well-being </a:t>
            </a:r>
            <a:r>
              <a:rPr b="0" lang="en-US" sz="2000" spc="-1" strike="noStrike">
                <a:latin typeface="Arial"/>
              </a:rPr>
              <a:t>and also would have an immediate </a:t>
            </a:r>
            <a:r>
              <a:rPr b="1" lang="en-US" sz="2000" spc="-1" strike="noStrike" u="sng">
                <a:uFillTx/>
                <a:latin typeface="Arial"/>
              </a:rPr>
              <a:t>impact on our Medicaid spending</a:t>
            </a:r>
            <a:r>
              <a:rPr b="0" lang="en-US" sz="2000" spc="-1" strike="noStrike">
                <a:latin typeface="Arial"/>
              </a:rPr>
              <a:t>.</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endParaRPr b="0" lang="en-US" sz="2000" spc="-1" strike="noStrike">
              <a:latin typeface="Arial"/>
            </a:endParaRPr>
          </a:p>
        </p:txBody>
      </p:sp>
      <p:sp>
        <p:nvSpPr>
          <p:cNvPr id="470"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88DC5165-A526-4D44-8E25-4BFBFCE57F5F}"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PlaceHolder 1"/>
          <p:cNvSpPr>
            <a:spLocks noGrp="1"/>
          </p:cNvSpPr>
          <p:nvPr>
            <p:ph type="sldImg"/>
          </p:nvPr>
        </p:nvSpPr>
        <p:spPr>
          <a:xfrm>
            <a:off x="1181160" y="696960"/>
            <a:ext cx="4647960" cy="3485880"/>
          </a:xfrm>
          <a:prstGeom prst="rect">
            <a:avLst/>
          </a:prstGeom>
        </p:spPr>
      </p:sp>
      <p:sp>
        <p:nvSpPr>
          <p:cNvPr id="472"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216000" indent="-216000">
              <a:lnSpc>
                <a:spcPct val="100000"/>
              </a:lnSpc>
            </a:pPr>
            <a:r>
              <a:rPr b="1" lang="en-US" sz="2000" spc="-1" strike="noStrike" u="sng">
                <a:uFillTx/>
                <a:latin typeface="Arial"/>
              </a:rPr>
              <a:t>The Path to Medicaid is Common and Predictable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1" lang="en-US" sz="2000" spc="-1" strike="noStrike" u="sng">
                <a:uFillTx/>
                <a:latin typeface="Arial"/>
              </a:rPr>
              <a:t>If not When </a:t>
            </a:r>
            <a:r>
              <a:rPr b="0" lang="en-US" sz="2000" spc="-1" strike="noStrike">
                <a:latin typeface="Arial"/>
              </a:rPr>
              <a:t>and for most of us in this room it is not a question of if we will need Medicaid someday but when we will need it.</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The vast majority of long term services and supports </a:t>
            </a:r>
            <a:r>
              <a:rPr b="1" lang="en-US" sz="2000" spc="-1" strike="noStrike" u="sng">
                <a:uFillTx/>
                <a:latin typeface="Arial"/>
              </a:rPr>
              <a:t>85% is provided by unpaid family caregivers.  </a:t>
            </a:r>
            <a:r>
              <a:rPr b="0" lang="en-US" sz="2000" spc="-1" strike="noStrike">
                <a:latin typeface="Arial"/>
              </a:rPr>
              <a:t>They are considered the backbone of the nations long term services and supports and the economic value of their contributions are estimated to be over </a:t>
            </a:r>
            <a:r>
              <a:rPr b="1" lang="en-US" sz="2000" spc="-1" strike="noStrike" u="sng">
                <a:uFillTx/>
                <a:latin typeface="Arial"/>
              </a:rPr>
              <a:t>10.6 billion dollars per year.</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Although caregiving can be one of the most rewarding things we can do for a loved one, it is also true that caregiving places emotional and financial burden and stress on the person who is the caregiver.  We know that individuals who are caregiving often put the health and well-being of the person they are caring for over their own health, they experience more absenteeism if they are still working and they use their own money to make health purchases for their loved one.</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We know that the </a:t>
            </a:r>
            <a:r>
              <a:rPr b="1" lang="en-US" sz="2000" spc="-1" strike="noStrike" u="sng">
                <a:uFillTx/>
                <a:latin typeface="Arial"/>
              </a:rPr>
              <a:t>average cost of LTSS is almost twice as much as the average amount of retirement savings for the average American. </a:t>
            </a:r>
            <a:endParaRPr b="0" lang="en-US" sz="2000" spc="-1" strike="noStrike">
              <a:latin typeface="Arial"/>
            </a:endParaRPr>
          </a:p>
          <a:p>
            <a:pPr marL="216000" indent="-216000">
              <a:lnSpc>
                <a:spcPct val="100000"/>
              </a:lnSpc>
            </a:pP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The number of people with private LTC Insurance is dropping  (only 7% have it in Washington)</a:t>
            </a:r>
            <a:endParaRPr b="0" lang="en-US" sz="2000" spc="-1" strike="noStrike">
              <a:latin typeface="Arial"/>
            </a:endParaRPr>
          </a:p>
          <a:p>
            <a:pPr>
              <a:lnSpc>
                <a:spcPct val="100000"/>
              </a:lnSpc>
            </a:pPr>
            <a:endParaRPr b="0" lang="en-US" sz="2000" spc="-1" strike="noStrike">
              <a:latin typeface="Arial"/>
            </a:endParaRPr>
          </a:p>
          <a:p>
            <a:pPr marL="291240" indent="-290880">
              <a:lnSpc>
                <a:spcPct val="100000"/>
              </a:lnSpc>
              <a:buClr>
                <a:srgbClr val="000000"/>
              </a:buClr>
              <a:buFont typeface="Arial"/>
              <a:buChar char="•"/>
            </a:pPr>
            <a:r>
              <a:rPr b="0" lang="en-US" sz="2000" spc="-1" strike="noStrike">
                <a:latin typeface="Arial"/>
              </a:rPr>
              <a:t>Medicare coverage:  Short-term nursing home/No community LTSS</a:t>
            </a:r>
            <a:endParaRPr b="0" lang="en-US" sz="2000" spc="-1" strike="noStrike">
              <a:latin typeface="Arial"/>
            </a:endParaRPr>
          </a:p>
          <a:p>
            <a:pPr>
              <a:lnSpc>
                <a:spcPct val="100000"/>
              </a:lnSpc>
            </a:pPr>
            <a:endParaRPr b="0" lang="en-US" sz="2000" spc="-1" strike="noStrike">
              <a:latin typeface="Arial"/>
            </a:endParaRPr>
          </a:p>
          <a:p>
            <a:pPr marL="291240" indent="-290880">
              <a:lnSpc>
                <a:spcPct val="100000"/>
              </a:lnSpc>
              <a:buClr>
                <a:srgbClr val="000000"/>
              </a:buClr>
              <a:buFont typeface="Arial"/>
              <a:buChar char="•"/>
            </a:pPr>
            <a:r>
              <a:rPr b="1" lang="en-US" sz="2000" spc="-1" strike="noStrike" u="sng">
                <a:uFillTx/>
                <a:latin typeface="Arial"/>
              </a:rPr>
              <a:t>Path is typically:  Have a need for assistance to remain independent</a:t>
            </a:r>
            <a:endParaRPr b="0" lang="en-US" sz="2000" spc="-1" strike="noStrike">
              <a:latin typeface="Arial"/>
            </a:endParaRPr>
          </a:p>
          <a:p>
            <a:pPr marL="291240" indent="-290880">
              <a:lnSpc>
                <a:spcPct val="100000"/>
              </a:lnSpc>
              <a:buClr>
                <a:srgbClr val="000000"/>
              </a:buClr>
              <a:buFont typeface="Arial"/>
              <a:buChar char="•"/>
            </a:pPr>
            <a:r>
              <a:rPr b="1" lang="en-US" sz="2000" spc="-1" strike="noStrike" u="sng">
                <a:uFillTx/>
                <a:latin typeface="Arial"/>
              </a:rPr>
              <a:t>A family member steps in and over time there is burnout or the needs become too great to handle</a:t>
            </a:r>
            <a:endParaRPr b="0" lang="en-US" sz="2000" spc="-1" strike="noStrike">
              <a:latin typeface="Arial"/>
            </a:endParaRPr>
          </a:p>
          <a:p>
            <a:pPr marL="291240" indent="-290880">
              <a:lnSpc>
                <a:spcPct val="100000"/>
              </a:lnSpc>
              <a:buClr>
                <a:srgbClr val="000000"/>
              </a:buClr>
              <a:buFont typeface="Arial"/>
              <a:buChar char="•"/>
            </a:pPr>
            <a:r>
              <a:rPr b="1" lang="en-US" sz="2000" spc="-1" strike="noStrike" u="sng">
                <a:uFillTx/>
                <a:latin typeface="Arial"/>
              </a:rPr>
              <a:t>Enter formal care system and pay for needed care</a:t>
            </a:r>
            <a:endParaRPr b="0" lang="en-US" sz="2000" spc="-1" strike="noStrike">
              <a:latin typeface="Arial"/>
            </a:endParaRPr>
          </a:p>
          <a:p>
            <a:pPr marL="291240" indent="-290880">
              <a:lnSpc>
                <a:spcPct val="100000"/>
              </a:lnSpc>
              <a:buClr>
                <a:srgbClr val="000000"/>
              </a:buClr>
              <a:buFont typeface="Arial"/>
              <a:buChar char="•"/>
            </a:pPr>
            <a:r>
              <a:rPr b="1" lang="en-US" sz="2000" spc="-1" strike="noStrike" u="sng">
                <a:uFillTx/>
                <a:latin typeface="Arial"/>
              </a:rPr>
              <a:t>Exhaust savings;  become impoverished and qualify for Medicaid</a:t>
            </a:r>
            <a:endParaRPr b="0" lang="en-US" sz="2000" spc="-1" strike="noStrike">
              <a:latin typeface="Arial"/>
            </a:endParaRPr>
          </a:p>
          <a:p>
            <a:pPr>
              <a:lnSpc>
                <a:spcPct val="100000"/>
              </a:lnSpc>
            </a:pPr>
            <a:endParaRPr b="0" lang="en-US" sz="2000" spc="-1" strike="noStrike">
              <a:latin typeface="Arial"/>
            </a:endParaRPr>
          </a:p>
        </p:txBody>
      </p:sp>
      <p:sp>
        <p:nvSpPr>
          <p:cNvPr id="473"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010F3CA9-692B-418D-BA5B-8215B80E41CA}"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sldImg"/>
          </p:nvPr>
        </p:nvSpPr>
        <p:spPr>
          <a:xfrm>
            <a:off x="1181160" y="696960"/>
            <a:ext cx="4647960" cy="3485880"/>
          </a:xfrm>
          <a:prstGeom prst="rect">
            <a:avLst/>
          </a:prstGeom>
        </p:spPr>
      </p:sp>
      <p:sp>
        <p:nvSpPr>
          <p:cNvPr id="475"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174600" indent="-174240">
              <a:lnSpc>
                <a:spcPct val="100000"/>
              </a:lnSpc>
              <a:spcBef>
                <a:spcPts val="459"/>
              </a:spcBef>
              <a:spcAft>
                <a:spcPts val="459"/>
              </a:spcAft>
              <a:buClr>
                <a:srgbClr val="000000"/>
              </a:buClr>
              <a:buFont typeface="Arial"/>
              <a:buChar char="•"/>
            </a:pPr>
            <a:r>
              <a:rPr b="0" lang="en-US" sz="2000" spc="-1" strike="noStrike">
                <a:latin typeface="Arial"/>
              </a:rPr>
              <a:t>However, we still face some challenges.</a:t>
            </a:r>
            <a:endParaRPr b="0" lang="en-US" sz="2000" spc="-1" strike="noStrike">
              <a:latin typeface="Arial"/>
            </a:endParaRPr>
          </a:p>
          <a:p>
            <a:pPr marL="174600" indent="-174240">
              <a:lnSpc>
                <a:spcPct val="100000"/>
              </a:lnSpc>
              <a:spcBef>
                <a:spcPts val="459"/>
              </a:spcBef>
              <a:spcAft>
                <a:spcPts val="459"/>
              </a:spcAft>
              <a:buClr>
                <a:srgbClr val="000000"/>
              </a:buClr>
              <a:buFont typeface="Arial"/>
              <a:buChar char="•"/>
            </a:pPr>
            <a:r>
              <a:rPr b="0" lang="en-US" sz="2000" spc="-1" strike="noStrike">
                <a:latin typeface="Arial"/>
              </a:rPr>
              <a:t>Median retirement for people over 65 is $148,000; lifetime cost of care averages $266,000 for those needing care</a:t>
            </a:r>
            <a:endParaRPr b="0" lang="en-US" sz="2000" spc="-1" strike="noStrike">
              <a:latin typeface="Arial"/>
            </a:endParaRPr>
          </a:p>
          <a:p>
            <a:pPr marL="174600" indent="-174240">
              <a:lnSpc>
                <a:spcPct val="100000"/>
              </a:lnSpc>
              <a:spcBef>
                <a:spcPts val="459"/>
              </a:spcBef>
              <a:spcAft>
                <a:spcPts val="459"/>
              </a:spcAft>
              <a:buClr>
                <a:srgbClr val="000000"/>
              </a:buClr>
              <a:buFont typeface="Arial"/>
              <a:buChar char="•"/>
            </a:pPr>
            <a:r>
              <a:rPr b="0" lang="en-US" sz="2000" spc="-1" strike="noStrike">
                <a:latin typeface="Arial"/>
              </a:rPr>
              <a:t>To qualify for Medicaid, there is a $2,000 asset limit. Individuals will have to spend their life savings down to that limit to qualify for financial support.</a:t>
            </a:r>
            <a:endParaRPr b="0" lang="en-US" sz="2000" spc="-1" strike="noStrike">
              <a:latin typeface="Arial"/>
            </a:endParaRPr>
          </a:p>
          <a:p>
            <a:pPr marL="174600" indent="-174240">
              <a:lnSpc>
                <a:spcPct val="100000"/>
              </a:lnSpc>
              <a:spcBef>
                <a:spcPts val="459"/>
              </a:spcBef>
              <a:spcAft>
                <a:spcPts val="459"/>
              </a:spcAft>
              <a:buClr>
                <a:srgbClr val="000000"/>
              </a:buClr>
              <a:buFont typeface="Arial"/>
              <a:buChar char="•"/>
            </a:pPr>
            <a:r>
              <a:rPr b="0" lang="en-US" sz="2000" spc="-1" strike="noStrike">
                <a:latin typeface="Arial"/>
              </a:rPr>
              <a:t>Medicare does not cover most long-term services and supports.</a:t>
            </a:r>
            <a:endParaRPr b="0" lang="en-US" sz="2000" spc="-1" strike="noStrike">
              <a:latin typeface="Arial"/>
            </a:endParaRPr>
          </a:p>
          <a:p>
            <a:pPr>
              <a:lnSpc>
                <a:spcPct val="100000"/>
              </a:lnSpc>
            </a:pPr>
            <a:endParaRPr b="0" lang="en-US" sz="2000" spc="-1" strike="noStrike">
              <a:latin typeface="Arial"/>
            </a:endParaRPr>
          </a:p>
        </p:txBody>
      </p:sp>
      <p:sp>
        <p:nvSpPr>
          <p:cNvPr id="476"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18B1EE81-6C08-455F-A589-D1653A605921}"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PlaceHolder 1"/>
          <p:cNvSpPr>
            <a:spLocks noGrp="1"/>
          </p:cNvSpPr>
          <p:nvPr>
            <p:ph type="sldImg"/>
          </p:nvPr>
        </p:nvSpPr>
        <p:spPr>
          <a:xfrm>
            <a:off x="1181160" y="696960"/>
            <a:ext cx="4647960" cy="3485880"/>
          </a:xfrm>
          <a:prstGeom prst="rect">
            <a:avLst/>
          </a:prstGeom>
        </p:spPr>
      </p:sp>
      <p:sp>
        <p:nvSpPr>
          <p:cNvPr id="478" name="PlaceHolder 2"/>
          <p:cNvSpPr>
            <a:spLocks noGrp="1"/>
          </p:cNvSpPr>
          <p:nvPr>
            <p:ph type="body"/>
          </p:nvPr>
        </p:nvSpPr>
        <p:spPr>
          <a:xfrm>
            <a:off x="700920" y="4415760"/>
            <a:ext cx="5608080" cy="4183200"/>
          </a:xfrm>
          <a:prstGeom prst="rect">
            <a:avLst/>
          </a:prstGeom>
        </p:spPr>
        <p:txBody>
          <a:bodyPr lIns="93240" rIns="93240" tIns="46440" bIns="46440">
            <a:noAutofit/>
          </a:bodyPr>
          <a:p>
            <a:pPr marL="174600" indent="-174240">
              <a:lnSpc>
                <a:spcPct val="100000"/>
              </a:lnSpc>
              <a:spcBef>
                <a:spcPts val="459"/>
              </a:spcBef>
              <a:spcAft>
                <a:spcPts val="459"/>
              </a:spcAft>
              <a:buClr>
                <a:srgbClr val="000000"/>
              </a:buClr>
              <a:buFont typeface="Arial"/>
              <a:buChar char="•"/>
            </a:pPr>
            <a:r>
              <a:rPr b="0" lang="en-US" sz="2000" spc="-1" strike="noStrike">
                <a:latin typeface="Arial"/>
              </a:rPr>
              <a:t>However, we still face some challenges.</a:t>
            </a:r>
            <a:endParaRPr b="0" lang="en-US" sz="2000" spc="-1" strike="noStrike">
              <a:latin typeface="Arial"/>
            </a:endParaRPr>
          </a:p>
          <a:p>
            <a:pPr marL="174600" indent="-174240">
              <a:lnSpc>
                <a:spcPct val="100000"/>
              </a:lnSpc>
              <a:spcBef>
                <a:spcPts val="459"/>
              </a:spcBef>
              <a:spcAft>
                <a:spcPts val="459"/>
              </a:spcAft>
              <a:buClr>
                <a:srgbClr val="000000"/>
              </a:buClr>
              <a:buFont typeface="Arial"/>
              <a:buChar char="•"/>
            </a:pPr>
            <a:r>
              <a:rPr b="0" lang="en-US" sz="2000" spc="-1" strike="noStrike">
                <a:latin typeface="Arial"/>
              </a:rPr>
              <a:t>To qualify for Medicaid, there is a $2,000 asset limit. Individuals will have to spend their life savings down to that limit to qualify for financial support.</a:t>
            </a:r>
            <a:endParaRPr b="0" lang="en-US" sz="2000" spc="-1" strike="noStrike">
              <a:latin typeface="Arial"/>
            </a:endParaRPr>
          </a:p>
          <a:p>
            <a:pPr marL="174600" indent="-174240">
              <a:lnSpc>
                <a:spcPct val="100000"/>
              </a:lnSpc>
              <a:spcBef>
                <a:spcPts val="459"/>
              </a:spcBef>
              <a:spcAft>
                <a:spcPts val="459"/>
              </a:spcAft>
              <a:buClr>
                <a:srgbClr val="000000"/>
              </a:buClr>
              <a:buFont typeface="Arial"/>
              <a:buChar char="•"/>
            </a:pPr>
            <a:r>
              <a:rPr b="0" lang="en-US" sz="2000" spc="-1" strike="noStrike">
                <a:latin typeface="Arial"/>
              </a:rPr>
              <a:t>Medicare does not cover most long-term services and supports.</a:t>
            </a:r>
            <a:endParaRPr b="0" lang="en-US" sz="2000" spc="-1" strike="noStrike">
              <a:latin typeface="Arial"/>
            </a:endParaRPr>
          </a:p>
          <a:p>
            <a:pPr>
              <a:lnSpc>
                <a:spcPct val="100000"/>
              </a:lnSpc>
            </a:pPr>
            <a:endParaRPr b="0" lang="en-US" sz="2000" spc="-1" strike="noStrike">
              <a:latin typeface="Arial"/>
            </a:endParaRPr>
          </a:p>
        </p:txBody>
      </p:sp>
      <p:sp>
        <p:nvSpPr>
          <p:cNvPr id="479" name="TextShape 3"/>
          <p:cNvSpPr txBox="1"/>
          <p:nvPr/>
        </p:nvSpPr>
        <p:spPr>
          <a:xfrm>
            <a:off x="3970800" y="8830080"/>
            <a:ext cx="3037320" cy="464400"/>
          </a:xfrm>
          <a:prstGeom prst="rect">
            <a:avLst/>
          </a:prstGeom>
          <a:noFill/>
          <a:ln>
            <a:noFill/>
          </a:ln>
        </p:spPr>
        <p:txBody>
          <a:bodyPr lIns="93240" rIns="93240" tIns="46440" bIns="46440" anchor="b">
            <a:noAutofit/>
          </a:bodyPr>
          <a:p>
            <a:pPr algn="r">
              <a:lnSpc>
                <a:spcPct val="100000"/>
              </a:lnSpc>
            </a:pPr>
            <a:fld id="{DA1C37DA-2498-4A32-904E-481F5A630456}"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0"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1"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5"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6"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8"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4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41"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4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43"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1"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5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762120" y="2438280"/>
            <a:ext cx="7175160" cy="83116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5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60"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6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68"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0"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71"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7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75"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76"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8"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7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8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81"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8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83"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8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1"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9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762120" y="2438280"/>
            <a:ext cx="7175160" cy="83116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9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100"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10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0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0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08"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0"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11"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1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15"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16"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8"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1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2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21"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2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23"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2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31"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3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13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762120" y="2438280"/>
            <a:ext cx="7175160" cy="83116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3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3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140"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4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14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4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4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4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48"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50"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51"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5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5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55"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56"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58"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5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6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61"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6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63"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8"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6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71"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7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17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6" name="PlaceHolder 1"/>
          <p:cNvSpPr>
            <a:spLocks noGrp="1"/>
          </p:cNvSpPr>
          <p:nvPr>
            <p:ph type="subTitle"/>
          </p:nvPr>
        </p:nvSpPr>
        <p:spPr>
          <a:xfrm>
            <a:off x="762120" y="2438280"/>
            <a:ext cx="7175160" cy="83116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7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7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180"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8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18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8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8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8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88"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90"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91"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9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9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95"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96"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762120" y="2438280"/>
            <a:ext cx="7175160" cy="83116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98"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9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0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01"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0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03"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8"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0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11"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1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21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6" name="PlaceHolder 1"/>
          <p:cNvSpPr>
            <a:spLocks noGrp="1"/>
          </p:cNvSpPr>
          <p:nvPr>
            <p:ph type="subTitle"/>
          </p:nvPr>
        </p:nvSpPr>
        <p:spPr>
          <a:xfrm>
            <a:off x="762120" y="2438280"/>
            <a:ext cx="7175160" cy="83116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1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1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220"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2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22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2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2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2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28"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1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20"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30"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31"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3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3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35"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36"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38"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3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4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41"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4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43"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8"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4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51"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5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25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6" name="PlaceHolder 1"/>
          <p:cNvSpPr>
            <a:spLocks noGrp="1"/>
          </p:cNvSpPr>
          <p:nvPr>
            <p:ph type="subTitle"/>
          </p:nvPr>
        </p:nvSpPr>
        <p:spPr>
          <a:xfrm>
            <a:off x="762120" y="2438280"/>
            <a:ext cx="7175160" cy="83116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5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59"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260"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2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6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26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6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6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6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68"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70"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71"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7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7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75"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76"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78"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7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8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81"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8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83"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9"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90"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92"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9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29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6"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28"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7" name="PlaceHolder 1"/>
          <p:cNvSpPr>
            <a:spLocks noGrp="1"/>
          </p:cNvSpPr>
          <p:nvPr>
            <p:ph type="subTitle"/>
          </p:nvPr>
        </p:nvSpPr>
        <p:spPr>
          <a:xfrm>
            <a:off x="762120" y="2438280"/>
            <a:ext cx="7175160" cy="83116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9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0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30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0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libri"/>
            </a:endParaRPr>
          </a:p>
        </p:txBody>
      </p:sp>
      <p:sp>
        <p:nvSpPr>
          <p:cNvPr id="30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05"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0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0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09"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11"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12"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1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1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1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17"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762120" y="2438280"/>
            <a:ext cx="7175160" cy="179280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19"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20"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21"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22"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23"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
        <p:nvSpPr>
          <p:cNvPr id="324"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0.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2.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3.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Picture 8" descr="ALTSA template open, close.png"/>
          <p:cNvPicPr/>
          <p:nvPr/>
        </p:nvPicPr>
        <p:blipFill>
          <a:blip r:embed="rId2"/>
          <a:srcRect l="0" t="0" r="0" b="87580"/>
          <a:stretch/>
        </p:blipFill>
        <p:spPr>
          <a:xfrm>
            <a:off x="0" y="0"/>
            <a:ext cx="9143640" cy="851400"/>
          </a:xfrm>
          <a:prstGeom prst="rect">
            <a:avLst/>
          </a:prstGeom>
          <a:ln>
            <a:noFill/>
          </a:ln>
        </p:spPr>
      </p:pic>
      <p:sp>
        <p:nvSpPr>
          <p:cNvPr id="1" name="PlaceHolder 1"/>
          <p:cNvSpPr>
            <a:spLocks noGrp="1"/>
          </p:cNvSpPr>
          <p:nvPr>
            <p:ph type="title"/>
          </p:nvPr>
        </p:nvSpPr>
        <p:spPr>
          <a:xfrm>
            <a:off x="762120" y="2438280"/>
            <a:ext cx="7175160" cy="1792800"/>
          </a:xfrm>
          <a:prstGeom prst="rect">
            <a:avLst/>
          </a:prstGeom>
        </p:spPr>
        <p:txBody>
          <a:bodyPr anchor="ctr">
            <a:noAutofit/>
          </a:bodyPr>
          <a:p>
            <a:r>
              <a:rPr b="0" lang="en-US" sz="4400" spc="-1" strike="noStrike">
                <a:solidFill>
                  <a:srgbClr val="000000"/>
                </a:solidFill>
                <a:latin typeface="Calibri"/>
              </a:rPr>
              <a:t>Click to edit the title text format</a:t>
            </a:r>
            <a:endParaRPr b="0" lang="en-US" sz="4400" spc="-1" strike="noStrike">
              <a:solidFill>
                <a:srgbClr val="000000"/>
              </a:solidFill>
              <a:latin typeface="Calibri"/>
            </a:endParaRPr>
          </a:p>
        </p:txBody>
      </p:sp>
      <p:pic>
        <p:nvPicPr>
          <p:cNvPr id="2" name="Picture 7" descr="ALTSA template open, close.png"/>
          <p:cNvPicPr/>
          <p:nvPr/>
        </p:nvPicPr>
        <p:blipFill>
          <a:blip r:embed="rId3"/>
          <a:srcRect l="0" t="0" r="0" b="87580"/>
          <a:stretch/>
        </p:blipFill>
        <p:spPr>
          <a:xfrm>
            <a:off x="0" y="0"/>
            <a:ext cx="9143640" cy="851400"/>
          </a:xfrm>
          <a:prstGeom prst="rect">
            <a:avLst/>
          </a:prstGeom>
          <a:ln>
            <a:noFill/>
          </a:ln>
        </p:spPr>
      </p:pic>
      <p:pic>
        <p:nvPicPr>
          <p:cNvPr id="3" name="Picture 8" descr="ALTSA template open, close.png"/>
          <p:cNvPicPr/>
          <p:nvPr/>
        </p:nvPicPr>
        <p:blipFill>
          <a:blip r:embed="rId4"/>
          <a:srcRect l="71080" t="12420" r="4803" b="75423"/>
          <a:stretch/>
        </p:blipFill>
        <p:spPr>
          <a:xfrm>
            <a:off x="6499440" y="851760"/>
            <a:ext cx="2205000" cy="833400"/>
          </a:xfrm>
          <a:prstGeom prst="rect">
            <a:avLst/>
          </a:prstGeom>
          <a:ln>
            <a:noFill/>
          </a:ln>
          <a:effectLst>
            <a:softEdge rad="112500"/>
          </a:effectLst>
        </p:spPr>
      </p:pic>
      <p:pic>
        <p:nvPicPr>
          <p:cNvPr id="4" name="Picture 9" descr="ALTSA template open, close.png"/>
          <p:cNvPicPr/>
          <p:nvPr/>
        </p:nvPicPr>
        <p:blipFill>
          <a:blip r:embed="rId5"/>
          <a:srcRect l="7157" t="84446" r="76276" b="0"/>
          <a:stretch/>
        </p:blipFill>
        <p:spPr>
          <a:xfrm>
            <a:off x="654480" y="5791320"/>
            <a:ext cx="1514520" cy="1066320"/>
          </a:xfrm>
          <a:prstGeom prst="rect">
            <a:avLst/>
          </a:prstGeom>
          <a:ln>
            <a:noFill/>
          </a:ln>
        </p:spPr>
      </p:pic>
      <p:pic>
        <p:nvPicPr>
          <p:cNvPr id="5" name="Picture 10" descr="ALTSA template open, close.png"/>
          <p:cNvPicPr/>
          <p:nvPr/>
        </p:nvPicPr>
        <p:blipFill>
          <a:blip r:embed="rId6"/>
          <a:srcRect l="52157" t="93333" r="7941" b="0"/>
          <a:stretch/>
        </p:blipFill>
        <p:spPr>
          <a:xfrm>
            <a:off x="4769280" y="6400800"/>
            <a:ext cx="3648240" cy="456840"/>
          </a:xfrm>
          <a:prstGeom prst="rect">
            <a:avLst/>
          </a:prstGeom>
          <a:ln>
            <a:noFill/>
          </a:ln>
        </p:spPr>
      </p:pic>
      <p:sp>
        <p:nvSpPr>
          <p:cNvPr id="6" name="PlaceHolder 2"/>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2C136131-1EA0-40A9-BDD4-3DB0CAEA7CAF}" type="slidenum">
              <a:rPr b="0" lang="en-US" sz="1200" spc="-1" strike="noStrike">
                <a:solidFill>
                  <a:srgbClr val="8b8b8b"/>
                </a:solidFill>
                <a:latin typeface="Calibri"/>
              </a:rPr>
              <a:t>&lt;number&gt;</a:t>
            </a:fld>
            <a:endParaRPr b="0" lang="en-US" sz="1200" spc="-1" strike="noStrike">
              <a:latin typeface="Times New Roman"/>
            </a:endParaRPr>
          </a:p>
        </p:txBody>
      </p:sp>
      <p:sp>
        <p:nvSpPr>
          <p:cNvPr id="7"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4" name="Picture 6" descr="FSA template content final.png"/>
          <p:cNvPicPr/>
          <p:nvPr/>
        </p:nvPicPr>
        <p:blipFill>
          <a:blip r:embed="rId2"/>
          <a:srcRect l="0" t="0" r="0" b="86945"/>
          <a:stretch/>
        </p:blipFill>
        <p:spPr>
          <a:xfrm>
            <a:off x="0" y="0"/>
            <a:ext cx="9143640" cy="894960"/>
          </a:xfrm>
          <a:prstGeom prst="rect">
            <a:avLst/>
          </a:prstGeom>
          <a:ln>
            <a:noFill/>
          </a:ln>
        </p:spPr>
      </p:pic>
      <p:sp>
        <p:nvSpPr>
          <p:cNvPr id="45" name="PlaceHolder 1"/>
          <p:cNvSpPr>
            <a:spLocks noGrp="1"/>
          </p:cNvSpPr>
          <p:nvPr>
            <p:ph type="title"/>
          </p:nvPr>
        </p:nvSpPr>
        <p:spPr>
          <a:xfrm>
            <a:off x="457200" y="914400"/>
            <a:ext cx="8229240" cy="1142640"/>
          </a:xfrm>
          <a:prstGeom prst="rect">
            <a:avLst/>
          </a:prstGeom>
        </p:spPr>
        <p:txBody>
          <a:bodyPr anchor="ctr">
            <a:noAutofit/>
          </a:bodyP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46" name="PlaceHolder 2"/>
          <p:cNvSpPr>
            <a:spLocks noGrp="1"/>
          </p:cNvSpPr>
          <p:nvPr>
            <p:ph type="body"/>
          </p:nvPr>
        </p:nvSpPr>
        <p:spPr>
          <a:xfrm>
            <a:off x="457200" y="2209680"/>
            <a:ext cx="8229240" cy="3916080"/>
          </a:xfrm>
          <a:prstGeom prst="rect">
            <a:avLst/>
          </a:prstGeom>
        </p:spPr>
        <p:txBody>
          <a:bodyPr>
            <a:noAutofit/>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47" name="PlaceHolder 3"/>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FD74452F-1026-4A67-8320-5EF9B30327DB}"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4" name="Picture 6" descr="FSA template content final.png"/>
          <p:cNvPicPr/>
          <p:nvPr/>
        </p:nvPicPr>
        <p:blipFill>
          <a:blip r:embed="rId2"/>
          <a:srcRect l="0" t="0" r="0" b="86945"/>
          <a:stretch/>
        </p:blipFill>
        <p:spPr>
          <a:xfrm>
            <a:off x="0" y="0"/>
            <a:ext cx="9143640" cy="894960"/>
          </a:xfrm>
          <a:prstGeom prst="rect">
            <a:avLst/>
          </a:prstGeom>
          <a:ln>
            <a:noFill/>
          </a:ln>
        </p:spPr>
      </p:pic>
      <p:sp>
        <p:nvSpPr>
          <p:cNvPr id="85" name="PlaceHolder 1"/>
          <p:cNvSpPr>
            <a:spLocks noGrp="1"/>
          </p:cNvSpPr>
          <p:nvPr>
            <p:ph type="title"/>
          </p:nvPr>
        </p:nvSpPr>
        <p:spPr>
          <a:xfrm>
            <a:off x="457200" y="914400"/>
            <a:ext cx="8229240" cy="1142640"/>
          </a:xfrm>
          <a:prstGeom prst="rect">
            <a:avLst/>
          </a:prstGeom>
        </p:spPr>
        <p:txBody>
          <a:bodyPr anchor="ctr">
            <a:noAutofit/>
          </a:bodyP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86" name="PlaceHolder 2"/>
          <p:cNvSpPr>
            <a:spLocks noGrp="1"/>
          </p:cNvSpPr>
          <p:nvPr>
            <p:ph type="body"/>
          </p:nvPr>
        </p:nvSpPr>
        <p:spPr>
          <a:xfrm>
            <a:off x="457200" y="2209680"/>
            <a:ext cx="8229240" cy="3916080"/>
          </a:xfrm>
          <a:prstGeom prst="rect">
            <a:avLst/>
          </a:prstGeom>
        </p:spPr>
        <p:txBody>
          <a:bodyPr>
            <a:noAutofit/>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87" name="PlaceHolder 3"/>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8B4FE296-ED41-4870-B5BD-D10F6BD51B75}"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4" name="Picture 6" descr="FSA template content final.png"/>
          <p:cNvPicPr/>
          <p:nvPr/>
        </p:nvPicPr>
        <p:blipFill>
          <a:blip r:embed="rId2"/>
          <a:srcRect l="0" t="0" r="0" b="86945"/>
          <a:stretch/>
        </p:blipFill>
        <p:spPr>
          <a:xfrm>
            <a:off x="0" y="0"/>
            <a:ext cx="9143640" cy="894960"/>
          </a:xfrm>
          <a:prstGeom prst="rect">
            <a:avLst/>
          </a:prstGeom>
          <a:ln>
            <a:noFill/>
          </a:ln>
        </p:spPr>
      </p:pic>
      <p:pic>
        <p:nvPicPr>
          <p:cNvPr id="125" name="Picture 4" descr="FSA template content final.png"/>
          <p:cNvPicPr/>
          <p:nvPr/>
        </p:nvPicPr>
        <p:blipFill>
          <a:blip r:embed="rId3"/>
          <a:stretch/>
        </p:blipFill>
        <p:spPr>
          <a:xfrm>
            <a:off x="0" y="0"/>
            <a:ext cx="9143640" cy="6857640"/>
          </a:xfrm>
          <a:prstGeom prst="rect">
            <a:avLst/>
          </a:prstGeom>
          <a:ln>
            <a:noFill/>
          </a:ln>
        </p:spPr>
      </p:pic>
      <p:sp>
        <p:nvSpPr>
          <p:cNvPr id="126"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27"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4" name="Picture 6" descr="FSA template content final.png"/>
          <p:cNvPicPr/>
          <p:nvPr/>
        </p:nvPicPr>
        <p:blipFill>
          <a:blip r:embed="rId2"/>
          <a:srcRect l="0" t="0" r="0" b="86945"/>
          <a:stretch/>
        </p:blipFill>
        <p:spPr>
          <a:xfrm>
            <a:off x="0" y="0"/>
            <a:ext cx="9143640" cy="894960"/>
          </a:xfrm>
          <a:prstGeom prst="rect">
            <a:avLst/>
          </a:prstGeom>
          <a:ln>
            <a:noFill/>
          </a:ln>
        </p:spPr>
      </p:pic>
      <p:sp>
        <p:nvSpPr>
          <p:cNvPr id="165" name="PlaceHolder 1"/>
          <p:cNvSpPr>
            <a:spLocks noGrp="1"/>
          </p:cNvSpPr>
          <p:nvPr>
            <p:ph type="title"/>
          </p:nvPr>
        </p:nvSpPr>
        <p:spPr>
          <a:xfrm>
            <a:off x="722160" y="4406760"/>
            <a:ext cx="7772040" cy="1361880"/>
          </a:xfrm>
          <a:prstGeom prst="rect">
            <a:avLst/>
          </a:prstGeom>
        </p:spPr>
        <p:txBody>
          <a:bodyPr>
            <a:noAutofit/>
          </a:bodyPr>
          <a:p>
            <a:pPr>
              <a:lnSpc>
                <a:spcPct val="100000"/>
              </a:lnSpc>
            </a:pPr>
            <a:r>
              <a:rPr b="1" lang="en-US" sz="4000" spc="-1" strike="noStrike" cap="all">
                <a:solidFill>
                  <a:srgbClr val="000000"/>
                </a:solidFill>
                <a:latin typeface="Calibri"/>
              </a:rPr>
              <a:t>Click to edit Master title style</a:t>
            </a:r>
            <a:endParaRPr b="0" lang="en-US" sz="4000" spc="-1" strike="noStrike">
              <a:solidFill>
                <a:srgbClr val="000000"/>
              </a:solidFill>
              <a:latin typeface="Calibri"/>
            </a:endParaRPr>
          </a:p>
        </p:txBody>
      </p:sp>
      <p:sp>
        <p:nvSpPr>
          <p:cNvPr id="166" name="PlaceHolder 2"/>
          <p:cNvSpPr>
            <a:spLocks noGrp="1"/>
          </p:cNvSpPr>
          <p:nvPr>
            <p:ph type="body"/>
          </p:nvPr>
        </p:nvSpPr>
        <p:spPr>
          <a:xfrm>
            <a:off x="722160" y="2906640"/>
            <a:ext cx="7772040" cy="1499760"/>
          </a:xfrm>
          <a:prstGeom prst="rect">
            <a:avLst/>
          </a:prstGeom>
        </p:spPr>
        <p:txBody>
          <a:bodyPr anchor="b">
            <a:noAutofit/>
          </a:bodyPr>
          <a:p>
            <a:pPr>
              <a:lnSpc>
                <a:spcPct val="100000"/>
              </a:lnSpc>
              <a:spcBef>
                <a:spcPts val="400"/>
              </a:spcBef>
            </a:pPr>
            <a:r>
              <a:rPr b="0" lang="en-US" sz="2000" spc="-1" strike="noStrike">
                <a:solidFill>
                  <a:srgbClr val="8b8b8b"/>
                </a:solidFill>
                <a:latin typeface="Calibri"/>
              </a:rPr>
              <a:t>Click to edit Master text styles</a:t>
            </a:r>
            <a:endParaRPr b="0" lang="en-US" sz="2000" spc="-1" strike="noStrike">
              <a:solidFill>
                <a:srgbClr val="000000"/>
              </a:solidFill>
              <a:latin typeface="Calibri"/>
            </a:endParaRPr>
          </a:p>
        </p:txBody>
      </p:sp>
      <p:sp>
        <p:nvSpPr>
          <p:cNvPr id="167" name="PlaceHolder 3"/>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CE3A35D7-BB3C-4800-AC23-6F9B20FBA74F}"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4" name="Picture 6" descr="FSA template content final.png"/>
          <p:cNvPicPr/>
          <p:nvPr/>
        </p:nvPicPr>
        <p:blipFill>
          <a:blip r:embed="rId2"/>
          <a:srcRect l="0" t="0" r="0" b="86945"/>
          <a:stretch/>
        </p:blipFill>
        <p:spPr>
          <a:xfrm>
            <a:off x="0" y="0"/>
            <a:ext cx="9143640" cy="894960"/>
          </a:xfrm>
          <a:prstGeom prst="rect">
            <a:avLst/>
          </a:prstGeom>
          <a:ln>
            <a:noFill/>
          </a:ln>
        </p:spPr>
      </p:pic>
      <p:sp>
        <p:nvSpPr>
          <p:cNvPr id="205" name="PlaceHolder 1"/>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27E82E09-D63D-4EF6-8C1A-17C24C91C5D5}" type="slidenum">
              <a:rPr b="0" lang="en-US" sz="1200" spc="-1" strike="noStrike">
                <a:solidFill>
                  <a:srgbClr val="8b8b8b"/>
                </a:solidFill>
                <a:latin typeface="Calibri"/>
              </a:rPr>
              <a:t>&lt;number&gt;</a:t>
            </a:fld>
            <a:endParaRPr b="0" lang="en-US" sz="1200" spc="-1" strike="noStrike">
              <a:latin typeface="Times New Roman"/>
            </a:endParaRPr>
          </a:p>
        </p:txBody>
      </p:sp>
      <p:sp>
        <p:nvSpPr>
          <p:cNvPr id="206" name="PlaceHolder 2"/>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207"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44" name="Picture 6" descr="FSA template content final.png"/>
          <p:cNvPicPr/>
          <p:nvPr/>
        </p:nvPicPr>
        <p:blipFill>
          <a:blip r:embed="rId2"/>
          <a:srcRect l="0" t="0" r="0" b="86945"/>
          <a:stretch/>
        </p:blipFill>
        <p:spPr>
          <a:xfrm>
            <a:off x="0" y="0"/>
            <a:ext cx="9143640" cy="894960"/>
          </a:xfrm>
          <a:prstGeom prst="rect">
            <a:avLst/>
          </a:prstGeom>
          <a:ln>
            <a:noFill/>
          </a:ln>
        </p:spPr>
      </p:pic>
      <p:sp>
        <p:nvSpPr>
          <p:cNvPr id="245" name="PlaceHolder 1"/>
          <p:cNvSpPr>
            <a:spLocks noGrp="1"/>
          </p:cNvSpPr>
          <p:nvPr>
            <p:ph type="title"/>
          </p:nvPr>
        </p:nvSpPr>
        <p:spPr>
          <a:xfrm>
            <a:off x="457200" y="914400"/>
            <a:ext cx="8229240" cy="1142640"/>
          </a:xfrm>
          <a:prstGeom prst="rect">
            <a:avLst/>
          </a:prstGeom>
        </p:spPr>
        <p:txBody>
          <a:bodyPr anchor="ctr">
            <a:noAutofit/>
          </a:bodyP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246" name="PlaceHolder 2"/>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025B3946-CC3F-43BD-AC24-F5D776B25F56}" type="slidenum">
              <a:rPr b="0" lang="en-US" sz="1200" spc="-1" strike="noStrike">
                <a:solidFill>
                  <a:srgbClr val="8b8b8b"/>
                </a:solidFill>
                <a:latin typeface="Calibri"/>
              </a:rPr>
              <a:t>&lt;number&gt;</a:t>
            </a:fld>
            <a:endParaRPr b="0" lang="en-US" sz="1200" spc="-1" strike="noStrike">
              <a:latin typeface="Times New Roman"/>
            </a:endParaRPr>
          </a:p>
        </p:txBody>
      </p:sp>
      <p:sp>
        <p:nvSpPr>
          <p:cNvPr id="247"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84" name="Picture 6" descr="FSA template content final.png"/>
          <p:cNvPicPr/>
          <p:nvPr/>
        </p:nvPicPr>
        <p:blipFill>
          <a:blip r:embed="rId2"/>
          <a:srcRect l="0" t="0" r="0" b="86945"/>
          <a:stretch/>
        </p:blipFill>
        <p:spPr>
          <a:xfrm>
            <a:off x="0" y="0"/>
            <a:ext cx="9143640" cy="894960"/>
          </a:xfrm>
          <a:prstGeom prst="rect">
            <a:avLst/>
          </a:prstGeom>
          <a:ln>
            <a:noFill/>
          </a:ln>
        </p:spPr>
      </p:pic>
      <p:sp>
        <p:nvSpPr>
          <p:cNvPr id="285" name="PlaceHolder 1"/>
          <p:cNvSpPr>
            <a:spLocks noGrp="1"/>
          </p:cNvSpPr>
          <p:nvPr>
            <p:ph type="title"/>
          </p:nvPr>
        </p:nvSpPr>
        <p:spPr>
          <a:xfrm>
            <a:off x="457200" y="914400"/>
            <a:ext cx="8229240" cy="1142640"/>
          </a:xfrm>
          <a:prstGeom prst="rect">
            <a:avLst/>
          </a:prstGeom>
        </p:spPr>
        <p:txBody>
          <a:bodyPr anchor="ctr">
            <a:noAutofit/>
          </a:bodyP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286" name="PlaceHolder 2"/>
          <p:cNvSpPr>
            <a:spLocks noGrp="1"/>
          </p:cNvSpPr>
          <p:nvPr>
            <p:ph type="body"/>
          </p:nvPr>
        </p:nvSpPr>
        <p:spPr>
          <a:xfrm>
            <a:off x="457200" y="2209680"/>
            <a:ext cx="4038120" cy="3916080"/>
          </a:xfrm>
          <a:prstGeom prst="rect">
            <a:avLst/>
          </a:prstGeom>
        </p:spPr>
        <p:txBody>
          <a:bodyPr>
            <a:no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100000"/>
              </a:lnSpc>
              <a:spcBef>
                <a:spcPts val="360"/>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100000"/>
              </a:lnSpc>
              <a:spcBef>
                <a:spcPts val="360"/>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287" name="PlaceHolder 3"/>
          <p:cNvSpPr>
            <a:spLocks noGrp="1"/>
          </p:cNvSpPr>
          <p:nvPr>
            <p:ph type="body"/>
          </p:nvPr>
        </p:nvSpPr>
        <p:spPr>
          <a:xfrm>
            <a:off x="4648320" y="2209680"/>
            <a:ext cx="4038120" cy="3916080"/>
          </a:xfrm>
          <a:prstGeom prst="rect">
            <a:avLst/>
          </a:prstGeom>
        </p:spPr>
        <p:txBody>
          <a:bodyPr>
            <a:no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100000"/>
              </a:lnSpc>
              <a:spcBef>
                <a:spcPts val="360"/>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100000"/>
              </a:lnSpc>
              <a:spcBef>
                <a:spcPts val="360"/>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288"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6163E8D9-BB29-4192-BCDF-869C6AC87AD9}"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77.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slideLayout" Target="../slideLayouts/slideLayout25.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25.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5.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slideLayout" Target="../slideLayouts/slideLayout88.xml"/>
</Relationships>
</file>

<file path=ppt/slides/_rels/slide16.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25.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openxmlformats.org/officeDocument/2006/relationships/slideLayout" Target="../slideLayouts/slideLayout25.xml"/><Relationship Id="rId10"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openxmlformats.org/officeDocument/2006/relationships/slideLayout" Target="../slideLayouts/slideLayout25.xml"/><Relationship Id="rId6"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diagramData" Target="../diagrams/data4.xml"/><Relationship Id="rId2" Type="http://schemas.openxmlformats.org/officeDocument/2006/relationships/diagramLayout" Target="../diagrams/layout4.xml"/><Relationship Id="rId3" Type="http://schemas.openxmlformats.org/officeDocument/2006/relationships/diagramQuickStyle" Target="../diagrams/quickStyle4.xml"/><Relationship Id="rId4" Type="http://schemas.openxmlformats.org/officeDocument/2006/relationships/diagramColors" Target="../diagrams/colors4.xml"/><Relationship Id="rId5" Type="http://schemas.openxmlformats.org/officeDocument/2006/relationships/slideLayout" Target="../slideLayouts/slideLayout25.xml"/><Relationship Id="rId6"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5.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6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diagramData" Target="../diagrams/data5.xml"/><Relationship Id="rId2" Type="http://schemas.openxmlformats.org/officeDocument/2006/relationships/diagramLayout" Target="../diagrams/layout5.xml"/><Relationship Id="rId3" Type="http://schemas.openxmlformats.org/officeDocument/2006/relationships/diagramQuickStyle" Target="../diagrams/quickStyle5.xml"/><Relationship Id="rId4" Type="http://schemas.openxmlformats.org/officeDocument/2006/relationships/diagramColors" Target="../diagrams/colors5.xml"/><Relationship Id="rId5" Type="http://schemas.openxmlformats.org/officeDocument/2006/relationships/slideLayout" Target="../slideLayouts/slideLayout61.xml"/><Relationship Id="rId6"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chart" Target="../charts/chart4.xml"/><Relationship Id="rId3" Type="http://schemas.openxmlformats.org/officeDocument/2006/relationships/slideLayout" Target="../slideLayouts/slideLayout77.xml"/><Relationship Id="rId4"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jpeg"/><Relationship Id="rId3" Type="http://schemas.openxmlformats.org/officeDocument/2006/relationships/image" Target="../media/image44.jpeg"/><Relationship Id="rId4" Type="http://schemas.openxmlformats.org/officeDocument/2006/relationships/slideLayout" Target="../slideLayouts/slideLayout77.xml"/><Relationship Id="rId5"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slideLayout" Target="../slideLayouts/slideLayout77.xml"/><Relationship Id="rId6"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25.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chart" Target="../charts/chart1.xml"/><Relationship Id="rId3" Type="http://schemas.openxmlformats.org/officeDocument/2006/relationships/slideLayout" Target="../slideLayouts/slideLayout25.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chart" Target="../charts/chart2.xml"/><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TextShape 1"/>
          <p:cNvSpPr txBox="1"/>
          <p:nvPr/>
        </p:nvSpPr>
        <p:spPr>
          <a:xfrm>
            <a:off x="642960" y="2133720"/>
            <a:ext cx="7857720" cy="1792800"/>
          </a:xfrm>
          <a:prstGeom prst="rect">
            <a:avLst/>
          </a:prstGeom>
          <a:noFill/>
          <a:ln>
            <a:noFill/>
          </a:ln>
        </p:spPr>
        <p:txBody>
          <a:bodyPr anchor="ctr">
            <a:normAutofit/>
          </a:bodyPr>
          <a:p>
            <a:pPr algn="ctr">
              <a:lnSpc>
                <a:spcPct val="100000"/>
              </a:lnSpc>
            </a:pPr>
            <a:r>
              <a:rPr b="0" lang="en-US" sz="4400" spc="-1" strike="noStrike">
                <a:solidFill>
                  <a:srgbClr val="000000"/>
                </a:solidFill>
                <a:latin typeface="Calibri"/>
              </a:rPr>
              <a:t>Long-Term Services and Supports Trust Act</a:t>
            </a:r>
            <a:endParaRPr b="0" lang="en-US" sz="4400" spc="-1" strike="noStrike">
              <a:solidFill>
                <a:srgbClr val="000000"/>
              </a:solidFill>
              <a:latin typeface="Calibri"/>
            </a:endParaRPr>
          </a:p>
        </p:txBody>
      </p:sp>
      <p:sp>
        <p:nvSpPr>
          <p:cNvPr id="332" name="CustomShape 2"/>
          <p:cNvSpPr/>
          <p:nvPr/>
        </p:nvSpPr>
        <p:spPr>
          <a:xfrm>
            <a:off x="600120" y="4038480"/>
            <a:ext cx="4200120" cy="1294920"/>
          </a:xfrm>
          <a:prstGeom prst="rect">
            <a:avLst/>
          </a:prstGeom>
          <a:noFill/>
          <a:ln>
            <a:noFill/>
          </a:ln>
        </p:spPr>
        <p:style>
          <a:lnRef idx="0"/>
          <a:fillRef idx="0"/>
          <a:effectRef idx="0"/>
          <a:fontRef idx="minor"/>
        </p:style>
        <p:txBody>
          <a:bodyPr lIns="90000" rIns="90000" tIns="45000" bIns="45000">
            <a:normAutofit fontScale="39000"/>
          </a:bodyPr>
          <a:p>
            <a:pPr>
              <a:lnSpc>
                <a:spcPct val="100000"/>
              </a:lnSpc>
              <a:spcBef>
                <a:spcPts val="641"/>
              </a:spcBef>
            </a:pPr>
            <a:r>
              <a:rPr b="0" lang="en-US" sz="3200" spc="-1" strike="noStrike">
                <a:solidFill>
                  <a:srgbClr val="000000"/>
                </a:solidFill>
                <a:latin typeface="Calibri"/>
              </a:rPr>
              <a:t>Catherine Kinnaman</a:t>
            </a:r>
            <a:endParaRPr b="0" lang="en-US" sz="3200" spc="-1" strike="noStrike">
              <a:latin typeface="Arial"/>
            </a:endParaRPr>
          </a:p>
          <a:p>
            <a:pPr>
              <a:lnSpc>
                <a:spcPct val="100000"/>
              </a:lnSpc>
              <a:spcBef>
                <a:spcPts val="641"/>
              </a:spcBef>
            </a:pPr>
            <a:r>
              <a:rPr b="0" lang="en-US" sz="3200" spc="-1" strike="noStrike">
                <a:solidFill>
                  <a:srgbClr val="000000"/>
                </a:solidFill>
                <a:latin typeface="Calibri"/>
              </a:rPr>
              <a:t>Forum on Long-Term Care Financing-Minneapolis, Minnesota</a:t>
            </a:r>
            <a:endParaRPr b="0" lang="en-US" sz="3200" spc="-1" strike="noStrike">
              <a:latin typeface="Arial"/>
            </a:endParaRPr>
          </a:p>
          <a:p>
            <a:pPr>
              <a:lnSpc>
                <a:spcPct val="100000"/>
              </a:lnSpc>
              <a:spcBef>
                <a:spcPts val="641"/>
              </a:spcBef>
            </a:pPr>
            <a:r>
              <a:rPr b="0" lang="en-US" sz="3200" spc="-1" strike="noStrike">
                <a:solidFill>
                  <a:srgbClr val="000000"/>
                </a:solidFill>
                <a:latin typeface="Calibri"/>
              </a:rPr>
              <a:t>January 7, 2020</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73" name="Group 1"/>
          <p:cNvGrpSpPr/>
          <p:nvPr/>
        </p:nvGrpSpPr>
        <p:grpSpPr>
          <a:xfrm>
            <a:off x="1893240" y="2801160"/>
            <a:ext cx="5357160" cy="3355920"/>
            <a:chOff x="1893240" y="2801160"/>
            <a:chExt cx="5357160" cy="3355920"/>
          </a:xfrm>
        </p:grpSpPr>
        <p:pic>
          <p:nvPicPr>
            <p:cNvPr id="374" name="Picture 2" descr=""/>
            <p:cNvPicPr/>
            <p:nvPr/>
          </p:nvPicPr>
          <p:blipFill>
            <a:blip r:embed="rId1"/>
            <a:stretch/>
          </p:blipFill>
          <p:spPr>
            <a:xfrm>
              <a:off x="1893240" y="2801160"/>
              <a:ext cx="5357160" cy="3329640"/>
            </a:xfrm>
            <a:prstGeom prst="rect">
              <a:avLst/>
            </a:prstGeom>
            <a:ln w="9360">
              <a:solidFill>
                <a:schemeClr val="tx1"/>
              </a:solidFill>
              <a:miter/>
            </a:ln>
          </p:spPr>
        </p:pic>
        <p:sp>
          <p:nvSpPr>
            <p:cNvPr id="375" name="CustomShape 2"/>
            <p:cNvSpPr/>
            <p:nvPr/>
          </p:nvSpPr>
          <p:spPr>
            <a:xfrm>
              <a:off x="2151000" y="5930280"/>
              <a:ext cx="5065560" cy="2268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900" spc="-1" strike="noStrike">
                  <a:solidFill>
                    <a:srgbClr val="000000"/>
                  </a:solidFill>
                  <a:latin typeface="Calibri"/>
                  <a:ea typeface="MS PGothic"/>
                </a:rPr>
                <a:t>Source: Washington State Department of Social and Health Services, Research and Data Analysis Division</a:t>
              </a:r>
              <a:endParaRPr b="0" lang="en-US" sz="900" spc="-1" strike="noStrike">
                <a:latin typeface="Arial"/>
              </a:endParaRPr>
            </a:p>
          </p:txBody>
        </p:sp>
      </p:grpSp>
      <p:sp>
        <p:nvSpPr>
          <p:cNvPr id="376" name="CustomShape 3"/>
          <p:cNvSpPr/>
          <p:nvPr/>
        </p:nvSpPr>
        <p:spPr>
          <a:xfrm>
            <a:off x="1676520" y="2057400"/>
            <a:ext cx="5790960" cy="639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Calibri"/>
              </a:rPr>
              <a:t>Projected Growth of Older Population in Washington as a Percent of the 2012 Population</a:t>
            </a:r>
            <a:endParaRPr b="0" lang="en-US" sz="1800" spc="-1" strike="noStrike">
              <a:latin typeface="Arial"/>
            </a:endParaRPr>
          </a:p>
        </p:txBody>
      </p:sp>
      <p:sp>
        <p:nvSpPr>
          <p:cNvPr id="377" name="TextShape 4"/>
          <p:cNvSpPr txBox="1"/>
          <p:nvPr/>
        </p:nvSpPr>
        <p:spPr>
          <a:xfrm>
            <a:off x="457200" y="816840"/>
            <a:ext cx="8229240" cy="1142640"/>
          </a:xfrm>
          <a:prstGeom prst="rect">
            <a:avLst/>
          </a:prstGeom>
          <a:noFill/>
          <a:ln>
            <a:noFill/>
          </a:ln>
        </p:spPr>
        <p:txBody>
          <a:bodyPr anchor="ctr">
            <a:normAutofit/>
          </a:bodyPr>
          <a:p>
            <a:pPr algn="ctr">
              <a:lnSpc>
                <a:spcPct val="100000"/>
              </a:lnSpc>
            </a:pPr>
            <a:r>
              <a:rPr b="0" lang="en-US" sz="4400" spc="-1" strike="noStrike">
                <a:solidFill>
                  <a:srgbClr val="2c50a3"/>
                </a:solidFill>
                <a:latin typeface="Calibri"/>
              </a:rPr>
              <a:t>Why this Program is Important</a:t>
            </a:r>
            <a:br/>
            <a:r>
              <a:rPr b="0" i="1" lang="en-US" sz="3600" spc="-1" strike="noStrike">
                <a:solidFill>
                  <a:srgbClr val="2c50a3"/>
                </a:solidFill>
                <a:latin typeface="Calibri"/>
              </a:rPr>
              <a:t>Washington’s Aging Population</a:t>
            </a:r>
            <a:endParaRPr b="0" lang="en-US" sz="3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TextShape 1"/>
          <p:cNvSpPr txBox="1"/>
          <p:nvPr/>
        </p:nvSpPr>
        <p:spPr>
          <a:xfrm>
            <a:off x="457200" y="2209680"/>
            <a:ext cx="3504960" cy="2562840"/>
          </a:xfrm>
          <a:prstGeom prst="rect">
            <a:avLst/>
          </a:prstGeom>
          <a:noFill/>
          <a:ln>
            <a:noFill/>
          </a:ln>
        </p:spPr>
        <p:txBody>
          <a:bodyPr>
            <a:noAutofit/>
          </a:bodyPr>
          <a:p>
            <a:pPr marL="343080" indent="-342720">
              <a:lnSpc>
                <a:spcPct val="100000"/>
              </a:lnSpc>
              <a:spcBef>
                <a:spcPts val="451"/>
              </a:spcBef>
              <a:spcAft>
                <a:spcPts val="451"/>
              </a:spcAft>
              <a:buClr>
                <a:srgbClr val="000000"/>
              </a:buClr>
              <a:buFont typeface="Arial"/>
              <a:buChar char="•"/>
            </a:pPr>
            <a:r>
              <a:rPr b="0" lang="en-US" sz="2300" spc="-1" strike="noStrike">
                <a:solidFill>
                  <a:srgbClr val="000000"/>
                </a:solidFill>
                <a:latin typeface="Calibri"/>
              </a:rPr>
              <a:t>HB 1087 and SB 5331 received bipartisan sponsorship and support</a:t>
            </a:r>
            <a:endParaRPr b="0" lang="en-US" sz="2300" spc="-1" strike="noStrike">
              <a:solidFill>
                <a:srgbClr val="000000"/>
              </a:solidFill>
              <a:latin typeface="Calibri"/>
            </a:endParaRPr>
          </a:p>
          <a:p>
            <a:pPr marL="343080" indent="-342720">
              <a:lnSpc>
                <a:spcPct val="100000"/>
              </a:lnSpc>
              <a:spcBef>
                <a:spcPts val="451"/>
              </a:spcBef>
              <a:spcAft>
                <a:spcPts val="451"/>
              </a:spcAft>
              <a:buClr>
                <a:srgbClr val="000000"/>
              </a:buClr>
              <a:buFont typeface="Arial"/>
              <a:buChar char="•"/>
            </a:pPr>
            <a:r>
              <a:rPr b="0" lang="en-US" sz="2300" spc="-1" strike="noStrike">
                <a:solidFill>
                  <a:srgbClr val="000000"/>
                </a:solidFill>
                <a:latin typeface="Calibri"/>
              </a:rPr>
              <a:t>Gov. Jay Inslee signed the bill into law on May 13, 2019</a:t>
            </a:r>
            <a:endParaRPr b="0" lang="en-US" sz="2300" spc="-1" strike="noStrike">
              <a:solidFill>
                <a:srgbClr val="000000"/>
              </a:solidFill>
              <a:latin typeface="Calibri"/>
            </a:endParaRPr>
          </a:p>
        </p:txBody>
      </p:sp>
      <p:pic>
        <p:nvPicPr>
          <p:cNvPr id="379" name="Picture 5" descr=""/>
          <p:cNvPicPr/>
          <p:nvPr/>
        </p:nvPicPr>
        <p:blipFill>
          <a:blip r:embed="rId1"/>
          <a:srcRect l="0" t="6399" r="0" b="18262"/>
          <a:stretch/>
        </p:blipFill>
        <p:spPr>
          <a:xfrm>
            <a:off x="3962520" y="2264760"/>
            <a:ext cx="4723920" cy="3221280"/>
          </a:xfrm>
          <a:prstGeom prst="rect">
            <a:avLst/>
          </a:prstGeom>
          <a:ln>
            <a:noFill/>
          </a:ln>
        </p:spPr>
      </p:pic>
      <p:pic>
        <p:nvPicPr>
          <p:cNvPr id="380" name="Picture 8" descr=""/>
          <p:cNvPicPr/>
          <p:nvPr/>
        </p:nvPicPr>
        <p:blipFill>
          <a:blip r:embed="rId2"/>
          <a:stretch/>
        </p:blipFill>
        <p:spPr>
          <a:xfrm>
            <a:off x="990720" y="4999320"/>
            <a:ext cx="2590560" cy="1356840"/>
          </a:xfrm>
          <a:prstGeom prst="rect">
            <a:avLst/>
          </a:prstGeom>
          <a:ln>
            <a:noFill/>
          </a:ln>
        </p:spPr>
      </p:pic>
      <p:sp>
        <p:nvSpPr>
          <p:cNvPr id="381" name="TextShape 2"/>
          <p:cNvSpPr txBox="1"/>
          <p:nvPr/>
        </p:nvSpPr>
        <p:spPr>
          <a:xfrm>
            <a:off x="6553080" y="6356520"/>
            <a:ext cx="2133360" cy="364680"/>
          </a:xfrm>
          <a:prstGeom prst="rect">
            <a:avLst/>
          </a:prstGeom>
          <a:noFill/>
          <a:ln>
            <a:noFill/>
          </a:ln>
        </p:spPr>
        <p:txBody>
          <a:bodyPr anchor="ctr">
            <a:noAutofit/>
          </a:bodyPr>
          <a:p>
            <a:pPr algn="r">
              <a:lnSpc>
                <a:spcPct val="100000"/>
              </a:lnSpc>
            </a:pPr>
            <a:fld id="{4C7E7CFE-B9EF-413B-84F7-124334FF6416}" type="slidenum">
              <a:rPr b="0" lang="en-US" sz="1200" spc="-1" strike="noStrike">
                <a:solidFill>
                  <a:srgbClr val="8b8b8b"/>
                </a:solidFill>
                <a:latin typeface="Calibri"/>
              </a:rPr>
              <a:t>&lt;number&gt;</a:t>
            </a:fld>
            <a:endParaRPr b="0" lang="en-US" sz="1200" spc="-1" strike="noStrike">
              <a:latin typeface="Times New Roman"/>
            </a:endParaRPr>
          </a:p>
        </p:txBody>
      </p:sp>
      <p:sp>
        <p:nvSpPr>
          <p:cNvPr id="382" name="TextShape 3"/>
          <p:cNvSpPr txBox="1"/>
          <p:nvPr/>
        </p:nvSpPr>
        <p:spPr>
          <a:xfrm>
            <a:off x="457200" y="914400"/>
            <a:ext cx="8229240" cy="1142640"/>
          </a:xfrm>
          <a:prstGeom prst="rect">
            <a:avLst/>
          </a:prstGeom>
          <a:noFill/>
          <a:ln>
            <a:noFill/>
          </a:ln>
        </p:spPr>
        <p:txBody>
          <a:bodyPr anchor="ctr">
            <a:normAutofit fontScale="90000"/>
          </a:bodyPr>
          <a:p>
            <a:pPr algn="ctr">
              <a:lnSpc>
                <a:spcPct val="100000"/>
              </a:lnSpc>
            </a:pPr>
            <a:r>
              <a:rPr b="0" lang="en-US" sz="4400" spc="-1" strike="noStrike">
                <a:solidFill>
                  <a:srgbClr val="2c50a3"/>
                </a:solidFill>
                <a:latin typeface="Calibri"/>
              </a:rPr>
              <a:t>The Legislature Supports an </a:t>
            </a:r>
            <a:br/>
            <a:r>
              <a:rPr b="0" lang="en-US" sz="4400" spc="-1" strike="noStrike">
                <a:solidFill>
                  <a:srgbClr val="2c50a3"/>
                </a:solidFill>
                <a:latin typeface="Calibri"/>
              </a:rPr>
              <a:t> Innovation Solution</a:t>
            </a:r>
            <a:endParaRPr b="0" lang="en-US" sz="4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TextShape 1"/>
          <p:cNvSpPr txBox="1"/>
          <p:nvPr/>
        </p:nvSpPr>
        <p:spPr>
          <a:xfrm>
            <a:off x="228600" y="2133720"/>
            <a:ext cx="5257440" cy="4483080"/>
          </a:xfrm>
          <a:prstGeom prst="rect">
            <a:avLst/>
          </a:prstGeom>
          <a:noFill/>
          <a:ln>
            <a:noFill/>
          </a:ln>
        </p:spPr>
        <p:txBody>
          <a:bodyPr>
            <a:noAutofit/>
          </a:bodyPr>
          <a:p>
            <a:pPr marL="343080" indent="-342720">
              <a:lnSpc>
                <a:spcPct val="100000"/>
              </a:lnSpc>
              <a:spcBef>
                <a:spcPts val="451"/>
              </a:spcBef>
              <a:spcAft>
                <a:spcPts val="451"/>
              </a:spcAft>
              <a:buClr>
                <a:srgbClr val="000000"/>
              </a:buClr>
              <a:buFont typeface="Arial"/>
              <a:buChar char="•"/>
            </a:pPr>
            <a:r>
              <a:rPr b="0" lang="en-US" sz="2400" spc="-1" strike="noStrike">
                <a:solidFill>
                  <a:srgbClr val="000000"/>
                </a:solidFill>
                <a:latin typeface="Calibri"/>
              </a:rPr>
              <a:t>High-performing LTSS system by AARP</a:t>
            </a:r>
            <a:endParaRPr b="0" lang="en-US" sz="2400" spc="-1" strike="noStrike">
              <a:solidFill>
                <a:srgbClr val="000000"/>
              </a:solidFill>
              <a:latin typeface="Calibri"/>
            </a:endParaRPr>
          </a:p>
          <a:p>
            <a:pPr marL="343080" indent="-342720">
              <a:lnSpc>
                <a:spcPct val="100000"/>
              </a:lnSpc>
              <a:spcBef>
                <a:spcPts val="451"/>
              </a:spcBef>
              <a:spcAft>
                <a:spcPts val="451"/>
              </a:spcAft>
              <a:buClr>
                <a:srgbClr val="000000"/>
              </a:buClr>
              <a:buFont typeface="Arial"/>
              <a:buChar char="•"/>
            </a:pPr>
            <a:r>
              <a:rPr b="0" lang="en-US" sz="2400" spc="-1" strike="noStrike">
                <a:solidFill>
                  <a:srgbClr val="000000"/>
                </a:solidFill>
                <a:latin typeface="Calibri"/>
              </a:rPr>
              <a:t>34th in the nation for LTSS costs to the state</a:t>
            </a:r>
            <a:endParaRPr b="0" lang="en-US" sz="2400" spc="-1" strike="noStrike">
              <a:solidFill>
                <a:srgbClr val="000000"/>
              </a:solidFill>
              <a:latin typeface="Calibri"/>
            </a:endParaRPr>
          </a:p>
          <a:p>
            <a:pPr marL="343080" indent="-342720">
              <a:lnSpc>
                <a:spcPct val="100000"/>
              </a:lnSpc>
              <a:spcBef>
                <a:spcPts val="451"/>
              </a:spcBef>
              <a:spcAft>
                <a:spcPts val="451"/>
              </a:spcAft>
              <a:buClr>
                <a:srgbClr val="000000"/>
              </a:buClr>
              <a:buFont typeface="Arial"/>
              <a:buChar char="•"/>
            </a:pPr>
            <a:r>
              <a:rPr b="0" lang="en-US" sz="2400" spc="-1" strike="noStrike">
                <a:solidFill>
                  <a:srgbClr val="000000"/>
                </a:solidFill>
                <a:latin typeface="Calibri"/>
              </a:rPr>
              <a:t>Over 86% of Medicaid recipients receive services in their own homes or local community residential settings</a:t>
            </a:r>
            <a:endParaRPr b="0" lang="en-US" sz="2400" spc="-1" strike="noStrike">
              <a:solidFill>
                <a:srgbClr val="000000"/>
              </a:solidFill>
              <a:latin typeface="Calibri"/>
            </a:endParaRPr>
          </a:p>
          <a:p>
            <a:pPr marL="343080" indent="-342720">
              <a:lnSpc>
                <a:spcPct val="100000"/>
              </a:lnSpc>
              <a:spcBef>
                <a:spcPts val="451"/>
              </a:spcBef>
              <a:spcAft>
                <a:spcPts val="451"/>
              </a:spcAft>
              <a:buClr>
                <a:srgbClr val="000000"/>
              </a:buClr>
              <a:buFont typeface="Arial"/>
              <a:buChar char="•"/>
            </a:pPr>
            <a:r>
              <a:rPr b="0" lang="en-US" sz="2400" spc="-1" strike="noStrike">
                <a:solidFill>
                  <a:srgbClr val="000000"/>
                </a:solidFill>
                <a:latin typeface="Calibri"/>
              </a:rPr>
              <a:t>Professionalized LTSS workforce</a:t>
            </a:r>
            <a:endParaRPr b="0" lang="en-US" sz="2400" spc="-1" strike="noStrike">
              <a:solidFill>
                <a:srgbClr val="000000"/>
              </a:solidFill>
              <a:latin typeface="Calibri"/>
            </a:endParaRPr>
          </a:p>
          <a:p>
            <a:pPr marL="343080" indent="-342720">
              <a:lnSpc>
                <a:spcPct val="100000"/>
              </a:lnSpc>
              <a:spcBef>
                <a:spcPts val="451"/>
              </a:spcBef>
              <a:spcAft>
                <a:spcPts val="451"/>
              </a:spcAft>
              <a:buClr>
                <a:srgbClr val="000000"/>
              </a:buClr>
              <a:buFont typeface="Arial"/>
              <a:buChar char="•"/>
            </a:pPr>
            <a:r>
              <a:rPr b="0" lang="en-US" sz="2400" spc="-1" strike="noStrike">
                <a:solidFill>
                  <a:srgbClr val="000000"/>
                </a:solidFill>
                <a:latin typeface="Calibri"/>
              </a:rPr>
              <a:t>Paid Family Medical Leave Act</a:t>
            </a:r>
            <a:endParaRPr b="0" lang="en-US" sz="2400" spc="-1" strike="noStrike">
              <a:solidFill>
                <a:srgbClr val="000000"/>
              </a:solidFill>
              <a:latin typeface="Calibri"/>
            </a:endParaRPr>
          </a:p>
          <a:p>
            <a:pPr marL="343080" indent="-342720">
              <a:lnSpc>
                <a:spcPct val="100000"/>
              </a:lnSpc>
              <a:spcBef>
                <a:spcPts val="451"/>
              </a:spcBef>
              <a:spcAft>
                <a:spcPts val="451"/>
              </a:spcAft>
              <a:buClr>
                <a:srgbClr val="000000"/>
              </a:buClr>
              <a:buFont typeface="Arial"/>
              <a:buChar char="•"/>
            </a:pPr>
            <a:r>
              <a:rPr b="0" lang="en-US" sz="2400" spc="-1" strike="noStrike">
                <a:solidFill>
                  <a:srgbClr val="000000"/>
                </a:solidFill>
                <a:latin typeface="Calibri"/>
              </a:rPr>
              <a:t>Integrated payment system</a:t>
            </a:r>
            <a:endParaRPr b="0" lang="en-US" sz="2400" spc="-1" strike="noStrike">
              <a:solidFill>
                <a:srgbClr val="000000"/>
              </a:solidFill>
              <a:latin typeface="Calibri"/>
            </a:endParaRPr>
          </a:p>
        </p:txBody>
      </p:sp>
      <p:pic>
        <p:nvPicPr>
          <p:cNvPr id="384" name="Picture 1" descr=""/>
          <p:cNvPicPr/>
          <p:nvPr/>
        </p:nvPicPr>
        <p:blipFill>
          <a:blip r:embed="rId1"/>
          <a:stretch/>
        </p:blipFill>
        <p:spPr>
          <a:xfrm>
            <a:off x="5562720" y="2057400"/>
            <a:ext cx="3428640" cy="4559400"/>
          </a:xfrm>
          <a:prstGeom prst="rect">
            <a:avLst/>
          </a:prstGeom>
          <a:ln>
            <a:noFill/>
          </a:ln>
        </p:spPr>
      </p:pic>
      <p:sp>
        <p:nvSpPr>
          <p:cNvPr id="385" name="TextShape 2"/>
          <p:cNvSpPr txBox="1"/>
          <p:nvPr/>
        </p:nvSpPr>
        <p:spPr>
          <a:xfrm>
            <a:off x="457200" y="813960"/>
            <a:ext cx="8229240" cy="1142640"/>
          </a:xfrm>
          <a:prstGeom prst="rect">
            <a:avLst/>
          </a:prstGeom>
          <a:noFill/>
          <a:ln>
            <a:noFill/>
          </a:ln>
        </p:spPr>
        <p:txBody>
          <a:bodyPr anchor="ctr">
            <a:normAutofit/>
          </a:bodyPr>
          <a:p>
            <a:pPr algn="ctr">
              <a:lnSpc>
                <a:spcPct val="100000"/>
              </a:lnSpc>
            </a:pPr>
            <a:r>
              <a:rPr b="0" lang="en-US" sz="4400" spc="-1" strike="noStrike">
                <a:solidFill>
                  <a:srgbClr val="2c50a3"/>
                </a:solidFill>
                <a:latin typeface="Calibri"/>
              </a:rPr>
              <a:t>What the Law Does</a:t>
            </a:r>
            <a:br/>
            <a:r>
              <a:rPr b="0" i="1" lang="en-US" sz="3600" spc="-1" strike="noStrike">
                <a:solidFill>
                  <a:srgbClr val="2c50a3"/>
                </a:solidFill>
                <a:latin typeface="Calibri"/>
              </a:rPr>
              <a:t>Builds on Washington’s Strengths</a:t>
            </a:r>
            <a:endParaRPr b="0" lang="en-US" sz="3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CustomShape 1"/>
          <p:cNvSpPr/>
          <p:nvPr/>
        </p:nvSpPr>
        <p:spPr>
          <a:xfrm>
            <a:off x="5715360" y="2341080"/>
            <a:ext cx="2997360" cy="358092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p:style>
      </p:sp>
      <p:sp>
        <p:nvSpPr>
          <p:cNvPr id="387" name="TextShape 2"/>
          <p:cNvSpPr txBox="1"/>
          <p:nvPr/>
        </p:nvSpPr>
        <p:spPr>
          <a:xfrm>
            <a:off x="457200" y="2438280"/>
            <a:ext cx="5074920" cy="3483720"/>
          </a:xfrm>
          <a:prstGeom prst="rect">
            <a:avLst/>
          </a:prstGeom>
          <a:noFill/>
          <a:ln>
            <a:noFill/>
          </a:ln>
        </p:spPr>
        <p:txBody>
          <a:bodyPr>
            <a:noAutofit/>
          </a:bodyPr>
          <a:p>
            <a:pPr marL="343080" indent="-342720">
              <a:lnSpc>
                <a:spcPct val="100000"/>
              </a:lnSpc>
              <a:spcBef>
                <a:spcPts val="451"/>
              </a:spcBef>
              <a:spcAft>
                <a:spcPts val="451"/>
              </a:spcAft>
              <a:buClr>
                <a:srgbClr val="000000"/>
              </a:buClr>
              <a:buFont typeface="Arial"/>
              <a:buChar char="•"/>
            </a:pPr>
            <a:r>
              <a:rPr b="0" lang="en-US" sz="2400" spc="-1" strike="noStrike">
                <a:solidFill>
                  <a:srgbClr val="000000"/>
                </a:solidFill>
                <a:latin typeface="Calibri"/>
              </a:rPr>
              <a:t>Washington workers will pay up to </a:t>
            </a:r>
            <a:r>
              <a:rPr b="1" lang="en-US" sz="2400" spc="-1" strike="noStrike">
                <a:solidFill>
                  <a:srgbClr val="7e71b4"/>
                </a:solidFill>
                <a:latin typeface="Calibri"/>
              </a:rPr>
              <a:t>$0.58 per $100 of income</a:t>
            </a:r>
            <a:r>
              <a:rPr b="0" lang="en-US" sz="2400" spc="-1" strike="noStrike">
                <a:solidFill>
                  <a:srgbClr val="000000"/>
                </a:solidFill>
                <a:latin typeface="Calibri"/>
              </a:rPr>
              <a:t> </a:t>
            </a:r>
            <a:endParaRPr b="0" lang="en-US" sz="2400" spc="-1" strike="noStrike">
              <a:solidFill>
                <a:srgbClr val="000000"/>
              </a:solidFill>
              <a:latin typeface="Calibri"/>
            </a:endParaRPr>
          </a:p>
          <a:p>
            <a:pPr marL="285840" indent="-285480">
              <a:lnSpc>
                <a:spcPct val="100000"/>
              </a:lnSpc>
              <a:spcBef>
                <a:spcPts val="451"/>
              </a:spcBef>
              <a:spcAft>
                <a:spcPts val="451"/>
              </a:spcAft>
              <a:buClr>
                <a:srgbClr val="000000"/>
              </a:buClr>
              <a:buFont typeface="Arial"/>
              <a:buChar char="•"/>
            </a:pPr>
            <a:r>
              <a:rPr b="0" lang="en-US" sz="2400" spc="-1" strike="noStrike">
                <a:solidFill>
                  <a:srgbClr val="000000"/>
                </a:solidFill>
                <a:latin typeface="Calibri"/>
              </a:rPr>
              <a:t>Every W-2 worker contributes – </a:t>
            </a:r>
            <a:r>
              <a:rPr b="1" lang="en-US" sz="2400" spc="-1" strike="noStrike">
                <a:solidFill>
                  <a:srgbClr val="7e71b4"/>
                </a:solidFill>
                <a:latin typeface="Calibri"/>
              </a:rPr>
              <a:t>employers do not</a:t>
            </a:r>
            <a:endParaRPr b="0" lang="en-US" sz="2400" spc="-1" strike="noStrike">
              <a:solidFill>
                <a:srgbClr val="000000"/>
              </a:solidFill>
              <a:latin typeface="Calibri"/>
            </a:endParaRPr>
          </a:p>
          <a:p>
            <a:pPr marL="285840" indent="-285480">
              <a:lnSpc>
                <a:spcPct val="100000"/>
              </a:lnSpc>
              <a:spcBef>
                <a:spcPts val="451"/>
              </a:spcBef>
              <a:spcAft>
                <a:spcPts val="451"/>
              </a:spcAft>
              <a:buClr>
                <a:srgbClr val="000000"/>
              </a:buClr>
              <a:buFont typeface="Arial"/>
              <a:buChar char="•"/>
            </a:pPr>
            <a:r>
              <a:rPr b="0" lang="en-US" sz="2400" spc="-1" strike="noStrike">
                <a:solidFill>
                  <a:srgbClr val="000000"/>
                </a:solidFill>
                <a:latin typeface="Calibri"/>
              </a:rPr>
              <a:t>If you are self-employed, you can opt into the Trust to get benefits</a:t>
            </a:r>
            <a:endParaRPr b="0" lang="en-US" sz="2400" spc="-1" strike="noStrike">
              <a:solidFill>
                <a:srgbClr val="000000"/>
              </a:solidFill>
              <a:latin typeface="Calibri"/>
            </a:endParaRPr>
          </a:p>
          <a:p>
            <a:pPr marL="285840" indent="-285480">
              <a:lnSpc>
                <a:spcPct val="100000"/>
              </a:lnSpc>
              <a:spcBef>
                <a:spcPts val="451"/>
              </a:spcBef>
              <a:spcAft>
                <a:spcPts val="451"/>
              </a:spcAft>
              <a:buClr>
                <a:srgbClr val="000000"/>
              </a:buClr>
              <a:buFont typeface="Arial"/>
              <a:buChar char="•"/>
            </a:pPr>
            <a:r>
              <a:rPr b="0" lang="en-US" sz="2400" spc="-1" strike="noStrike">
                <a:solidFill>
                  <a:srgbClr val="000000"/>
                </a:solidFill>
                <a:latin typeface="Calibri"/>
              </a:rPr>
              <a:t>If you have long-term care insurance, you can opt out of the Trust</a:t>
            </a:r>
            <a:endParaRPr b="0" lang="en-US" sz="2400" spc="-1" strike="noStrike">
              <a:solidFill>
                <a:srgbClr val="000000"/>
              </a:solidFill>
              <a:latin typeface="Calibri"/>
            </a:endParaRPr>
          </a:p>
        </p:txBody>
      </p:sp>
      <p:pic>
        <p:nvPicPr>
          <p:cNvPr id="388" name="Picture 7" descr=""/>
          <p:cNvPicPr/>
          <p:nvPr/>
        </p:nvPicPr>
        <p:blipFill>
          <a:blip r:embed="rId1"/>
          <a:stretch/>
        </p:blipFill>
        <p:spPr>
          <a:xfrm>
            <a:off x="6865920" y="2569680"/>
            <a:ext cx="1663920" cy="1626840"/>
          </a:xfrm>
          <a:prstGeom prst="rect">
            <a:avLst/>
          </a:prstGeom>
          <a:ln>
            <a:noFill/>
          </a:ln>
        </p:spPr>
      </p:pic>
      <p:pic>
        <p:nvPicPr>
          <p:cNvPr id="389" name="Picture 5" descr=""/>
          <p:cNvPicPr/>
          <p:nvPr/>
        </p:nvPicPr>
        <p:blipFill>
          <a:blip r:embed="rId2"/>
          <a:srcRect l="50015" t="0" r="0" b="0"/>
          <a:stretch/>
        </p:blipFill>
        <p:spPr>
          <a:xfrm>
            <a:off x="5992920" y="2588040"/>
            <a:ext cx="822240" cy="1608480"/>
          </a:xfrm>
          <a:prstGeom prst="rect">
            <a:avLst/>
          </a:prstGeom>
          <a:ln>
            <a:noFill/>
          </a:ln>
        </p:spPr>
      </p:pic>
      <p:sp>
        <p:nvSpPr>
          <p:cNvPr id="390" name="CustomShape 3"/>
          <p:cNvSpPr/>
          <p:nvPr/>
        </p:nvSpPr>
        <p:spPr>
          <a:xfrm>
            <a:off x="5927760" y="4226760"/>
            <a:ext cx="2635920" cy="1553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400" spc="-1" strike="noStrike">
                <a:solidFill>
                  <a:srgbClr val="ffffff"/>
                </a:solidFill>
                <a:latin typeface="Calibri"/>
              </a:rPr>
              <a:t>Someone who makes $750 per week will pay $4.35 into the Trust.</a:t>
            </a:r>
            <a:endParaRPr b="0" lang="en-US" sz="2400" spc="-1" strike="noStrike">
              <a:latin typeface="Arial"/>
            </a:endParaRPr>
          </a:p>
        </p:txBody>
      </p:sp>
      <p:sp>
        <p:nvSpPr>
          <p:cNvPr id="391" name="CustomShape 4"/>
          <p:cNvSpPr/>
          <p:nvPr/>
        </p:nvSpPr>
        <p:spPr>
          <a:xfrm>
            <a:off x="457200" y="813960"/>
            <a:ext cx="8229240" cy="1142640"/>
          </a:xfrm>
          <a:prstGeom prst="rect">
            <a:avLst/>
          </a:prstGeom>
          <a:noFill/>
          <a:ln>
            <a:noFill/>
          </a:ln>
        </p:spPr>
        <p:style>
          <a:lnRef idx="0"/>
          <a:fillRef idx="0"/>
          <a:effectRef idx="0"/>
          <a:fontRef idx="minor"/>
        </p:style>
        <p:txBody>
          <a:bodyPr anchor="ctr">
            <a:noAutofit/>
          </a:bodyPr>
          <a:p>
            <a:pPr algn="ctr">
              <a:lnSpc>
                <a:spcPct val="100000"/>
              </a:lnSpc>
            </a:pPr>
            <a:r>
              <a:rPr b="0" lang="en-US" sz="4000" spc="-1" strike="noStrike">
                <a:solidFill>
                  <a:srgbClr val="2c50a3"/>
                </a:solidFill>
                <a:latin typeface="Calibri"/>
              </a:rPr>
              <a:t>What the Law will Do</a:t>
            </a:r>
            <a:br/>
            <a:r>
              <a:rPr b="0" i="1" lang="en-US" sz="3200" spc="-1" strike="noStrike">
                <a:solidFill>
                  <a:srgbClr val="2c50a3"/>
                </a:solidFill>
                <a:latin typeface="Calibri"/>
              </a:rPr>
              <a:t>Trust Contributions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TextShape 1"/>
          <p:cNvSpPr txBox="1"/>
          <p:nvPr/>
        </p:nvSpPr>
        <p:spPr>
          <a:xfrm>
            <a:off x="4724280" y="2514600"/>
            <a:ext cx="4190760" cy="3606480"/>
          </a:xfrm>
          <a:prstGeom prst="rect">
            <a:avLst/>
          </a:prstGeom>
          <a:noFill/>
          <a:ln>
            <a:noFill/>
          </a:ln>
        </p:spPr>
        <p:txBody>
          <a:bodyPr>
            <a:normAutofit/>
          </a:bodyPr>
          <a:p>
            <a:pPr marL="343080" indent="-342720">
              <a:lnSpc>
                <a:spcPct val="100000"/>
              </a:lnSpc>
              <a:spcBef>
                <a:spcPts val="451"/>
              </a:spcBef>
              <a:spcAft>
                <a:spcPts val="451"/>
              </a:spcAft>
              <a:buClr>
                <a:srgbClr val="000000"/>
              </a:buClr>
              <a:buFont typeface="Arial"/>
              <a:buChar char="•"/>
            </a:pPr>
            <a:r>
              <a:rPr b="0" lang="en-US" sz="3000" spc="-1" strike="noStrike">
                <a:solidFill>
                  <a:srgbClr val="000000"/>
                </a:solidFill>
                <a:latin typeface="Calibri"/>
              </a:rPr>
              <a:t>In the first year, each person who is eligible to receive the benefit can access services costing up to </a:t>
            </a:r>
            <a:r>
              <a:rPr b="1" lang="en-US" sz="3000" spc="-1" strike="noStrike">
                <a:solidFill>
                  <a:srgbClr val="7e71b4"/>
                </a:solidFill>
                <a:latin typeface="Calibri"/>
              </a:rPr>
              <a:t>$36,500</a:t>
            </a:r>
            <a:endParaRPr b="0" lang="en-US" sz="3000" spc="-1" strike="noStrike">
              <a:solidFill>
                <a:srgbClr val="000000"/>
              </a:solidFill>
              <a:latin typeface="Calibri"/>
            </a:endParaRPr>
          </a:p>
          <a:p>
            <a:pPr marL="343080" indent="-342720">
              <a:lnSpc>
                <a:spcPct val="100000"/>
              </a:lnSpc>
              <a:spcBef>
                <a:spcPts val="451"/>
              </a:spcBef>
              <a:spcAft>
                <a:spcPts val="451"/>
              </a:spcAft>
              <a:buClr>
                <a:srgbClr val="000000"/>
              </a:buClr>
              <a:buFont typeface="Arial"/>
              <a:buChar char="•"/>
            </a:pPr>
            <a:r>
              <a:rPr b="0" lang="en-US" sz="3000" spc="-1" strike="noStrike">
                <a:solidFill>
                  <a:srgbClr val="000000"/>
                </a:solidFill>
                <a:latin typeface="Calibri"/>
              </a:rPr>
              <a:t>The value of this benefit will increase over time</a:t>
            </a:r>
            <a:endParaRPr b="0" lang="en-US" sz="3000" spc="-1" strike="noStrike">
              <a:solidFill>
                <a:srgbClr val="000000"/>
              </a:solidFill>
              <a:latin typeface="Calibri"/>
            </a:endParaRPr>
          </a:p>
        </p:txBody>
      </p:sp>
      <p:sp>
        <p:nvSpPr>
          <p:cNvPr id="393" name="TextShape 2"/>
          <p:cNvSpPr txBox="1"/>
          <p:nvPr/>
        </p:nvSpPr>
        <p:spPr>
          <a:xfrm>
            <a:off x="457200" y="813960"/>
            <a:ext cx="8229240" cy="1142640"/>
          </a:xfrm>
          <a:prstGeom prst="rect">
            <a:avLst/>
          </a:prstGeom>
          <a:noFill/>
          <a:ln>
            <a:noFill/>
          </a:ln>
        </p:spPr>
        <p:txBody>
          <a:bodyPr anchor="ctr">
            <a:normAutofit/>
          </a:bodyPr>
          <a:p>
            <a:pPr algn="ctr">
              <a:lnSpc>
                <a:spcPct val="100000"/>
              </a:lnSpc>
            </a:pPr>
            <a:r>
              <a:rPr b="0" lang="en-US" sz="4400" spc="-1" strike="noStrike">
                <a:solidFill>
                  <a:srgbClr val="2c50a3"/>
                </a:solidFill>
                <a:latin typeface="Calibri"/>
              </a:rPr>
              <a:t>What the Law will Do</a:t>
            </a:r>
            <a:br/>
            <a:r>
              <a:rPr b="0" i="1" lang="en-US" sz="3600" spc="-1" strike="noStrike">
                <a:solidFill>
                  <a:srgbClr val="2c50a3"/>
                </a:solidFill>
                <a:latin typeface="Calibri"/>
              </a:rPr>
              <a:t>The Benefit</a:t>
            </a:r>
            <a:endParaRPr b="0" lang="en-US" sz="3600" spc="-1" strike="noStrike">
              <a:solidFill>
                <a:srgbClr val="000000"/>
              </a:solidFill>
              <a:latin typeface="Calibri"/>
            </a:endParaRPr>
          </a:p>
        </p:txBody>
      </p:sp>
      <p:pic>
        <p:nvPicPr>
          <p:cNvPr id="394" name="Picture 4" descr=""/>
          <p:cNvPicPr/>
          <p:nvPr/>
        </p:nvPicPr>
        <p:blipFill>
          <a:blip r:embed="rId1"/>
          <a:srcRect l="15912" t="13637" r="21591" b="0"/>
          <a:stretch/>
        </p:blipFill>
        <p:spPr>
          <a:xfrm>
            <a:off x="228600" y="2323440"/>
            <a:ext cx="4343040" cy="400068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CustomShape 1"/>
          <p:cNvSpPr/>
          <p:nvPr/>
        </p:nvSpPr>
        <p:spPr>
          <a:xfrm>
            <a:off x="571680" y="2036880"/>
            <a:ext cx="8000640" cy="106524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451"/>
              </a:spcBef>
              <a:spcAft>
                <a:spcPts val="451"/>
              </a:spcAft>
            </a:pPr>
            <a:r>
              <a:rPr b="0" lang="en-US" sz="3200" spc="-1" strike="noStrike">
                <a:solidFill>
                  <a:srgbClr val="000000"/>
                </a:solidFill>
                <a:latin typeface="Calibri"/>
              </a:rPr>
              <a:t>The benefit can be used for a range of services and supports, including: </a:t>
            </a:r>
            <a:endParaRPr b="0" lang="en-US" sz="3200" spc="-1" strike="noStrike">
              <a:latin typeface="Arial"/>
            </a:endParaRPr>
          </a:p>
        </p:txBody>
      </p:sp>
      <p:sp>
        <p:nvSpPr>
          <p:cNvPr id="396" name="TextShape 2"/>
          <p:cNvSpPr txBox="1"/>
          <p:nvPr/>
        </p:nvSpPr>
        <p:spPr>
          <a:xfrm>
            <a:off x="457200" y="813960"/>
            <a:ext cx="8229240" cy="1142640"/>
          </a:xfrm>
          <a:prstGeom prst="rect">
            <a:avLst/>
          </a:prstGeom>
          <a:noFill/>
          <a:ln>
            <a:noFill/>
          </a:ln>
        </p:spPr>
        <p:txBody>
          <a:bodyPr anchor="ctr">
            <a:normAutofit/>
          </a:bodyPr>
          <a:p>
            <a:pPr algn="ctr">
              <a:lnSpc>
                <a:spcPct val="100000"/>
              </a:lnSpc>
            </a:pPr>
            <a:r>
              <a:rPr b="0" lang="en-US" sz="4400" spc="-1" strike="noStrike">
                <a:solidFill>
                  <a:srgbClr val="2c50a3"/>
                </a:solidFill>
                <a:latin typeface="Calibri"/>
              </a:rPr>
              <a:t>What the Law will Do</a:t>
            </a:r>
            <a:br/>
            <a:r>
              <a:rPr b="0" i="1" lang="en-US" sz="3600" spc="-1" strike="noStrike">
                <a:solidFill>
                  <a:srgbClr val="2c50a3"/>
                </a:solidFill>
                <a:latin typeface="Calibri"/>
              </a:rPr>
              <a:t>The Benefit</a:t>
            </a:r>
            <a:endParaRPr b="0" lang="en-US" sz="3600" spc="-1" strike="noStrike">
              <a:solidFill>
                <a:srgbClr val="000000"/>
              </a:solidFill>
              <a:latin typeface="Calibri"/>
            </a:endParaRPr>
          </a:p>
        </p:txBody>
      </p:sp>
      <p:sp>
        <p:nvSpPr>
          <p:cNvPr id="397" name="CustomShape 3"/>
          <p:cNvSpPr/>
          <p:nvPr/>
        </p:nvSpPr>
        <p:spPr>
          <a:xfrm>
            <a:off x="1556640" y="3281400"/>
            <a:ext cx="2993400" cy="913680"/>
          </a:xfrm>
          <a:prstGeom prst="rect">
            <a:avLst/>
          </a:prstGeom>
          <a:noFill/>
          <a:ln>
            <a:noFill/>
          </a:ln>
        </p:spPr>
        <p:style>
          <a:lnRef idx="0"/>
          <a:fillRef idx="0"/>
          <a:effectRef idx="0"/>
          <a:fontRef idx="minor"/>
        </p:style>
        <p:txBody>
          <a:bodyPr lIns="90000" rIns="90000" tIns="45000" bIns="45000" anchor="ctr">
            <a:spAutoFit/>
          </a:bodyPr>
          <a:p>
            <a:pPr>
              <a:lnSpc>
                <a:spcPct val="100000"/>
              </a:lnSpc>
            </a:pPr>
            <a:r>
              <a:rPr b="0" lang="en-US" sz="1800" spc="-1" strike="noStrike">
                <a:solidFill>
                  <a:srgbClr val="10243e"/>
                </a:solidFill>
                <a:latin typeface="Calibri"/>
              </a:rPr>
              <a:t>Professional care in your home, a licensed residential facility or a nursing facility</a:t>
            </a:r>
            <a:endParaRPr b="0" lang="en-US" sz="1800" spc="-1" strike="noStrike">
              <a:latin typeface="Arial"/>
            </a:endParaRPr>
          </a:p>
        </p:txBody>
      </p:sp>
      <p:sp>
        <p:nvSpPr>
          <p:cNvPr id="398" name="CustomShape 4"/>
          <p:cNvSpPr/>
          <p:nvPr/>
        </p:nvSpPr>
        <p:spPr>
          <a:xfrm>
            <a:off x="1556640" y="4298400"/>
            <a:ext cx="2993400" cy="913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10243e"/>
                </a:solidFill>
                <a:latin typeface="Calibri"/>
              </a:rPr>
              <a:t>Adaptive equipment and </a:t>
            </a:r>
            <a:r>
              <a:rPr b="0" lang="en-US" sz="1800" spc="-92" strike="noStrike">
                <a:solidFill>
                  <a:srgbClr val="10243e"/>
                </a:solidFill>
                <a:latin typeface="Calibri"/>
              </a:rPr>
              <a:t>technology like wheelchair ramps and medication reminder devices</a:t>
            </a:r>
            <a:endParaRPr b="0" lang="en-US" sz="1800" spc="-1" strike="noStrike">
              <a:latin typeface="Arial"/>
            </a:endParaRPr>
          </a:p>
        </p:txBody>
      </p:sp>
      <p:pic>
        <p:nvPicPr>
          <p:cNvPr id="399" name="Picture 9" descr=""/>
          <p:cNvPicPr/>
          <p:nvPr/>
        </p:nvPicPr>
        <p:blipFill>
          <a:blip r:embed="rId1"/>
          <a:stretch/>
        </p:blipFill>
        <p:spPr>
          <a:xfrm>
            <a:off x="628560" y="3336480"/>
            <a:ext cx="818640" cy="803520"/>
          </a:xfrm>
          <a:prstGeom prst="rect">
            <a:avLst/>
          </a:prstGeom>
          <a:ln>
            <a:noFill/>
          </a:ln>
        </p:spPr>
      </p:pic>
      <p:pic>
        <p:nvPicPr>
          <p:cNvPr id="400" name="Picture 12" descr=""/>
          <p:cNvPicPr/>
          <p:nvPr/>
        </p:nvPicPr>
        <p:blipFill>
          <a:blip r:embed="rId2"/>
          <a:stretch/>
        </p:blipFill>
        <p:spPr>
          <a:xfrm>
            <a:off x="628560" y="4382280"/>
            <a:ext cx="818640" cy="803520"/>
          </a:xfrm>
          <a:prstGeom prst="rect">
            <a:avLst/>
          </a:prstGeom>
          <a:ln>
            <a:noFill/>
          </a:ln>
        </p:spPr>
      </p:pic>
      <p:pic>
        <p:nvPicPr>
          <p:cNvPr id="401" name="Picture 14" descr=""/>
          <p:cNvPicPr/>
          <p:nvPr/>
        </p:nvPicPr>
        <p:blipFill>
          <a:blip r:embed="rId3"/>
          <a:stretch/>
        </p:blipFill>
        <p:spPr>
          <a:xfrm>
            <a:off x="628560" y="5428080"/>
            <a:ext cx="818640" cy="803520"/>
          </a:xfrm>
          <a:prstGeom prst="rect">
            <a:avLst/>
          </a:prstGeom>
          <a:ln>
            <a:noFill/>
          </a:ln>
        </p:spPr>
      </p:pic>
      <p:sp>
        <p:nvSpPr>
          <p:cNvPr id="402" name="CustomShape 5"/>
          <p:cNvSpPr/>
          <p:nvPr/>
        </p:nvSpPr>
        <p:spPr>
          <a:xfrm>
            <a:off x="1556640" y="5645160"/>
            <a:ext cx="289512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10243e"/>
                </a:solidFill>
                <a:latin typeface="Calibri"/>
              </a:rPr>
              <a:t>Home safety evaluations</a:t>
            </a:r>
            <a:endParaRPr b="0" lang="en-US" sz="1800" spc="-1" strike="noStrike">
              <a:latin typeface="Arial"/>
            </a:endParaRPr>
          </a:p>
        </p:txBody>
      </p:sp>
      <p:pic>
        <p:nvPicPr>
          <p:cNvPr id="403" name="Picture 16" descr=""/>
          <p:cNvPicPr/>
          <p:nvPr/>
        </p:nvPicPr>
        <p:blipFill>
          <a:blip r:embed="rId4"/>
          <a:stretch/>
        </p:blipFill>
        <p:spPr>
          <a:xfrm>
            <a:off x="4812840" y="5428080"/>
            <a:ext cx="653040" cy="741600"/>
          </a:xfrm>
          <a:prstGeom prst="rect">
            <a:avLst/>
          </a:prstGeom>
          <a:ln>
            <a:noFill/>
          </a:ln>
        </p:spPr>
      </p:pic>
      <p:pic>
        <p:nvPicPr>
          <p:cNvPr id="404" name="Picture 17" descr=""/>
          <p:cNvPicPr/>
          <p:nvPr/>
        </p:nvPicPr>
        <p:blipFill>
          <a:blip r:embed="rId5"/>
          <a:stretch/>
        </p:blipFill>
        <p:spPr>
          <a:xfrm>
            <a:off x="4659120" y="4461480"/>
            <a:ext cx="918360" cy="656640"/>
          </a:xfrm>
          <a:prstGeom prst="rect">
            <a:avLst/>
          </a:prstGeom>
          <a:ln>
            <a:noFill/>
          </a:ln>
        </p:spPr>
      </p:pic>
      <p:pic>
        <p:nvPicPr>
          <p:cNvPr id="405" name="Picture 18" descr=""/>
          <p:cNvPicPr/>
          <p:nvPr/>
        </p:nvPicPr>
        <p:blipFill>
          <a:blip r:embed="rId6"/>
          <a:stretch/>
        </p:blipFill>
        <p:spPr>
          <a:xfrm>
            <a:off x="4659120" y="3381480"/>
            <a:ext cx="927720" cy="797400"/>
          </a:xfrm>
          <a:prstGeom prst="rect">
            <a:avLst/>
          </a:prstGeom>
          <a:ln>
            <a:noFill/>
          </a:ln>
        </p:spPr>
      </p:pic>
      <p:sp>
        <p:nvSpPr>
          <p:cNvPr id="406" name="CustomShape 6"/>
          <p:cNvSpPr/>
          <p:nvPr/>
        </p:nvSpPr>
        <p:spPr>
          <a:xfrm>
            <a:off x="5695920" y="3281400"/>
            <a:ext cx="2993400" cy="913680"/>
          </a:xfrm>
          <a:prstGeom prst="rect">
            <a:avLst/>
          </a:prstGeom>
          <a:noFill/>
          <a:ln>
            <a:noFill/>
          </a:ln>
        </p:spPr>
        <p:style>
          <a:lnRef idx="0"/>
          <a:fillRef idx="0"/>
          <a:effectRef idx="0"/>
          <a:fontRef idx="minor"/>
        </p:style>
        <p:txBody>
          <a:bodyPr lIns="90000" rIns="90000" tIns="45000" bIns="45000" anchor="ctr">
            <a:spAutoFit/>
          </a:bodyPr>
          <a:p>
            <a:pPr>
              <a:lnSpc>
                <a:spcPct val="100000"/>
              </a:lnSpc>
            </a:pPr>
            <a:r>
              <a:rPr b="0" lang="en-US" sz="1800" spc="-1" strike="noStrike">
                <a:solidFill>
                  <a:srgbClr val="10243e"/>
                </a:solidFill>
                <a:latin typeface="Calibri"/>
              </a:rPr>
              <a:t>Training, pay and support for family members who provide care</a:t>
            </a:r>
            <a:endParaRPr b="0" lang="en-US" sz="1800" spc="-1" strike="noStrike">
              <a:latin typeface="Arial"/>
            </a:endParaRPr>
          </a:p>
        </p:txBody>
      </p:sp>
      <p:sp>
        <p:nvSpPr>
          <p:cNvPr id="407" name="CustomShape 7"/>
          <p:cNvSpPr/>
          <p:nvPr/>
        </p:nvSpPr>
        <p:spPr>
          <a:xfrm>
            <a:off x="5695920" y="4577040"/>
            <a:ext cx="2993400" cy="365040"/>
          </a:xfrm>
          <a:prstGeom prst="rect">
            <a:avLst/>
          </a:prstGeom>
          <a:noFill/>
          <a:ln>
            <a:noFill/>
          </a:ln>
        </p:spPr>
        <p:style>
          <a:lnRef idx="0"/>
          <a:fillRef idx="0"/>
          <a:effectRef idx="0"/>
          <a:fontRef idx="minor"/>
        </p:style>
        <p:txBody>
          <a:bodyPr lIns="90000" rIns="90000" tIns="45000" bIns="45000" anchor="ctr">
            <a:spAutoFit/>
          </a:bodyPr>
          <a:p>
            <a:pPr>
              <a:lnSpc>
                <a:spcPct val="100000"/>
              </a:lnSpc>
            </a:pPr>
            <a:r>
              <a:rPr b="0" lang="en-US" sz="1800" spc="-1" strike="noStrike">
                <a:solidFill>
                  <a:srgbClr val="10243e"/>
                </a:solidFill>
                <a:latin typeface="Calibri"/>
              </a:rPr>
              <a:t>Home-delivered meals</a:t>
            </a:r>
            <a:endParaRPr b="0" lang="en-US" sz="1800" spc="-1" strike="noStrike">
              <a:latin typeface="Arial"/>
            </a:endParaRPr>
          </a:p>
        </p:txBody>
      </p:sp>
      <p:sp>
        <p:nvSpPr>
          <p:cNvPr id="408" name="CustomShape 8"/>
          <p:cNvSpPr/>
          <p:nvPr/>
        </p:nvSpPr>
        <p:spPr>
          <a:xfrm>
            <a:off x="5695920" y="5587200"/>
            <a:ext cx="2993400" cy="365040"/>
          </a:xfrm>
          <a:prstGeom prst="rect">
            <a:avLst/>
          </a:prstGeom>
          <a:noFill/>
          <a:ln>
            <a:noFill/>
          </a:ln>
        </p:spPr>
        <p:style>
          <a:lnRef idx="0"/>
          <a:fillRef idx="0"/>
          <a:effectRef idx="0"/>
          <a:fontRef idx="minor"/>
        </p:style>
        <p:txBody>
          <a:bodyPr lIns="90000" rIns="90000" tIns="45000" bIns="45000" anchor="ctr">
            <a:spAutoFit/>
          </a:bodyPr>
          <a:p>
            <a:pPr>
              <a:lnSpc>
                <a:spcPct val="100000"/>
              </a:lnSpc>
            </a:pPr>
            <a:r>
              <a:rPr b="0" lang="en-US" sz="1800" spc="-1" strike="noStrike">
                <a:solidFill>
                  <a:srgbClr val="10243e"/>
                </a:solidFill>
                <a:latin typeface="Calibri"/>
              </a:rPr>
              <a:t>Rides to the doctor</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TextShape 1"/>
          <p:cNvSpPr txBox="1"/>
          <p:nvPr/>
        </p:nvSpPr>
        <p:spPr>
          <a:xfrm>
            <a:off x="457200" y="2133720"/>
            <a:ext cx="8255520" cy="1904760"/>
          </a:xfrm>
          <a:prstGeom prst="rect">
            <a:avLst/>
          </a:prstGeom>
          <a:noFill/>
          <a:ln>
            <a:noFill/>
          </a:ln>
        </p:spPr>
        <p:txBody>
          <a:bodyPr>
            <a:no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To receive the benefit, you must have worked:</a:t>
            </a:r>
            <a:endParaRPr b="0" lang="en-US" sz="24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2" strike="noStrike">
                <a:solidFill>
                  <a:srgbClr val="000000"/>
                </a:solidFill>
                <a:latin typeface="Calibri"/>
              </a:rPr>
              <a:t>At least three of the last six years or 10 years without a break of five or more years, and</a:t>
            </a:r>
            <a:endParaRPr b="0" lang="en-US" sz="20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At least 500 hours per year during those years</a:t>
            </a:r>
            <a:endParaRPr b="0" lang="en-US" sz="20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Eligible if you need assistance with at least three activities of daily living</a:t>
            </a:r>
            <a:endParaRPr b="0" lang="en-US" sz="2400" spc="-1" strike="noStrike">
              <a:solidFill>
                <a:srgbClr val="000000"/>
              </a:solidFill>
              <a:latin typeface="Calibri"/>
            </a:endParaRPr>
          </a:p>
        </p:txBody>
      </p:sp>
      <p:pic>
        <p:nvPicPr>
          <p:cNvPr id="410" name="Picture 4" descr=""/>
          <p:cNvPicPr/>
          <p:nvPr/>
        </p:nvPicPr>
        <p:blipFill>
          <a:blip r:embed="rId1"/>
          <a:stretch/>
        </p:blipFill>
        <p:spPr>
          <a:xfrm>
            <a:off x="1481400" y="4419720"/>
            <a:ext cx="6180840" cy="2116080"/>
          </a:xfrm>
          <a:prstGeom prst="rect">
            <a:avLst/>
          </a:prstGeom>
          <a:ln>
            <a:noFill/>
          </a:ln>
        </p:spPr>
      </p:pic>
      <p:sp>
        <p:nvSpPr>
          <p:cNvPr id="411" name="TextShape 2"/>
          <p:cNvSpPr txBox="1"/>
          <p:nvPr/>
        </p:nvSpPr>
        <p:spPr>
          <a:xfrm>
            <a:off x="457200" y="813960"/>
            <a:ext cx="8229240" cy="1142640"/>
          </a:xfrm>
          <a:prstGeom prst="rect">
            <a:avLst/>
          </a:prstGeom>
          <a:noFill/>
          <a:ln>
            <a:noFill/>
          </a:ln>
        </p:spPr>
        <p:txBody>
          <a:bodyPr>
            <a:normAutofit/>
          </a:bodyPr>
          <a:p>
            <a:pPr algn="ctr">
              <a:lnSpc>
                <a:spcPct val="100000"/>
              </a:lnSpc>
            </a:pPr>
            <a:r>
              <a:rPr b="0" lang="en-US" sz="4400" spc="-1" strike="noStrike">
                <a:solidFill>
                  <a:srgbClr val="2c50a3"/>
                </a:solidFill>
                <a:latin typeface="Calibri"/>
              </a:rPr>
              <a:t>What the Law will Do</a:t>
            </a:r>
            <a:br/>
            <a:r>
              <a:rPr b="0" i="1" lang="en-US" sz="3600" spc="-1" strike="noStrike">
                <a:solidFill>
                  <a:srgbClr val="2c50a3"/>
                </a:solidFill>
                <a:latin typeface="Calibri"/>
              </a:rPr>
              <a:t>Vesting in the Trust &amp; Eligibility</a:t>
            </a:r>
            <a:endParaRPr b="0" lang="en-US" sz="3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CustomShape 1"/>
          <p:cNvSpPr/>
          <p:nvPr/>
        </p:nvSpPr>
        <p:spPr>
          <a:xfrm rot="5400000">
            <a:off x="6055200" y="5641920"/>
            <a:ext cx="919800" cy="445320"/>
          </a:xfrm>
          <a:prstGeom prst="leftArrow">
            <a:avLst>
              <a:gd name="adj1" fmla="val 60000"/>
              <a:gd name="adj2" fmla="val 50000"/>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p:style>
      </p:sp>
      <p:sp>
        <p:nvSpPr>
          <p:cNvPr id="413" name="CustomShape 2"/>
          <p:cNvSpPr/>
          <p:nvPr/>
        </p:nvSpPr>
        <p:spPr>
          <a:xfrm rot="11844600">
            <a:off x="4245840" y="3903480"/>
            <a:ext cx="1340640" cy="477000"/>
          </a:xfrm>
          <a:prstGeom prst="leftArrow">
            <a:avLst>
              <a:gd name="adj1" fmla="val 60000"/>
              <a:gd name="adj2" fmla="val 50000"/>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p:style>
      </p:sp>
      <p:sp>
        <p:nvSpPr>
          <p:cNvPr id="414" name="CustomShape 3"/>
          <p:cNvSpPr/>
          <p:nvPr/>
        </p:nvSpPr>
        <p:spPr>
          <a:xfrm rot="9956400">
            <a:off x="4327200" y="3060360"/>
            <a:ext cx="1340640" cy="477000"/>
          </a:xfrm>
          <a:prstGeom prst="leftArrow">
            <a:avLst>
              <a:gd name="adj1" fmla="val 60000"/>
              <a:gd name="adj2" fmla="val 50000"/>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p:style>
      </p:sp>
      <p:sp>
        <p:nvSpPr>
          <p:cNvPr id="415" name="TextShape 4"/>
          <p:cNvSpPr txBox="1"/>
          <p:nvPr/>
        </p:nvSpPr>
        <p:spPr>
          <a:xfrm>
            <a:off x="457200" y="813960"/>
            <a:ext cx="8229240" cy="1142640"/>
          </a:xfrm>
          <a:prstGeom prst="rect">
            <a:avLst/>
          </a:prstGeom>
          <a:noFill/>
          <a:ln>
            <a:noFill/>
          </a:ln>
        </p:spPr>
        <p:txBody>
          <a:bodyPr anchor="ctr">
            <a:normAutofit/>
          </a:bodyPr>
          <a:p>
            <a:pPr algn="ctr">
              <a:lnSpc>
                <a:spcPct val="100000"/>
              </a:lnSpc>
            </a:pPr>
            <a:r>
              <a:rPr b="0" lang="en-US" sz="4400" spc="-1" strike="noStrike">
                <a:solidFill>
                  <a:srgbClr val="2c50a3"/>
                </a:solidFill>
                <a:latin typeface="Calibri"/>
              </a:rPr>
              <a:t>What the Law will Do</a:t>
            </a:r>
            <a:br/>
            <a:r>
              <a:rPr b="0" i="1" lang="en-US" sz="3600" spc="-1" strike="noStrike">
                <a:solidFill>
                  <a:srgbClr val="2c50a3"/>
                </a:solidFill>
                <a:latin typeface="Calibri"/>
              </a:rPr>
              <a:t>Established Bodies</a:t>
            </a:r>
            <a:endParaRPr b="0" lang="en-US" sz="3600" spc="-1" strike="noStrike">
              <a:solidFill>
                <a:srgbClr val="000000"/>
              </a:solidFill>
              <a:latin typeface="Calibri"/>
            </a:endParaRPr>
          </a:p>
        </p:txBody>
      </p:sp>
      <p:graphicFrame>
        <p:nvGraphicFramePr>
          <p:cNvPr id="1" name="Diagram1"/>
          <p:cNvGraphicFramePr/>
          <p:nvPr>
            <p:extLst>
              <p:ext uri="{D42A27DB-BD31-4B8C-83A1-F6EECF244321}">
                <p14:modId xmlns:p14="http://schemas.microsoft.com/office/powerpoint/2010/main" val="1190781581"/>
              </p:ext>
            </p:extLst>
          </p:nvPr>
        </p:nvGraphicFramePr>
        <p:xfrm>
          <a:off x="1219320" y="1913760"/>
          <a:ext cx="4952520" cy="4038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16" name="CustomShape 5"/>
          <p:cNvSpPr/>
          <p:nvPr/>
        </p:nvSpPr>
        <p:spPr>
          <a:xfrm>
            <a:off x="5486400" y="5679000"/>
            <a:ext cx="2057040" cy="645480"/>
          </a:xfrm>
          <a:prstGeom prst="roundRect">
            <a:avLst>
              <a:gd name="adj" fmla="val 16667"/>
            </a:avLst>
          </a:prstGeom>
          <a:solidFill>
            <a:srgbClr val="2c50a3"/>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US" sz="1800" spc="-1" strike="noStrike">
                <a:solidFill>
                  <a:srgbClr val="ffffff"/>
                </a:solidFill>
                <a:latin typeface="Calibri"/>
              </a:rPr>
              <a:t>Non-partisan Investment Experts</a:t>
            </a:r>
            <a:endParaRPr b="0" lang="en-US" sz="1800" spc="-1" strike="noStrike">
              <a:latin typeface="Arial"/>
            </a:endParaRPr>
          </a:p>
        </p:txBody>
      </p:sp>
      <p:graphicFrame>
        <p:nvGraphicFramePr>
          <p:cNvPr id="2" name="Diagram2"/>
          <p:cNvGraphicFramePr/>
          <p:nvPr>
            <p:extLst>
              <p:ext uri="{D42A27DB-BD31-4B8C-83A1-F6EECF244321}">
                <p14:modId xmlns:p14="http://schemas.microsoft.com/office/powerpoint/2010/main" val="1028905821"/>
              </p:ext>
            </p:extLst>
          </p:nvPr>
        </p:nvGraphicFramePr>
        <p:xfrm>
          <a:off x="3846600" y="2142360"/>
          <a:ext cx="3560760" cy="3352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TextShape 1"/>
          <p:cNvSpPr txBox="1"/>
          <p:nvPr/>
        </p:nvSpPr>
        <p:spPr>
          <a:xfrm>
            <a:off x="457200" y="813960"/>
            <a:ext cx="8229240" cy="1142640"/>
          </a:xfrm>
          <a:prstGeom prst="rect">
            <a:avLst/>
          </a:prstGeom>
          <a:noFill/>
          <a:ln>
            <a:noFill/>
          </a:ln>
        </p:spPr>
        <p:txBody>
          <a:bodyPr>
            <a:normAutofit fontScale="67000"/>
          </a:bodyPr>
          <a:p>
            <a:pPr algn="ctr">
              <a:lnSpc>
                <a:spcPct val="100000"/>
              </a:lnSpc>
            </a:pPr>
            <a:r>
              <a:rPr b="0" lang="en-US" sz="4400" spc="-1" strike="noStrike">
                <a:solidFill>
                  <a:srgbClr val="2c50a3"/>
                </a:solidFill>
                <a:latin typeface="Calibri"/>
              </a:rPr>
              <a:t>What the Law will Do</a:t>
            </a:r>
            <a:br/>
            <a:r>
              <a:rPr b="0" i="1" lang="en-US" sz="3100" spc="-1" strike="noStrike">
                <a:solidFill>
                  <a:srgbClr val="2c50a3"/>
                </a:solidFill>
                <a:latin typeface="Calibri"/>
              </a:rPr>
              <a:t>LTSS Trust Commission will Advise, Monitor &amp; Direct</a:t>
            </a:r>
            <a:endParaRPr b="0" lang="en-US" sz="3100" spc="-1" strike="noStrike">
              <a:solidFill>
                <a:srgbClr val="000000"/>
              </a:solidFill>
              <a:latin typeface="Calibri"/>
            </a:endParaRPr>
          </a:p>
        </p:txBody>
      </p:sp>
      <p:graphicFrame>
        <p:nvGraphicFramePr>
          <p:cNvPr id="3" name="Diagram3"/>
          <p:cNvGraphicFramePr/>
          <p:nvPr>
            <p:extLst>
              <p:ext uri="{D42A27DB-BD31-4B8C-83A1-F6EECF244321}">
                <p14:modId xmlns:p14="http://schemas.microsoft.com/office/powerpoint/2010/main" val="1039294719"/>
              </p:ext>
            </p:extLst>
          </p:nvPr>
        </p:nvGraphicFramePr>
        <p:xfrm>
          <a:off x="609480" y="2057400"/>
          <a:ext cx="7924320" cy="4571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TextShape 1"/>
          <p:cNvSpPr txBox="1"/>
          <p:nvPr/>
        </p:nvSpPr>
        <p:spPr>
          <a:xfrm>
            <a:off x="460080" y="813960"/>
            <a:ext cx="8229240" cy="1142640"/>
          </a:xfrm>
          <a:prstGeom prst="rect">
            <a:avLst/>
          </a:prstGeom>
          <a:noFill/>
          <a:ln>
            <a:noFill/>
          </a:ln>
        </p:spPr>
        <p:txBody>
          <a:bodyPr anchor="ctr">
            <a:normAutofit fontScale="59000"/>
          </a:bodyPr>
          <a:p>
            <a:pPr algn="ctr">
              <a:lnSpc>
                <a:spcPct val="100000"/>
              </a:lnSpc>
            </a:pPr>
            <a:r>
              <a:rPr b="0" lang="en-US" sz="4400" spc="-1" strike="noStrike">
                <a:solidFill>
                  <a:srgbClr val="2c50a3"/>
                </a:solidFill>
                <a:latin typeface="Calibri"/>
              </a:rPr>
              <a:t>What the Law will Do</a:t>
            </a:r>
            <a:br/>
            <a:r>
              <a:rPr b="0" i="1" lang="en-US" sz="3600" spc="-1" strike="noStrike">
                <a:solidFill>
                  <a:srgbClr val="2c50a3"/>
                </a:solidFill>
                <a:latin typeface="Calibri"/>
              </a:rPr>
              <a:t>Administration Shared by Executive Agencies</a:t>
            </a:r>
            <a:endParaRPr b="0" lang="en-US" sz="3600" spc="-1" strike="noStrike">
              <a:solidFill>
                <a:srgbClr val="000000"/>
              </a:solidFill>
              <a:latin typeface="Calibri"/>
            </a:endParaRPr>
          </a:p>
        </p:txBody>
      </p:sp>
      <p:sp>
        <p:nvSpPr>
          <p:cNvPr id="419" name="TextShape 2"/>
          <p:cNvSpPr txBox="1"/>
          <p:nvPr/>
        </p:nvSpPr>
        <p:spPr>
          <a:xfrm>
            <a:off x="8315280" y="6298200"/>
            <a:ext cx="169560" cy="190080"/>
          </a:xfrm>
          <a:prstGeom prst="rect">
            <a:avLst/>
          </a:prstGeom>
          <a:noFill/>
          <a:ln>
            <a:noFill/>
          </a:ln>
        </p:spPr>
        <p:txBody>
          <a:bodyPr anchor="ctr">
            <a:noAutofit/>
          </a:bodyPr>
          <a:p>
            <a:pPr algn="r">
              <a:lnSpc>
                <a:spcPct val="100000"/>
              </a:lnSpc>
            </a:pPr>
            <a:fld id="{B3028634-F7D1-412E-8669-FE0AA5F3E1FB}" type="slidenum">
              <a:rPr b="0" lang="en-US" sz="1200" spc="-1" strike="noStrike">
                <a:solidFill>
                  <a:srgbClr val="8b8b8b"/>
                </a:solidFill>
                <a:latin typeface="Calibri"/>
              </a:rPr>
              <a:t>&lt;number&gt;</a:t>
            </a:fld>
            <a:endParaRPr b="0" lang="en-US" sz="1200" spc="-1" strike="noStrike">
              <a:latin typeface="Times New Roman"/>
            </a:endParaRPr>
          </a:p>
        </p:txBody>
      </p:sp>
      <p:graphicFrame>
        <p:nvGraphicFramePr>
          <p:cNvPr id="4" name="Diagram4"/>
          <p:cNvGraphicFramePr/>
          <p:nvPr>
            <p:extLst>
              <p:ext uri="{D42A27DB-BD31-4B8C-83A1-F6EECF244321}">
                <p14:modId xmlns:p14="http://schemas.microsoft.com/office/powerpoint/2010/main" val="3897574177"/>
              </p:ext>
            </p:extLst>
          </p:nvPr>
        </p:nvGraphicFramePr>
        <p:xfrm>
          <a:off x="0" y="1956960"/>
          <a:ext cx="9143640" cy="46375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20" name="CustomShape 3"/>
          <p:cNvSpPr/>
          <p:nvPr/>
        </p:nvSpPr>
        <p:spPr>
          <a:xfrm>
            <a:off x="228600" y="4495680"/>
            <a:ext cx="3352320" cy="201060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Arial"/>
              <a:buChar char="•"/>
            </a:pPr>
            <a:r>
              <a:rPr b="0" lang="en-US" sz="2100" spc="-1" strike="noStrike">
                <a:solidFill>
                  <a:srgbClr val="000000"/>
                </a:solidFill>
                <a:latin typeface="Calibri"/>
              </a:rPr>
              <a:t>Establishes </a:t>
            </a:r>
            <a:endParaRPr b="0" lang="en-US" sz="2100" spc="-1" strike="noStrike">
              <a:latin typeface="Arial"/>
            </a:endParaRPr>
          </a:p>
          <a:p>
            <a:pPr>
              <a:lnSpc>
                <a:spcPct val="100000"/>
              </a:lnSpc>
            </a:pPr>
            <a:r>
              <a:rPr b="0" lang="en-US" sz="2100" spc="-1" strike="noStrike">
                <a:solidFill>
                  <a:srgbClr val="000000"/>
                </a:solidFill>
                <a:latin typeface="Calibri"/>
              </a:rPr>
              <a:t>functional </a:t>
            </a:r>
            <a:endParaRPr b="0" lang="en-US" sz="2100" spc="-1" strike="noStrike">
              <a:latin typeface="Arial"/>
            </a:endParaRPr>
          </a:p>
          <a:p>
            <a:pPr>
              <a:lnSpc>
                <a:spcPct val="100000"/>
              </a:lnSpc>
            </a:pPr>
            <a:r>
              <a:rPr b="0" lang="en-US" sz="2100" spc="-1" strike="noStrike">
                <a:solidFill>
                  <a:srgbClr val="000000"/>
                </a:solidFill>
                <a:latin typeface="Calibri"/>
              </a:rPr>
              <a:t>eligibility</a:t>
            </a:r>
            <a:endParaRPr b="0" lang="en-US" sz="2100" spc="-1" strike="noStrike">
              <a:latin typeface="Arial"/>
            </a:endParaRPr>
          </a:p>
          <a:p>
            <a:pPr marL="285840" indent="-285480">
              <a:lnSpc>
                <a:spcPct val="100000"/>
              </a:lnSpc>
              <a:buClr>
                <a:srgbClr val="000000"/>
              </a:buClr>
              <a:buFont typeface="Arial"/>
              <a:buChar char="•"/>
            </a:pPr>
            <a:r>
              <a:rPr b="0" lang="en-US" sz="2100" spc="-1" strike="noStrike">
                <a:solidFill>
                  <a:srgbClr val="000000"/>
                </a:solidFill>
                <a:latin typeface="Calibri"/>
              </a:rPr>
              <a:t>Approves providers</a:t>
            </a:r>
            <a:endParaRPr b="0" lang="en-US" sz="2100" spc="-1" strike="noStrike">
              <a:latin typeface="Arial"/>
            </a:endParaRPr>
          </a:p>
          <a:p>
            <a:pPr marL="285840" indent="-285480">
              <a:lnSpc>
                <a:spcPct val="100000"/>
              </a:lnSpc>
              <a:buClr>
                <a:srgbClr val="000000"/>
              </a:buClr>
              <a:buFont typeface="Arial"/>
              <a:buChar char="•"/>
            </a:pPr>
            <a:r>
              <a:rPr b="0" lang="en-US" sz="2100" spc="-1" strike="noStrike">
                <a:solidFill>
                  <a:srgbClr val="000000"/>
                </a:solidFill>
                <a:latin typeface="Calibri"/>
              </a:rPr>
              <a:t>Staffs commission, customer service</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3" name="Picture 5" descr=""/>
          <p:cNvPicPr/>
          <p:nvPr/>
        </p:nvPicPr>
        <p:blipFill>
          <a:blip r:embed="rId1"/>
          <a:srcRect l="0" t="18144" r="0" b="3859"/>
          <a:stretch/>
        </p:blipFill>
        <p:spPr>
          <a:xfrm>
            <a:off x="1630440" y="3657600"/>
            <a:ext cx="5883120" cy="3047760"/>
          </a:xfrm>
          <a:prstGeom prst="rect">
            <a:avLst/>
          </a:prstGeom>
          <a:ln>
            <a:noFill/>
          </a:ln>
        </p:spPr>
      </p:pic>
      <p:sp>
        <p:nvSpPr>
          <p:cNvPr id="334" name="TextShape 1"/>
          <p:cNvSpPr txBox="1"/>
          <p:nvPr/>
        </p:nvSpPr>
        <p:spPr>
          <a:xfrm>
            <a:off x="457200" y="990720"/>
            <a:ext cx="8229240" cy="965880"/>
          </a:xfrm>
          <a:prstGeom prst="rect">
            <a:avLst/>
          </a:prstGeom>
          <a:noFill/>
          <a:ln>
            <a:noFill/>
          </a:ln>
        </p:spPr>
        <p:txBody>
          <a:bodyPr anchor="ctr">
            <a:normAutofit fontScale="73000"/>
          </a:bodyPr>
          <a:p>
            <a:pPr algn="ctr">
              <a:lnSpc>
                <a:spcPct val="100000"/>
              </a:lnSpc>
            </a:pPr>
            <a:r>
              <a:rPr b="0" lang="en-US" sz="4400" spc="-1" strike="noStrike">
                <a:solidFill>
                  <a:srgbClr val="2c50a3"/>
                </a:solidFill>
                <a:latin typeface="Calibri"/>
              </a:rPr>
              <a:t>What Is Driving State Innovation?</a:t>
            </a:r>
            <a:br/>
            <a:r>
              <a:rPr b="0" lang="en-US" sz="4000" spc="-1" strike="noStrike">
                <a:solidFill>
                  <a:srgbClr val="2c50a3"/>
                </a:solidFill>
                <a:latin typeface="Calibri"/>
              </a:rPr>
              <a:t>Shifting Demographics</a:t>
            </a:r>
            <a:endParaRPr b="0" lang="en-US" sz="4000" spc="-1" strike="noStrike">
              <a:solidFill>
                <a:srgbClr val="000000"/>
              </a:solidFill>
              <a:latin typeface="Calibri"/>
            </a:endParaRPr>
          </a:p>
        </p:txBody>
      </p:sp>
      <p:sp>
        <p:nvSpPr>
          <p:cNvPr id="335" name="CustomShape 2"/>
          <p:cNvSpPr/>
          <p:nvPr/>
        </p:nvSpPr>
        <p:spPr>
          <a:xfrm>
            <a:off x="685800" y="2286000"/>
            <a:ext cx="7772040" cy="821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Calibri"/>
              </a:rPr>
              <a:t>The 65 and over population will more than double and the 85 and older population will more than triple by 2050.</a:t>
            </a:r>
            <a:endParaRPr b="0" lang="en-US" sz="2400" spc="-1" strike="noStrike">
              <a:latin typeface="Arial"/>
            </a:endParaRPr>
          </a:p>
        </p:txBody>
      </p:sp>
      <p:sp>
        <p:nvSpPr>
          <p:cNvPr id="336" name="CustomShape 3"/>
          <p:cNvSpPr/>
          <p:nvPr/>
        </p:nvSpPr>
        <p:spPr>
          <a:xfrm>
            <a:off x="952560" y="3202560"/>
            <a:ext cx="723852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1800" spc="-1" strike="noStrike">
                <a:solidFill>
                  <a:srgbClr val="000000"/>
                </a:solidFill>
                <a:latin typeface="Calibri"/>
              </a:rPr>
              <a:t>Aging Population</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TextShape 1"/>
          <p:cNvSpPr txBox="1"/>
          <p:nvPr/>
        </p:nvSpPr>
        <p:spPr>
          <a:xfrm>
            <a:off x="457200" y="2209680"/>
            <a:ext cx="8229240" cy="3916080"/>
          </a:xfrm>
          <a:prstGeom prst="rect">
            <a:avLst/>
          </a:prstGeom>
          <a:noFill/>
          <a:ln>
            <a:noFill/>
          </a:ln>
        </p:spPr>
        <p:txBody>
          <a:bodyPr>
            <a:normAutofit fontScale="94000"/>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Premium will put $1-1.5 billion annually into the trust account</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Approximately 15,000 beneficiaries will be served the first year, climbing to over 40,000 in 20 years</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Benefit pay-out is substantial: $0.5 billion in first year</a:t>
            </a:r>
            <a:endParaRPr b="0" lang="en-US"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Projected Medicaid savings in first year is $34 million; $3.9 billion by 2052</a:t>
            </a:r>
            <a:endParaRPr b="0" lang="en-US" sz="3200" spc="-1" strike="noStrike">
              <a:solidFill>
                <a:srgbClr val="000000"/>
              </a:solidFill>
              <a:latin typeface="Calibri"/>
            </a:endParaRPr>
          </a:p>
        </p:txBody>
      </p:sp>
      <p:sp>
        <p:nvSpPr>
          <p:cNvPr id="422" name="TextShape 2"/>
          <p:cNvSpPr txBox="1"/>
          <p:nvPr/>
        </p:nvSpPr>
        <p:spPr>
          <a:xfrm>
            <a:off x="460080" y="838080"/>
            <a:ext cx="8229240" cy="1142640"/>
          </a:xfrm>
          <a:prstGeom prst="rect">
            <a:avLst/>
          </a:prstGeom>
          <a:noFill/>
          <a:ln>
            <a:noFill/>
          </a:ln>
        </p:spPr>
        <p:txBody>
          <a:bodyPr anchor="ctr">
            <a:normAutofit/>
          </a:bodyPr>
          <a:p>
            <a:pPr algn="ctr">
              <a:lnSpc>
                <a:spcPct val="100000"/>
              </a:lnSpc>
            </a:pPr>
            <a:r>
              <a:rPr b="0" lang="en-US" sz="4400" spc="-1" strike="noStrike">
                <a:solidFill>
                  <a:srgbClr val="2c50a3"/>
                </a:solidFill>
                <a:latin typeface="Calibri"/>
              </a:rPr>
              <a:t>The Numbers Behind the Law</a:t>
            </a:r>
            <a:br/>
            <a:r>
              <a:rPr b="0" i="1" lang="en-US" sz="3600" spc="-1" strike="noStrike">
                <a:solidFill>
                  <a:srgbClr val="2c50a3"/>
                </a:solidFill>
                <a:latin typeface="Calibri"/>
              </a:rPr>
              <a:t>Actuarial Feasibility Estimates</a:t>
            </a:r>
            <a:endParaRPr b="0" lang="en-US" sz="3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TextShape 1"/>
          <p:cNvSpPr txBox="1"/>
          <p:nvPr/>
        </p:nvSpPr>
        <p:spPr>
          <a:xfrm>
            <a:off x="457200" y="813960"/>
            <a:ext cx="8229240" cy="1142640"/>
          </a:xfrm>
          <a:prstGeom prst="rect">
            <a:avLst/>
          </a:prstGeom>
          <a:noFill/>
          <a:ln>
            <a:noFill/>
          </a:ln>
        </p:spPr>
        <p:txBody>
          <a:bodyPr anchor="ctr">
            <a:normAutofit/>
          </a:bodyPr>
          <a:p>
            <a:pPr algn="ctr">
              <a:lnSpc>
                <a:spcPct val="100000"/>
              </a:lnSpc>
            </a:pPr>
            <a:r>
              <a:rPr b="0" lang="en-US" sz="4400" spc="-1" strike="noStrike">
                <a:solidFill>
                  <a:srgbClr val="2c50a3"/>
                </a:solidFill>
                <a:latin typeface="Calibri"/>
              </a:rPr>
              <a:t>Path Forward</a:t>
            </a:r>
            <a:br/>
            <a:r>
              <a:rPr b="0" i="1" lang="en-US" sz="3600" spc="-1" strike="noStrike">
                <a:solidFill>
                  <a:srgbClr val="2c50a3"/>
                </a:solidFill>
                <a:latin typeface="Calibri"/>
              </a:rPr>
              <a:t>Key Milestones</a:t>
            </a:r>
            <a:endParaRPr b="0" lang="en-US" sz="3600" spc="-1" strike="noStrike">
              <a:solidFill>
                <a:srgbClr val="000000"/>
              </a:solidFill>
              <a:latin typeface="Calibri"/>
            </a:endParaRPr>
          </a:p>
        </p:txBody>
      </p:sp>
      <p:pic>
        <p:nvPicPr>
          <p:cNvPr id="424" name="Content Placeholder 9" descr=""/>
          <p:cNvPicPr/>
          <p:nvPr/>
        </p:nvPicPr>
        <p:blipFill>
          <a:blip r:embed="rId1"/>
          <a:srcRect l="0" t="7414" r="0" b="29621"/>
          <a:stretch/>
        </p:blipFill>
        <p:spPr>
          <a:xfrm>
            <a:off x="457200" y="2106360"/>
            <a:ext cx="8305560" cy="1307160"/>
          </a:xfrm>
          <a:prstGeom prst="rect">
            <a:avLst/>
          </a:prstGeom>
          <a:ln>
            <a:noFill/>
          </a:ln>
        </p:spPr>
      </p:pic>
      <p:sp>
        <p:nvSpPr>
          <p:cNvPr id="425" name="CustomShape 2"/>
          <p:cNvSpPr/>
          <p:nvPr/>
        </p:nvSpPr>
        <p:spPr>
          <a:xfrm>
            <a:off x="457200" y="3505320"/>
            <a:ext cx="8229240" cy="2711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800" spc="-1" strike="noStrike">
                <a:solidFill>
                  <a:srgbClr val="000000"/>
                </a:solidFill>
                <a:latin typeface="Calibri"/>
              </a:rPr>
              <a:t>Commission must report to the legislature in 2021 on:</a:t>
            </a:r>
            <a:endParaRPr b="0" lang="en-US" sz="2800" spc="-1" strike="noStrike">
              <a:latin typeface="Arial"/>
            </a:endParaRPr>
          </a:p>
          <a:p>
            <a:pPr lvl="1" marL="343080" indent="-342720">
              <a:lnSpc>
                <a:spcPct val="100000"/>
              </a:lnSpc>
              <a:buClr>
                <a:srgbClr val="000000"/>
              </a:buClr>
              <a:buFont typeface="Arial"/>
              <a:buChar char="•"/>
            </a:pPr>
            <a:r>
              <a:rPr b="0" lang="en-US" sz="2400" spc="-1" strike="noStrike">
                <a:solidFill>
                  <a:srgbClr val="000000"/>
                </a:solidFill>
                <a:latin typeface="Calibri"/>
              </a:rPr>
              <a:t>Criteria for beneficiaries, providers</a:t>
            </a:r>
            <a:endParaRPr b="0" lang="en-US" sz="2400" spc="-1" strike="noStrike">
              <a:latin typeface="Arial"/>
            </a:endParaRPr>
          </a:p>
          <a:p>
            <a:pPr lvl="1" marL="343080" indent="-342720">
              <a:lnSpc>
                <a:spcPct val="100000"/>
              </a:lnSpc>
              <a:buClr>
                <a:srgbClr val="000000"/>
              </a:buClr>
              <a:buFont typeface="Arial"/>
              <a:buChar char="•"/>
            </a:pPr>
            <a:r>
              <a:rPr b="0" lang="en-US" sz="2400" spc="-1" strike="noStrike">
                <a:solidFill>
                  <a:srgbClr val="000000"/>
                </a:solidFill>
                <a:latin typeface="Calibri"/>
              </a:rPr>
              <a:t>Actuarial reports</a:t>
            </a:r>
            <a:endParaRPr b="0" lang="en-US" sz="2400" spc="-1" strike="noStrike">
              <a:latin typeface="Arial"/>
            </a:endParaRPr>
          </a:p>
          <a:p>
            <a:pPr lvl="1" marL="343080" indent="-342720">
              <a:lnSpc>
                <a:spcPct val="100000"/>
              </a:lnSpc>
              <a:buClr>
                <a:srgbClr val="000000"/>
              </a:buClr>
              <a:buFont typeface="Arial"/>
              <a:buChar char="•"/>
            </a:pPr>
            <a:r>
              <a:rPr b="0" lang="en-US" sz="2400" spc="-1" strike="noStrike">
                <a:solidFill>
                  <a:srgbClr val="000000"/>
                </a:solidFill>
                <a:latin typeface="Calibri"/>
              </a:rPr>
              <a:t>Recommendations to maintain solvency</a:t>
            </a:r>
            <a:endParaRPr b="0" lang="en-US" sz="2400" spc="-1" strike="noStrike">
              <a:latin typeface="Arial"/>
            </a:endParaRPr>
          </a:p>
          <a:p>
            <a:pPr lvl="1" marL="343080" indent="-342720">
              <a:lnSpc>
                <a:spcPct val="100000"/>
              </a:lnSpc>
              <a:buClr>
                <a:srgbClr val="000000"/>
              </a:buClr>
              <a:buFont typeface="Arial"/>
              <a:buChar char="•"/>
            </a:pPr>
            <a:r>
              <a:rPr b="0" lang="en-US" sz="2400" spc="-1" strike="noStrike">
                <a:solidFill>
                  <a:srgbClr val="000000"/>
                </a:solidFill>
                <a:latin typeface="Calibri"/>
              </a:rPr>
              <a:t>Recommendation on whether to amend the law to include individuals with developmental disabilities (following stakeholder consultation)</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CustomShape 1"/>
          <p:cNvSpPr/>
          <p:nvPr/>
        </p:nvSpPr>
        <p:spPr>
          <a:xfrm>
            <a:off x="457200" y="838080"/>
            <a:ext cx="8229240" cy="1142640"/>
          </a:xfrm>
          <a:prstGeom prst="rect">
            <a:avLst/>
          </a:prstGeom>
          <a:noFill/>
          <a:ln>
            <a:noFill/>
          </a:ln>
        </p:spPr>
        <p:style>
          <a:lnRef idx="0"/>
          <a:fillRef idx="0"/>
          <a:effectRef idx="0"/>
          <a:fontRef idx="minor"/>
        </p:style>
        <p:txBody>
          <a:bodyPr lIns="90000" rIns="90000" tIns="45000" bIns="45000">
            <a:normAutofit fontScale="91000"/>
          </a:bodyPr>
          <a:p>
            <a:pPr algn="ctr">
              <a:lnSpc>
                <a:spcPct val="110000"/>
              </a:lnSpc>
            </a:pPr>
            <a:r>
              <a:rPr b="0" lang="en-US" sz="4400" spc="-1" strike="noStrike">
                <a:solidFill>
                  <a:srgbClr val="2c50a3"/>
                </a:solidFill>
                <a:latin typeface="Calibri"/>
              </a:rPr>
              <a:t>Path Forward</a:t>
            </a:r>
            <a:br/>
            <a:r>
              <a:rPr b="0" i="1" lang="en-US" sz="3600" spc="-1" strike="noStrike">
                <a:solidFill>
                  <a:srgbClr val="2c50a3"/>
                </a:solidFill>
                <a:latin typeface="Calibri"/>
              </a:rPr>
              <a:t>Frequently Asked Questions</a:t>
            </a:r>
            <a:endParaRPr b="0" lang="en-US" sz="3600" spc="-1" strike="noStrike">
              <a:latin typeface="Arial"/>
            </a:endParaRPr>
          </a:p>
        </p:txBody>
      </p:sp>
      <p:sp>
        <p:nvSpPr>
          <p:cNvPr id="427" name="CustomShape 2"/>
          <p:cNvSpPr/>
          <p:nvPr/>
        </p:nvSpPr>
        <p:spPr>
          <a:xfrm>
            <a:off x="4191120" y="2057400"/>
            <a:ext cx="4419360" cy="4356360"/>
          </a:xfrm>
          <a:prstGeom prst="rect">
            <a:avLst/>
          </a:prstGeom>
          <a:noFill/>
          <a:ln>
            <a:noFill/>
          </a:ln>
        </p:spPr>
        <p:style>
          <a:lnRef idx="0"/>
          <a:fillRef idx="0"/>
          <a:effectRef idx="0"/>
          <a:fontRef idx="minor"/>
        </p:style>
        <p:txBody>
          <a:bodyPr lIns="90000" rIns="90000" tIns="45000" bIns="45000">
            <a:spAutoFit/>
          </a:bodyPr>
          <a:p>
            <a:pPr marL="343080" indent="-342720">
              <a:lnSpc>
                <a:spcPct val="100000"/>
              </a:lnSpc>
              <a:buClr>
                <a:srgbClr val="000000"/>
              </a:buClr>
              <a:buFont typeface="Arial"/>
              <a:buChar char="•"/>
            </a:pPr>
            <a:r>
              <a:rPr b="0" lang="en-US" sz="2800" spc="-1" strike="noStrike">
                <a:solidFill>
                  <a:srgbClr val="000000"/>
                </a:solidFill>
                <a:latin typeface="Calibri"/>
              </a:rPr>
              <a:t>How did this bill get developed and passed? </a:t>
            </a:r>
            <a:endParaRPr b="0" lang="en-US" sz="2800" spc="-1" strike="noStrike">
              <a:latin typeface="Arial"/>
            </a:endParaRPr>
          </a:p>
          <a:p>
            <a:pPr marL="343080" indent="-342720">
              <a:lnSpc>
                <a:spcPct val="100000"/>
              </a:lnSpc>
              <a:buClr>
                <a:srgbClr val="000000"/>
              </a:buClr>
              <a:buFont typeface="Arial"/>
              <a:buChar char="•"/>
            </a:pPr>
            <a:r>
              <a:rPr b="0" lang="en-US" sz="2800" spc="-1" strike="noStrike">
                <a:solidFill>
                  <a:srgbClr val="000000"/>
                </a:solidFill>
                <a:latin typeface="Calibri"/>
              </a:rPr>
              <a:t>$36,500 per year doesn’t seem like much. What difference will that make?</a:t>
            </a:r>
            <a:endParaRPr b="0" lang="en-US" sz="2800" spc="-1" strike="noStrike">
              <a:latin typeface="Arial"/>
            </a:endParaRPr>
          </a:p>
          <a:p>
            <a:pPr marL="343080" indent="-342720">
              <a:lnSpc>
                <a:spcPct val="100000"/>
              </a:lnSpc>
              <a:buClr>
                <a:srgbClr val="000000"/>
              </a:buClr>
              <a:buFont typeface="Arial"/>
              <a:buChar char="•"/>
            </a:pPr>
            <a:r>
              <a:rPr b="0" lang="en-US" sz="2800" spc="-1" strike="noStrike">
                <a:solidFill>
                  <a:srgbClr val="000000"/>
                </a:solidFill>
                <a:latin typeface="Calibri"/>
              </a:rPr>
              <a:t>What are the next steps toward implementation?</a:t>
            </a:r>
            <a:endParaRPr b="0" lang="en-US" sz="2800" spc="-1" strike="noStrike">
              <a:latin typeface="Arial"/>
            </a:endParaRPr>
          </a:p>
          <a:p>
            <a:pPr marL="343080" indent="-342720">
              <a:lnSpc>
                <a:spcPct val="100000"/>
              </a:lnSpc>
              <a:buClr>
                <a:srgbClr val="000000"/>
              </a:buClr>
              <a:buFont typeface="Arial"/>
              <a:buChar char="•"/>
            </a:pPr>
            <a:r>
              <a:rPr b="0" lang="en-US" sz="2800" spc="-1" strike="noStrike">
                <a:solidFill>
                  <a:srgbClr val="000000"/>
                </a:solidFill>
                <a:latin typeface="Calibri"/>
              </a:rPr>
              <a:t>What challenges remain?</a:t>
            </a:r>
            <a:endParaRPr b="0" lang="en-US" sz="2800" spc="-1" strike="noStrike">
              <a:latin typeface="Arial"/>
            </a:endParaRPr>
          </a:p>
          <a:p>
            <a:pPr marL="343080" indent="-342720">
              <a:lnSpc>
                <a:spcPct val="100000"/>
              </a:lnSpc>
              <a:buClr>
                <a:srgbClr val="000000"/>
              </a:buClr>
              <a:buFont typeface="Arial"/>
              <a:buChar char="•"/>
            </a:pPr>
            <a:r>
              <a:rPr b="0" lang="en-US" sz="2800" spc="-1" strike="noStrike">
                <a:solidFill>
                  <a:srgbClr val="000000"/>
                </a:solidFill>
                <a:latin typeface="Calibri"/>
              </a:rPr>
              <a:t>What are the “lessons learned” for other states?</a:t>
            </a:r>
            <a:endParaRPr b="0" lang="en-US" sz="2800" spc="-1" strike="noStrike">
              <a:latin typeface="Arial"/>
            </a:endParaRPr>
          </a:p>
        </p:txBody>
      </p:sp>
      <p:pic>
        <p:nvPicPr>
          <p:cNvPr id="428" name="Picture 5" descr=""/>
          <p:cNvPicPr/>
          <p:nvPr/>
        </p:nvPicPr>
        <p:blipFill>
          <a:blip r:embed="rId1"/>
          <a:srcRect l="24569" t="0" r="18641" b="0"/>
          <a:stretch/>
        </p:blipFill>
        <p:spPr>
          <a:xfrm>
            <a:off x="533520" y="2200680"/>
            <a:ext cx="3504960" cy="411444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CustomShape 1"/>
          <p:cNvSpPr/>
          <p:nvPr/>
        </p:nvSpPr>
        <p:spPr>
          <a:xfrm>
            <a:off x="7174440" y="2129400"/>
            <a:ext cx="1599840" cy="8218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400" spc="-1" strike="noStrike">
                <a:solidFill>
                  <a:srgbClr val="000000"/>
                </a:solidFill>
                <a:latin typeface="Calibri"/>
              </a:rPr>
              <a:t>Passage of SHB 1087</a:t>
            </a:r>
            <a:endParaRPr b="0" lang="en-US" sz="2400" spc="-1" strike="noStrike">
              <a:latin typeface="Arial"/>
            </a:endParaRPr>
          </a:p>
        </p:txBody>
      </p:sp>
      <p:graphicFrame>
        <p:nvGraphicFramePr>
          <p:cNvPr id="5" name="Diagram5"/>
          <p:cNvGraphicFramePr/>
          <p:nvPr>
            <p:extLst>
              <p:ext uri="{D42A27DB-BD31-4B8C-83A1-F6EECF244321}">
                <p14:modId xmlns:p14="http://schemas.microsoft.com/office/powerpoint/2010/main" val="2586060045"/>
              </p:ext>
            </p:extLst>
          </p:nvPr>
        </p:nvGraphicFramePr>
        <p:xfrm>
          <a:off x="380880" y="2016720"/>
          <a:ext cx="7117200" cy="42415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30" name="CustomShape 2"/>
          <p:cNvSpPr/>
          <p:nvPr/>
        </p:nvSpPr>
        <p:spPr>
          <a:xfrm>
            <a:off x="380880" y="2129400"/>
            <a:ext cx="1935360" cy="146196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Arial"/>
              <a:buChar char="•"/>
            </a:pPr>
            <a:r>
              <a:rPr b="0" lang="en-US" sz="1800" spc="-1" strike="noStrike">
                <a:solidFill>
                  <a:srgbClr val="000000"/>
                </a:solidFill>
                <a:latin typeface="Calibri"/>
              </a:rPr>
              <a:t>Broad-based coalition formed to tackle LTC financing crisis</a:t>
            </a:r>
            <a:endParaRPr b="0" lang="en-US" sz="1800" spc="-1" strike="noStrike">
              <a:latin typeface="Arial"/>
            </a:endParaRPr>
          </a:p>
        </p:txBody>
      </p:sp>
      <p:sp>
        <p:nvSpPr>
          <p:cNvPr id="431" name="CustomShape 3"/>
          <p:cNvSpPr/>
          <p:nvPr/>
        </p:nvSpPr>
        <p:spPr>
          <a:xfrm>
            <a:off x="1707120" y="4674240"/>
            <a:ext cx="2545200" cy="118764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Arial"/>
              <a:buChar char="•"/>
            </a:pPr>
            <a:r>
              <a:rPr b="0" lang="en-US" sz="1800" spc="-1" strike="noStrike">
                <a:solidFill>
                  <a:srgbClr val="000000"/>
                </a:solidFill>
                <a:latin typeface="Calibri"/>
              </a:rPr>
              <a:t>Coalition continues education &amp; outreach</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rPr>
              <a:t>Legislature mandates feasibility study</a:t>
            </a:r>
            <a:endParaRPr b="0" lang="en-US" sz="1800" spc="-1" strike="noStrike">
              <a:latin typeface="Arial"/>
            </a:endParaRPr>
          </a:p>
        </p:txBody>
      </p:sp>
      <p:sp>
        <p:nvSpPr>
          <p:cNvPr id="432" name="CustomShape 4"/>
          <p:cNvSpPr/>
          <p:nvPr/>
        </p:nvSpPr>
        <p:spPr>
          <a:xfrm>
            <a:off x="3488760" y="2159640"/>
            <a:ext cx="2443320" cy="146196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Arial"/>
              <a:buChar char="•"/>
            </a:pPr>
            <a:r>
              <a:rPr b="0" lang="en-US" sz="1800" spc="-1" strike="noStrike">
                <a:solidFill>
                  <a:srgbClr val="000000"/>
                </a:solidFill>
                <a:latin typeface="Calibri"/>
              </a:rPr>
              <a:t>Actuarial feasibility completed</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rPr>
              <a:t>Legislators introduce 2017 Long Term Care Trust Act</a:t>
            </a:r>
            <a:endParaRPr b="0" lang="en-US" sz="1800" spc="-1" strike="noStrike">
              <a:latin typeface="Arial"/>
            </a:endParaRPr>
          </a:p>
        </p:txBody>
      </p:sp>
      <p:sp>
        <p:nvSpPr>
          <p:cNvPr id="433" name="CustomShape 5"/>
          <p:cNvSpPr/>
          <p:nvPr/>
        </p:nvSpPr>
        <p:spPr>
          <a:xfrm>
            <a:off x="4946400" y="4674240"/>
            <a:ext cx="3189600" cy="201060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Arial"/>
              <a:buChar char="•"/>
            </a:pPr>
            <a:r>
              <a:rPr b="0" lang="en-US" sz="1800" spc="-1" strike="noStrike">
                <a:solidFill>
                  <a:srgbClr val="000000"/>
                </a:solidFill>
                <a:latin typeface="Calibri"/>
              </a:rPr>
              <a:t>LTC Trust Act gets bi-partisan support and passed through two committees</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rPr>
              <a:t>National media</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rPr>
              <a:t>Updated feasibility study</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rPr>
              <a:t>Interim stakeholder policy workgroup</a:t>
            </a:r>
            <a:endParaRPr b="0" lang="en-US" sz="1800" spc="-1" strike="noStrike">
              <a:latin typeface="Arial"/>
            </a:endParaRPr>
          </a:p>
        </p:txBody>
      </p:sp>
      <p:sp>
        <p:nvSpPr>
          <p:cNvPr id="434" name="CustomShape 6"/>
          <p:cNvSpPr/>
          <p:nvPr/>
        </p:nvSpPr>
        <p:spPr>
          <a:xfrm>
            <a:off x="7026480" y="3021120"/>
            <a:ext cx="1905840" cy="1713600"/>
          </a:xfrm>
          <a:prstGeom prst="star5">
            <a:avLst>
              <a:gd name="adj" fmla="val 19098"/>
              <a:gd name="hf" fmla="val 105146"/>
              <a:gd name="vf" fmla="val 110557"/>
            </a:avLst>
          </a:prstGeom>
          <a:solidFill>
            <a:srgbClr val="b52555"/>
          </a:solidFill>
          <a:ln>
            <a:noFill/>
          </a:ln>
        </p:spPr>
        <p:style>
          <a:lnRef idx="2">
            <a:schemeClr val="accent1">
              <a:shade val="50000"/>
            </a:schemeClr>
          </a:lnRef>
          <a:fillRef idx="1">
            <a:schemeClr val="accent1"/>
          </a:fillRef>
          <a:effectRef idx="0">
            <a:schemeClr val="accent1"/>
          </a:effectRef>
          <a:fontRef idx="minor"/>
        </p:style>
      </p:sp>
      <p:sp>
        <p:nvSpPr>
          <p:cNvPr id="435" name="CustomShape 7"/>
          <p:cNvSpPr/>
          <p:nvPr/>
        </p:nvSpPr>
        <p:spPr>
          <a:xfrm>
            <a:off x="7417080" y="3767400"/>
            <a:ext cx="1144800" cy="449640"/>
          </a:xfrm>
          <a:prstGeom prst="rect">
            <a:avLst/>
          </a:prstGeom>
          <a:noFill/>
          <a:ln>
            <a:noFill/>
          </a:ln>
        </p:spPr>
        <p:style>
          <a:lnRef idx="0"/>
          <a:fillRef idx="0"/>
          <a:effectRef idx="0"/>
          <a:fontRef idx="minor"/>
        </p:style>
        <p:txBody>
          <a:bodyPr lIns="68760" rIns="68760" tIns="34200" bIns="34200">
            <a:spAutoFit/>
          </a:bodyPr>
          <a:p>
            <a:pPr algn="ctr">
              <a:lnSpc>
                <a:spcPct val="100000"/>
              </a:lnSpc>
            </a:pPr>
            <a:r>
              <a:rPr b="0" lang="en-US" sz="2500" spc="-1" strike="noStrike">
                <a:solidFill>
                  <a:srgbClr val="ffffff"/>
                </a:solidFill>
                <a:latin typeface="Calibri"/>
              </a:rPr>
              <a:t>2019</a:t>
            </a:r>
            <a:endParaRPr b="0" lang="en-US" sz="2500" spc="-1" strike="noStrike">
              <a:latin typeface="Arial"/>
            </a:endParaRPr>
          </a:p>
        </p:txBody>
      </p:sp>
      <p:sp>
        <p:nvSpPr>
          <p:cNvPr id="436" name="CustomShape 8"/>
          <p:cNvSpPr/>
          <p:nvPr/>
        </p:nvSpPr>
        <p:spPr>
          <a:xfrm>
            <a:off x="454320" y="914400"/>
            <a:ext cx="8229240" cy="1153800"/>
          </a:xfrm>
          <a:prstGeom prst="rect">
            <a:avLst/>
          </a:prstGeom>
          <a:noFill/>
          <a:ln>
            <a:noFill/>
          </a:ln>
        </p:spPr>
        <p:style>
          <a:lnRef idx="0"/>
          <a:fillRef idx="0"/>
          <a:effectRef idx="0"/>
          <a:fontRef idx="minor"/>
        </p:style>
        <p:txBody>
          <a:bodyPr lIns="90000" rIns="90000" tIns="45000" bIns="45000">
            <a:normAutofit/>
          </a:bodyPr>
          <a:p>
            <a:pPr algn="ctr">
              <a:lnSpc>
                <a:spcPct val="100000"/>
              </a:lnSpc>
            </a:pPr>
            <a:r>
              <a:rPr b="0" lang="en-US" sz="4300" spc="-1" strike="noStrike">
                <a:solidFill>
                  <a:srgbClr val="2c50a3"/>
                </a:solidFill>
                <a:latin typeface="Calibri"/>
              </a:rPr>
              <a:t>A Legislature’s Innovative Solution</a:t>
            </a:r>
            <a:endParaRPr b="0" lang="en-US" sz="4300" spc="-1" strike="noStrike">
              <a:latin typeface="Arial"/>
            </a:endParaRPr>
          </a:p>
          <a:p>
            <a:pPr algn="ctr">
              <a:lnSpc>
                <a:spcPct val="100000"/>
              </a:lnSpc>
            </a:pPr>
            <a:r>
              <a:rPr b="0" lang="en-US" sz="3500" spc="-1" strike="noStrike">
                <a:solidFill>
                  <a:srgbClr val="2c50a3"/>
                </a:solidFill>
                <a:latin typeface="Calibri"/>
              </a:rPr>
              <a:t>Action Across Three Biennia</a:t>
            </a:r>
            <a:endParaRPr b="0" lang="en-US" sz="35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7" name="Picture 5" descr=""/>
          <p:cNvPicPr/>
          <p:nvPr/>
        </p:nvPicPr>
        <p:blipFill>
          <a:blip r:embed="rId1"/>
          <a:stretch/>
        </p:blipFill>
        <p:spPr>
          <a:xfrm>
            <a:off x="87840" y="2388240"/>
            <a:ext cx="8967960" cy="3250440"/>
          </a:xfrm>
          <a:prstGeom prst="rect">
            <a:avLst/>
          </a:prstGeom>
          <a:ln>
            <a:noFill/>
          </a:ln>
        </p:spPr>
      </p:pic>
      <p:sp>
        <p:nvSpPr>
          <p:cNvPr id="438" name="TextShape 1"/>
          <p:cNvSpPr txBox="1"/>
          <p:nvPr/>
        </p:nvSpPr>
        <p:spPr>
          <a:xfrm>
            <a:off x="457200" y="838080"/>
            <a:ext cx="8229240" cy="1294920"/>
          </a:xfrm>
          <a:prstGeom prst="rect">
            <a:avLst/>
          </a:prstGeom>
          <a:noFill/>
          <a:ln>
            <a:noFill/>
          </a:ln>
        </p:spPr>
        <p:txBody>
          <a:bodyPr anchor="ctr">
            <a:noAutofit/>
          </a:bodyPr>
          <a:p>
            <a:pPr algn="ctr">
              <a:lnSpc>
                <a:spcPct val="100000"/>
              </a:lnSpc>
            </a:pPr>
            <a:r>
              <a:rPr b="0" lang="en-US" sz="4000" spc="-1" strike="noStrike">
                <a:solidFill>
                  <a:srgbClr val="2c50a3"/>
                </a:solidFill>
                <a:latin typeface="Calibri"/>
              </a:rPr>
              <a:t>Who Got Involved?</a:t>
            </a:r>
            <a:br/>
            <a:r>
              <a:rPr b="0" lang="en-US" sz="4000" spc="-1" strike="noStrike">
                <a:solidFill>
                  <a:srgbClr val="2c50a3"/>
                </a:solidFill>
                <a:latin typeface="Calibri"/>
              </a:rPr>
              <a:t>Coalition of Advocates</a:t>
            </a:r>
            <a:endParaRPr b="0" lang="en-US" sz="4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CustomShape 1"/>
          <p:cNvSpPr/>
          <p:nvPr/>
        </p:nvSpPr>
        <p:spPr>
          <a:xfrm>
            <a:off x="530280" y="1523160"/>
            <a:ext cx="8083080" cy="1736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Calibri"/>
                <a:ea typeface="Tahoma"/>
              </a:rPr>
              <a:t>There was majority support among voters in all age groups – even with the tax</a:t>
            </a:r>
            <a:endParaRPr b="0" lang="en-US" sz="2400" spc="-1" strike="noStrike">
              <a:latin typeface="Arial"/>
            </a:endParaRPr>
          </a:p>
          <a:p>
            <a:pPr lvl="1" marL="800280" indent="-342720">
              <a:lnSpc>
                <a:spcPct val="100000"/>
              </a:lnSpc>
              <a:buClr>
                <a:srgbClr val="000000"/>
              </a:buClr>
              <a:buFont typeface="Arial"/>
              <a:buChar char="•"/>
            </a:pPr>
            <a:r>
              <a:rPr b="0" lang="en-US" sz="2000" spc="-1" strike="noStrike">
                <a:solidFill>
                  <a:srgbClr val="000000"/>
                </a:solidFill>
                <a:latin typeface="Calibri"/>
                <a:ea typeface="Tahoma"/>
              </a:rPr>
              <a:t>An August 2018 poll of Washington voters showed that 73% support the concept of a long-term care trust</a:t>
            </a:r>
            <a:endParaRPr b="0" lang="en-US" sz="2000" spc="-1" strike="noStrike">
              <a:latin typeface="Arial"/>
            </a:endParaRPr>
          </a:p>
          <a:p>
            <a:pPr lvl="1" marL="800280" indent="-342720">
              <a:lnSpc>
                <a:spcPct val="100000"/>
              </a:lnSpc>
              <a:buClr>
                <a:srgbClr val="000000"/>
              </a:buClr>
              <a:buFont typeface="Arial"/>
              <a:buChar char="•"/>
            </a:pPr>
            <a:r>
              <a:rPr b="0" lang="en-US" sz="2000" spc="-1" strike="noStrike">
                <a:solidFill>
                  <a:srgbClr val="000000"/>
                </a:solidFill>
                <a:latin typeface="Calibri"/>
                <a:ea typeface="Tahoma"/>
              </a:rPr>
              <a:t>83% of voters ages 18-34 support the concept</a:t>
            </a:r>
            <a:endParaRPr b="0" lang="en-US" sz="2000" spc="-1" strike="noStrike">
              <a:latin typeface="Arial"/>
            </a:endParaRPr>
          </a:p>
        </p:txBody>
      </p:sp>
      <p:sp>
        <p:nvSpPr>
          <p:cNvPr id="440" name="TextShape 2"/>
          <p:cNvSpPr txBox="1"/>
          <p:nvPr/>
        </p:nvSpPr>
        <p:spPr>
          <a:xfrm>
            <a:off x="457200" y="838080"/>
            <a:ext cx="8229240" cy="608400"/>
          </a:xfrm>
          <a:prstGeom prst="rect">
            <a:avLst/>
          </a:prstGeom>
          <a:noFill/>
          <a:ln>
            <a:noFill/>
          </a:ln>
        </p:spPr>
        <p:txBody>
          <a:bodyPr anchor="ctr">
            <a:noAutofit/>
          </a:bodyPr>
          <a:p>
            <a:pPr algn="ctr">
              <a:lnSpc>
                <a:spcPct val="100000"/>
              </a:lnSpc>
            </a:pPr>
            <a:r>
              <a:rPr b="0" lang="en-US" sz="4000" spc="-1" strike="noStrike">
                <a:solidFill>
                  <a:srgbClr val="2c50a3"/>
                </a:solidFill>
                <a:latin typeface="Calibri"/>
              </a:rPr>
              <a:t>Voter Support</a:t>
            </a:r>
            <a:endParaRPr b="0" lang="en-US" sz="4000" spc="-1" strike="noStrike">
              <a:solidFill>
                <a:srgbClr val="000000"/>
              </a:solidFill>
              <a:latin typeface="Calibri"/>
            </a:endParaRPr>
          </a:p>
        </p:txBody>
      </p:sp>
      <p:graphicFrame>
        <p:nvGraphicFramePr>
          <p:cNvPr id="441" name="Chart 4"/>
          <p:cNvGraphicFramePr/>
          <p:nvPr/>
        </p:nvGraphicFramePr>
        <p:xfrm>
          <a:off x="609480" y="3510360"/>
          <a:ext cx="3504960" cy="266652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42" name="Chart 5"/>
          <p:cNvGraphicFramePr/>
          <p:nvPr/>
        </p:nvGraphicFramePr>
        <p:xfrm>
          <a:off x="5029200" y="3505320"/>
          <a:ext cx="3504960" cy="2666520"/>
        </p:xfrm>
        <a:graphic>
          <a:graphicData uri="http://schemas.openxmlformats.org/drawingml/2006/chart">
            <c:chart xmlns:c="http://schemas.openxmlformats.org/drawingml/2006/chart" xmlns:r="http://schemas.openxmlformats.org/officeDocument/2006/relationships" r:id="rId2"/>
          </a:graphicData>
        </a:graphic>
      </p:graphicFrame>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CustomShape 1"/>
          <p:cNvSpPr/>
          <p:nvPr/>
        </p:nvSpPr>
        <p:spPr>
          <a:xfrm flipH="1">
            <a:off x="476640" y="1752480"/>
            <a:ext cx="3657240" cy="447948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Arial"/>
              <a:buChar char="•"/>
            </a:pPr>
            <a:r>
              <a:rPr b="0" lang="en-US" sz="2400" spc="-1" strike="noStrike">
                <a:solidFill>
                  <a:srgbClr val="000000"/>
                </a:solidFill>
                <a:latin typeface="Calibri"/>
              </a:rPr>
              <a:t>Strong coalition partners under Washingtonians for a Responsible Future</a:t>
            </a:r>
            <a:endParaRPr b="0" lang="en-US" sz="2400" spc="-1" strike="noStrike">
              <a:latin typeface="Arial"/>
            </a:endParaRPr>
          </a:p>
          <a:p>
            <a:pPr marL="285840" indent="-285480">
              <a:lnSpc>
                <a:spcPct val="100000"/>
              </a:lnSpc>
              <a:buClr>
                <a:srgbClr val="000000"/>
              </a:buClr>
              <a:buFont typeface="Arial"/>
              <a:buChar char="•"/>
            </a:pPr>
            <a:r>
              <a:rPr b="0" lang="en-US" sz="2400" spc="-1" strike="noStrike">
                <a:solidFill>
                  <a:srgbClr val="000000"/>
                </a:solidFill>
                <a:latin typeface="Calibri"/>
              </a:rPr>
              <a:t>Tele-townhall with Governor Inslee</a:t>
            </a:r>
            <a:endParaRPr b="0" lang="en-US" sz="2400" spc="-1" strike="noStrike">
              <a:latin typeface="Arial"/>
            </a:endParaRPr>
          </a:p>
          <a:p>
            <a:pPr marL="285840" indent="-285480">
              <a:lnSpc>
                <a:spcPct val="100000"/>
              </a:lnSpc>
              <a:buClr>
                <a:srgbClr val="000000"/>
              </a:buClr>
              <a:buFont typeface="Arial"/>
              <a:buChar char="•"/>
            </a:pPr>
            <a:r>
              <a:rPr b="0" lang="en-US" sz="2400" spc="-1" strike="noStrike">
                <a:solidFill>
                  <a:srgbClr val="000000"/>
                </a:solidFill>
                <a:latin typeface="Calibri"/>
              </a:rPr>
              <a:t>7,500 emails and full-page ads in target legislators’ districts</a:t>
            </a:r>
            <a:endParaRPr b="0" lang="en-US" sz="2400" spc="-1" strike="noStrike">
              <a:latin typeface="Arial"/>
            </a:endParaRPr>
          </a:p>
          <a:p>
            <a:pPr marL="285840" indent="-285480">
              <a:lnSpc>
                <a:spcPct val="100000"/>
              </a:lnSpc>
              <a:buClr>
                <a:srgbClr val="000000"/>
              </a:buClr>
              <a:buFont typeface="Arial"/>
              <a:buChar char="•"/>
            </a:pPr>
            <a:r>
              <a:rPr b="0" lang="en-US" sz="2400" spc="-1" strike="noStrike">
                <a:solidFill>
                  <a:srgbClr val="000000"/>
                </a:solidFill>
                <a:latin typeface="Calibri"/>
              </a:rPr>
              <a:t>#Prepare4Care hashtag</a:t>
            </a:r>
            <a:endParaRPr b="0" lang="en-US" sz="2400" spc="-1" strike="noStrike">
              <a:latin typeface="Arial"/>
            </a:endParaRPr>
          </a:p>
          <a:p>
            <a:pPr marL="285840" indent="-285480">
              <a:lnSpc>
                <a:spcPct val="100000"/>
              </a:lnSpc>
              <a:buClr>
                <a:srgbClr val="000000"/>
              </a:buClr>
              <a:buFont typeface="Arial"/>
              <a:buChar char="•"/>
            </a:pPr>
            <a:r>
              <a:rPr b="0" lang="en-US" sz="2400" spc="-1" strike="noStrike">
                <a:solidFill>
                  <a:srgbClr val="000000"/>
                </a:solidFill>
                <a:latin typeface="Calibri"/>
              </a:rPr>
              <a:t>6,000 Petitions delivered to legislators along with cookies for staff</a:t>
            </a:r>
            <a:endParaRPr b="0" lang="en-US" sz="2400" spc="-1" strike="noStrike">
              <a:latin typeface="Arial"/>
            </a:endParaRPr>
          </a:p>
        </p:txBody>
      </p:sp>
      <p:pic>
        <p:nvPicPr>
          <p:cNvPr id="444" name="Picture 11" descr=""/>
          <p:cNvPicPr/>
          <p:nvPr/>
        </p:nvPicPr>
        <p:blipFill>
          <a:blip r:embed="rId1"/>
          <a:srcRect l="0" t="0" r="0" b="5930"/>
          <a:stretch/>
        </p:blipFill>
        <p:spPr>
          <a:xfrm>
            <a:off x="4263480" y="1752480"/>
            <a:ext cx="2142720" cy="2015640"/>
          </a:xfrm>
          <a:prstGeom prst="rect">
            <a:avLst/>
          </a:prstGeom>
          <a:ln>
            <a:noFill/>
          </a:ln>
        </p:spPr>
      </p:pic>
      <p:pic>
        <p:nvPicPr>
          <p:cNvPr id="445" name="Content Placeholder 4" descr=""/>
          <p:cNvPicPr/>
          <p:nvPr/>
        </p:nvPicPr>
        <p:blipFill>
          <a:blip r:embed="rId2"/>
          <a:srcRect l="0" t="18471" r="0" b="17636"/>
          <a:stretch/>
        </p:blipFill>
        <p:spPr>
          <a:xfrm>
            <a:off x="6525000" y="1739160"/>
            <a:ext cx="2141640" cy="2029320"/>
          </a:xfrm>
          <a:prstGeom prst="rect">
            <a:avLst/>
          </a:prstGeom>
          <a:ln>
            <a:noFill/>
          </a:ln>
        </p:spPr>
      </p:pic>
      <p:pic>
        <p:nvPicPr>
          <p:cNvPr id="446" name="Picture 14" descr=""/>
          <p:cNvPicPr/>
          <p:nvPr/>
        </p:nvPicPr>
        <p:blipFill>
          <a:blip r:embed="rId3"/>
          <a:stretch/>
        </p:blipFill>
        <p:spPr>
          <a:xfrm>
            <a:off x="4258440" y="3867480"/>
            <a:ext cx="4408200" cy="2493000"/>
          </a:xfrm>
          <a:prstGeom prst="rect">
            <a:avLst/>
          </a:prstGeom>
          <a:ln>
            <a:noFill/>
          </a:ln>
        </p:spPr>
      </p:pic>
      <p:sp>
        <p:nvSpPr>
          <p:cNvPr id="447" name="TextShape 2"/>
          <p:cNvSpPr txBox="1"/>
          <p:nvPr/>
        </p:nvSpPr>
        <p:spPr>
          <a:xfrm>
            <a:off x="457200" y="813960"/>
            <a:ext cx="8229240" cy="1142640"/>
          </a:xfrm>
          <a:prstGeom prst="rect">
            <a:avLst/>
          </a:prstGeom>
          <a:noFill/>
          <a:ln>
            <a:noFill/>
          </a:ln>
        </p:spPr>
        <p:txBody>
          <a:bodyPr>
            <a:normAutofit/>
          </a:bodyPr>
          <a:p>
            <a:pPr algn="ctr">
              <a:lnSpc>
                <a:spcPct val="100000"/>
              </a:lnSpc>
            </a:pPr>
            <a:r>
              <a:rPr b="0" lang="en-US" sz="4000" spc="-1" strike="noStrike">
                <a:solidFill>
                  <a:srgbClr val="2c50a3"/>
                </a:solidFill>
                <a:latin typeface="Calibri"/>
              </a:rPr>
              <a:t>Grassroots Ground Game</a:t>
            </a:r>
            <a:endParaRPr b="0" lang="en-US" sz="4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TextShape 1"/>
          <p:cNvSpPr txBox="1"/>
          <p:nvPr/>
        </p:nvSpPr>
        <p:spPr>
          <a:xfrm>
            <a:off x="457200" y="838080"/>
            <a:ext cx="8229240" cy="685440"/>
          </a:xfrm>
          <a:prstGeom prst="rect">
            <a:avLst/>
          </a:prstGeom>
          <a:noFill/>
          <a:ln>
            <a:noFill/>
          </a:ln>
        </p:spPr>
        <p:txBody>
          <a:bodyPr anchor="ctr">
            <a:noAutofit/>
          </a:bodyPr>
          <a:p>
            <a:pPr algn="ctr">
              <a:lnSpc>
                <a:spcPct val="100000"/>
              </a:lnSpc>
            </a:pPr>
            <a:r>
              <a:rPr b="0" lang="en-US" sz="4000" spc="-1" strike="noStrike">
                <a:solidFill>
                  <a:srgbClr val="2c50a3"/>
                </a:solidFill>
                <a:latin typeface="Calibri"/>
              </a:rPr>
              <a:t>Using the Benefits</a:t>
            </a:r>
            <a:endParaRPr b="0" lang="en-US" sz="4000" spc="-1" strike="noStrike">
              <a:solidFill>
                <a:srgbClr val="000000"/>
              </a:solidFill>
              <a:latin typeface="Calibri"/>
            </a:endParaRPr>
          </a:p>
        </p:txBody>
      </p:sp>
      <p:sp>
        <p:nvSpPr>
          <p:cNvPr id="449" name="CustomShape 2"/>
          <p:cNvSpPr/>
          <p:nvPr/>
        </p:nvSpPr>
        <p:spPr>
          <a:xfrm>
            <a:off x="346680" y="1828800"/>
            <a:ext cx="8403840" cy="9435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800" spc="-1" strike="noStrike">
                <a:solidFill>
                  <a:srgbClr val="000000"/>
                </a:solidFill>
                <a:latin typeface="Calibri"/>
                <a:ea typeface="Tahoma"/>
              </a:rPr>
              <a:t>$36,500 doesn’t seem like much. What difference will that make? That's enough for:</a:t>
            </a:r>
            <a:endParaRPr b="0" lang="en-US" sz="2800" spc="-1" strike="noStrike">
              <a:latin typeface="Arial"/>
            </a:endParaRPr>
          </a:p>
        </p:txBody>
      </p:sp>
      <p:pic>
        <p:nvPicPr>
          <p:cNvPr id="450" name="Picture 5" descr=""/>
          <p:cNvPicPr/>
          <p:nvPr/>
        </p:nvPicPr>
        <p:blipFill>
          <a:blip r:embed="rId1"/>
          <a:stretch/>
        </p:blipFill>
        <p:spPr>
          <a:xfrm>
            <a:off x="346680" y="3087720"/>
            <a:ext cx="914040" cy="758520"/>
          </a:xfrm>
          <a:prstGeom prst="rect">
            <a:avLst/>
          </a:prstGeom>
          <a:ln>
            <a:noFill/>
          </a:ln>
        </p:spPr>
      </p:pic>
      <p:pic>
        <p:nvPicPr>
          <p:cNvPr id="451" name="Picture 6" descr=""/>
          <p:cNvPicPr/>
          <p:nvPr/>
        </p:nvPicPr>
        <p:blipFill>
          <a:blip r:embed="rId2"/>
          <a:stretch/>
        </p:blipFill>
        <p:spPr>
          <a:xfrm>
            <a:off x="331560" y="4933440"/>
            <a:ext cx="914040" cy="776880"/>
          </a:xfrm>
          <a:prstGeom prst="rect">
            <a:avLst/>
          </a:prstGeom>
          <a:ln>
            <a:noFill/>
          </a:ln>
        </p:spPr>
      </p:pic>
      <p:pic>
        <p:nvPicPr>
          <p:cNvPr id="452" name="Picture 7" descr=""/>
          <p:cNvPicPr/>
          <p:nvPr/>
        </p:nvPicPr>
        <p:blipFill>
          <a:blip r:embed="rId3"/>
          <a:stretch/>
        </p:blipFill>
        <p:spPr>
          <a:xfrm>
            <a:off x="4876920" y="3087720"/>
            <a:ext cx="685440" cy="812160"/>
          </a:xfrm>
          <a:prstGeom prst="rect">
            <a:avLst/>
          </a:prstGeom>
          <a:ln>
            <a:noFill/>
          </a:ln>
        </p:spPr>
      </p:pic>
      <p:sp>
        <p:nvSpPr>
          <p:cNvPr id="453" name="CustomShape 3"/>
          <p:cNvSpPr/>
          <p:nvPr/>
        </p:nvSpPr>
        <p:spPr>
          <a:xfrm>
            <a:off x="1373400" y="3192480"/>
            <a:ext cx="3047760" cy="700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a:solidFill>
                  <a:srgbClr val="000000"/>
                </a:solidFill>
                <a:latin typeface="Calibri"/>
              </a:rPr>
              <a:t>25 hours per week of in-home care for a year</a:t>
            </a:r>
            <a:endParaRPr b="0" lang="en-US" sz="2000" spc="-1" strike="noStrike">
              <a:latin typeface="Arial"/>
            </a:endParaRPr>
          </a:p>
        </p:txBody>
      </p:sp>
      <p:sp>
        <p:nvSpPr>
          <p:cNvPr id="454" name="CustomShape 4"/>
          <p:cNvSpPr/>
          <p:nvPr/>
        </p:nvSpPr>
        <p:spPr>
          <a:xfrm>
            <a:off x="1373400" y="4631400"/>
            <a:ext cx="3047760" cy="1310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a:solidFill>
                  <a:srgbClr val="000000"/>
                </a:solidFill>
                <a:latin typeface="Calibri"/>
              </a:rPr>
              <a:t>9 to 18 months in a residential care such as an adult family home or assisted living facility</a:t>
            </a:r>
            <a:endParaRPr b="0" lang="en-US" sz="2000" spc="-1" strike="noStrike">
              <a:latin typeface="Arial"/>
            </a:endParaRPr>
          </a:p>
        </p:txBody>
      </p:sp>
      <p:pic>
        <p:nvPicPr>
          <p:cNvPr id="455" name="Picture 10" descr=""/>
          <p:cNvPicPr/>
          <p:nvPr/>
        </p:nvPicPr>
        <p:blipFill>
          <a:blip r:embed="rId4"/>
          <a:stretch/>
        </p:blipFill>
        <p:spPr>
          <a:xfrm>
            <a:off x="4762440" y="4876200"/>
            <a:ext cx="914040" cy="834120"/>
          </a:xfrm>
          <a:prstGeom prst="rect">
            <a:avLst/>
          </a:prstGeom>
          <a:ln>
            <a:noFill/>
          </a:ln>
        </p:spPr>
      </p:pic>
      <p:sp>
        <p:nvSpPr>
          <p:cNvPr id="456" name="CustomShape 5"/>
          <p:cNvSpPr/>
          <p:nvPr/>
        </p:nvSpPr>
        <p:spPr>
          <a:xfrm>
            <a:off x="5791320" y="3139920"/>
            <a:ext cx="2959560" cy="700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a:solidFill>
                  <a:srgbClr val="000000"/>
                </a:solidFill>
                <a:latin typeface="Calibri"/>
              </a:rPr>
              <a:t>5 to 6 months in a nursing home</a:t>
            </a:r>
            <a:endParaRPr b="0" lang="en-US" sz="2000" spc="-1" strike="noStrike">
              <a:latin typeface="Arial"/>
            </a:endParaRPr>
          </a:p>
        </p:txBody>
      </p:sp>
      <p:sp>
        <p:nvSpPr>
          <p:cNvPr id="457" name="CustomShape 6"/>
          <p:cNvSpPr/>
          <p:nvPr/>
        </p:nvSpPr>
        <p:spPr>
          <a:xfrm>
            <a:off x="5817600" y="4324320"/>
            <a:ext cx="2933280" cy="1919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000" spc="-1" strike="noStrike">
                <a:solidFill>
                  <a:srgbClr val="000000"/>
                </a:solidFill>
                <a:latin typeface="Calibri"/>
              </a:rPr>
              <a:t>5 years of family caregiver support that includes respite, caregiver counseling and education, home modification or adaptive equipment</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CustomShape 1"/>
          <p:cNvSpPr/>
          <p:nvPr/>
        </p:nvSpPr>
        <p:spPr>
          <a:xfrm>
            <a:off x="533520" y="1600200"/>
            <a:ext cx="8076960" cy="46627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3200" spc="-1" strike="noStrike">
                <a:solidFill>
                  <a:srgbClr val="000000"/>
                </a:solidFill>
                <a:latin typeface="Calibri"/>
                <a:ea typeface="Tahoma"/>
              </a:rPr>
              <a:t>What are “lessons learned” for other states?</a:t>
            </a:r>
            <a:endParaRPr b="0" lang="en-US" sz="3200" spc="-1" strike="noStrike">
              <a:latin typeface="Arial"/>
            </a:endParaRPr>
          </a:p>
          <a:p>
            <a:pPr marL="343080" indent="-342720">
              <a:lnSpc>
                <a:spcPct val="100000"/>
              </a:lnSpc>
              <a:buClr>
                <a:srgbClr val="000000"/>
              </a:buClr>
              <a:buFont typeface="Arial"/>
              <a:buChar char="•"/>
            </a:pPr>
            <a:r>
              <a:rPr b="0" lang="en-US" sz="2400" spc="-1" strike="noStrike">
                <a:solidFill>
                  <a:srgbClr val="000000"/>
                </a:solidFill>
                <a:latin typeface="Calibri"/>
                <a:ea typeface="Tahoma"/>
              </a:rPr>
              <a:t>Don’t be in denial on the need for and cost of long-term care</a:t>
            </a:r>
            <a:endParaRPr b="0" lang="en-US" sz="2400" spc="-1" strike="noStrike">
              <a:latin typeface="Arial"/>
            </a:endParaRPr>
          </a:p>
          <a:p>
            <a:pPr marL="343080" indent="-342720">
              <a:lnSpc>
                <a:spcPct val="100000"/>
              </a:lnSpc>
              <a:buClr>
                <a:srgbClr val="000000"/>
              </a:buClr>
              <a:buFont typeface="Arial"/>
              <a:buChar char="•"/>
            </a:pPr>
            <a:r>
              <a:rPr b="0" lang="en-US" sz="2400" spc="-1" strike="noStrike">
                <a:solidFill>
                  <a:srgbClr val="000000"/>
                </a:solidFill>
                <a:latin typeface="Calibri"/>
                <a:ea typeface="Tahoma"/>
              </a:rPr>
              <a:t>Accept that LTC costs will press state budgets via Medicaid</a:t>
            </a:r>
            <a:endParaRPr b="0" lang="en-US" sz="2400" spc="-1" strike="noStrike">
              <a:latin typeface="Arial"/>
            </a:endParaRPr>
          </a:p>
          <a:p>
            <a:pPr marL="343080" indent="-342720">
              <a:lnSpc>
                <a:spcPct val="100000"/>
              </a:lnSpc>
              <a:buClr>
                <a:srgbClr val="000000"/>
              </a:buClr>
              <a:buFont typeface="Arial"/>
              <a:buChar char="•"/>
            </a:pPr>
            <a:r>
              <a:rPr b="0" lang="en-US" sz="2400" spc="-1" strike="noStrike">
                <a:solidFill>
                  <a:srgbClr val="000000"/>
                </a:solidFill>
                <a:latin typeface="Calibri"/>
                <a:ea typeface="Tahoma"/>
              </a:rPr>
              <a:t>Accept that its not “public </a:t>
            </a:r>
            <a:r>
              <a:rPr b="1" lang="en-US" sz="2400" spc="-1" strike="noStrike" u="sng">
                <a:solidFill>
                  <a:srgbClr val="000000"/>
                </a:solidFill>
                <a:uFillTx/>
                <a:latin typeface="Calibri"/>
                <a:ea typeface="Tahoma"/>
              </a:rPr>
              <a:t>or</a:t>
            </a:r>
            <a:r>
              <a:rPr b="0" lang="en-US" sz="2400" spc="-1" strike="noStrike">
                <a:solidFill>
                  <a:srgbClr val="000000"/>
                </a:solidFill>
                <a:latin typeface="Calibri"/>
                <a:ea typeface="Tahoma"/>
              </a:rPr>
              <a:t> private </a:t>
            </a:r>
            <a:r>
              <a:rPr b="1" lang="en-US" sz="2400" spc="-1" strike="noStrike" u="sng">
                <a:solidFill>
                  <a:srgbClr val="000000"/>
                </a:solidFill>
                <a:uFillTx/>
                <a:latin typeface="Calibri"/>
                <a:ea typeface="Tahoma"/>
              </a:rPr>
              <a:t>or</a:t>
            </a:r>
            <a:r>
              <a:rPr b="0" lang="en-US" sz="2400" spc="-1" strike="noStrike">
                <a:solidFill>
                  <a:srgbClr val="000000"/>
                </a:solidFill>
                <a:latin typeface="Calibri"/>
                <a:ea typeface="Tahoma"/>
              </a:rPr>
              <a:t> family </a:t>
            </a:r>
            <a:r>
              <a:rPr b="1" lang="en-US" sz="2400" spc="-1" strike="noStrike" u="sng">
                <a:solidFill>
                  <a:srgbClr val="000000"/>
                </a:solidFill>
                <a:uFillTx/>
                <a:latin typeface="Calibri"/>
                <a:ea typeface="Tahoma"/>
              </a:rPr>
              <a:t>or</a:t>
            </a:r>
            <a:r>
              <a:rPr b="0" lang="en-US" sz="2400" spc="-1" strike="noStrike">
                <a:solidFill>
                  <a:srgbClr val="000000"/>
                </a:solidFill>
                <a:latin typeface="Calibri"/>
                <a:ea typeface="Tahoma"/>
              </a:rPr>
              <a:t> individual responsibility,” it’s “all of those together”</a:t>
            </a:r>
            <a:endParaRPr b="0" lang="en-US" sz="2400" spc="-1" strike="noStrike">
              <a:latin typeface="Arial"/>
            </a:endParaRPr>
          </a:p>
          <a:p>
            <a:pPr marL="343080" indent="-342720">
              <a:lnSpc>
                <a:spcPct val="100000"/>
              </a:lnSpc>
              <a:buClr>
                <a:srgbClr val="000000"/>
              </a:buClr>
              <a:buFont typeface="Arial"/>
              <a:buChar char="•"/>
            </a:pPr>
            <a:r>
              <a:rPr b="0" lang="en-US" sz="2400" spc="-1" strike="noStrike">
                <a:solidFill>
                  <a:srgbClr val="000000"/>
                </a:solidFill>
                <a:latin typeface="Calibri"/>
                <a:ea typeface="Tahoma"/>
              </a:rPr>
              <a:t>Political 101 – key questions:</a:t>
            </a:r>
            <a:endParaRPr b="0" lang="en-US" sz="2400" spc="-1" strike="noStrike">
              <a:latin typeface="Arial"/>
            </a:endParaRPr>
          </a:p>
          <a:p>
            <a:pPr lvl="1" marL="800280" indent="-342720">
              <a:lnSpc>
                <a:spcPct val="100000"/>
              </a:lnSpc>
              <a:buClr>
                <a:srgbClr val="000000"/>
              </a:buClr>
              <a:buFont typeface="Arial"/>
              <a:buChar char="•"/>
            </a:pPr>
            <a:r>
              <a:rPr b="0" lang="en-US" sz="2000" spc="-1" strike="noStrike">
                <a:solidFill>
                  <a:srgbClr val="000000"/>
                </a:solidFill>
                <a:latin typeface="Calibri"/>
                <a:ea typeface="Tahoma"/>
              </a:rPr>
              <a:t>Assess your starting point – is your state already leading on LTC reforms? </a:t>
            </a:r>
            <a:endParaRPr b="0" lang="en-US" sz="2000" spc="-1" strike="noStrike">
              <a:latin typeface="Arial"/>
            </a:endParaRPr>
          </a:p>
          <a:p>
            <a:pPr lvl="1" marL="800280" indent="-342720">
              <a:lnSpc>
                <a:spcPct val="100000"/>
              </a:lnSpc>
              <a:buClr>
                <a:srgbClr val="000000"/>
              </a:buClr>
              <a:buFont typeface="Arial"/>
              <a:buChar char="•"/>
            </a:pPr>
            <a:r>
              <a:rPr b="0" lang="en-US" sz="2000" spc="-1" strike="noStrike">
                <a:solidFill>
                  <a:srgbClr val="000000"/>
                </a:solidFill>
                <a:latin typeface="Calibri"/>
                <a:ea typeface="Tahoma"/>
              </a:rPr>
              <a:t>Do you have/can you develop strong legislative champions and leadership?</a:t>
            </a:r>
            <a:endParaRPr b="0" lang="en-US" sz="2000" spc="-1" strike="noStrike">
              <a:latin typeface="Arial"/>
            </a:endParaRPr>
          </a:p>
          <a:p>
            <a:pPr lvl="1" marL="800280" indent="-342720">
              <a:lnSpc>
                <a:spcPct val="100000"/>
              </a:lnSpc>
              <a:buClr>
                <a:srgbClr val="000000"/>
              </a:buClr>
              <a:buFont typeface="Arial"/>
              <a:buChar char="•"/>
            </a:pPr>
            <a:r>
              <a:rPr b="0" lang="en-US" sz="2000" spc="-1" strike="noStrike">
                <a:solidFill>
                  <a:srgbClr val="000000"/>
                </a:solidFill>
                <a:latin typeface="Calibri"/>
                <a:ea typeface="Tahoma"/>
              </a:rPr>
              <a:t>Can you build a broad, strong coalition?</a:t>
            </a:r>
            <a:endParaRPr b="0" lang="en-US" sz="2000" spc="-1" strike="noStrike">
              <a:latin typeface="Arial"/>
            </a:endParaRPr>
          </a:p>
          <a:p>
            <a:pPr marL="343080" indent="-342720">
              <a:lnSpc>
                <a:spcPct val="100000"/>
              </a:lnSpc>
              <a:buClr>
                <a:srgbClr val="000000"/>
              </a:buClr>
              <a:buFont typeface="Arial"/>
              <a:buChar char="•"/>
            </a:pPr>
            <a:r>
              <a:rPr b="0" lang="en-US" sz="2400" spc="-1" strike="noStrike">
                <a:solidFill>
                  <a:srgbClr val="000000"/>
                </a:solidFill>
                <a:latin typeface="Calibri"/>
                <a:ea typeface="Tahoma"/>
              </a:rPr>
              <a:t>Arm yourself with sound actuarial data </a:t>
            </a:r>
            <a:endParaRPr b="0" lang="en-US" sz="2400" spc="-1" strike="noStrike">
              <a:latin typeface="Arial"/>
            </a:endParaRPr>
          </a:p>
          <a:p>
            <a:pPr marL="343080" indent="-342720">
              <a:lnSpc>
                <a:spcPct val="100000"/>
              </a:lnSpc>
              <a:buClr>
                <a:srgbClr val="000000"/>
              </a:buClr>
              <a:buFont typeface="Arial"/>
              <a:buChar char="•"/>
            </a:pPr>
            <a:r>
              <a:rPr b="0" lang="en-US" sz="2400" spc="-1" strike="noStrike">
                <a:solidFill>
                  <a:srgbClr val="000000"/>
                </a:solidFill>
                <a:latin typeface="Calibri"/>
                <a:ea typeface="Tahoma"/>
              </a:rPr>
              <a:t>Be patient and persistent. This isn’t easy stuff.</a:t>
            </a:r>
            <a:endParaRPr b="0" lang="en-US" sz="2400" spc="-1" strike="noStrike">
              <a:latin typeface="Arial"/>
            </a:endParaRPr>
          </a:p>
        </p:txBody>
      </p:sp>
      <p:sp>
        <p:nvSpPr>
          <p:cNvPr id="459" name="TextShape 2"/>
          <p:cNvSpPr txBox="1"/>
          <p:nvPr/>
        </p:nvSpPr>
        <p:spPr>
          <a:xfrm>
            <a:off x="457200" y="914400"/>
            <a:ext cx="8229240" cy="609120"/>
          </a:xfrm>
          <a:prstGeom prst="rect">
            <a:avLst/>
          </a:prstGeom>
          <a:noFill/>
          <a:ln>
            <a:noFill/>
          </a:ln>
        </p:spPr>
        <p:txBody>
          <a:bodyPr anchor="ctr">
            <a:noAutofit/>
          </a:bodyPr>
          <a:p>
            <a:pPr algn="ctr">
              <a:lnSpc>
                <a:spcPct val="100000"/>
              </a:lnSpc>
            </a:pPr>
            <a:r>
              <a:rPr b="0" lang="en-US" sz="4000" spc="-1" strike="noStrike">
                <a:solidFill>
                  <a:srgbClr val="2c50a3"/>
                </a:solidFill>
                <a:latin typeface="Calibri"/>
              </a:rPr>
              <a:t>Lessons Learned</a:t>
            </a:r>
            <a:endParaRPr b="0" lang="en-US" sz="4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TextShape 1"/>
          <p:cNvSpPr txBox="1"/>
          <p:nvPr/>
        </p:nvSpPr>
        <p:spPr>
          <a:xfrm>
            <a:off x="762120" y="2438280"/>
            <a:ext cx="7175160" cy="1792800"/>
          </a:xfrm>
          <a:prstGeom prst="rect">
            <a:avLst/>
          </a:prstGeom>
          <a:noFill/>
          <a:ln>
            <a:noFill/>
          </a:ln>
        </p:spPr>
        <p:txBody>
          <a:bodyPr anchor="ctr">
            <a:noAutofit/>
          </a:bodyPr>
          <a:p>
            <a:pPr algn="ctr">
              <a:lnSpc>
                <a:spcPct val="100000"/>
              </a:lnSpc>
            </a:pPr>
            <a:r>
              <a:rPr b="0" lang="en-US" sz="4400" spc="-1" strike="noStrike">
                <a:solidFill>
                  <a:srgbClr val="000000"/>
                </a:solidFill>
                <a:latin typeface="Calibri"/>
              </a:rPr>
              <a:t>Questions?</a:t>
            </a:r>
            <a:endParaRPr b="0" lang="en-US" sz="4400" spc="-1" strike="noStrike">
              <a:solidFill>
                <a:srgbClr val="000000"/>
              </a:solidFill>
              <a:latin typeface="Calibri"/>
            </a:endParaRPr>
          </a:p>
        </p:txBody>
      </p:sp>
      <p:sp>
        <p:nvSpPr>
          <p:cNvPr id="461" name="TextShape 2"/>
          <p:cNvSpPr txBox="1"/>
          <p:nvPr/>
        </p:nvSpPr>
        <p:spPr>
          <a:xfrm>
            <a:off x="6553080" y="6356520"/>
            <a:ext cx="2133360" cy="364680"/>
          </a:xfrm>
          <a:prstGeom prst="rect">
            <a:avLst/>
          </a:prstGeom>
          <a:noFill/>
          <a:ln>
            <a:noFill/>
          </a:ln>
        </p:spPr>
        <p:txBody>
          <a:bodyPr anchor="ctr">
            <a:noAutofit/>
          </a:bodyPr>
          <a:p>
            <a:pPr algn="r">
              <a:lnSpc>
                <a:spcPct val="100000"/>
              </a:lnSpc>
            </a:pPr>
            <a:fld id="{6924C490-9403-49F1-95A3-13752FB73C9E}" type="slidenum">
              <a:rPr b="0" lang="en-US" sz="1200" spc="-1" strike="noStrike">
                <a:solidFill>
                  <a:srgbClr val="8b8b8b"/>
                </a:solidFill>
                <a:latin typeface="Calibri"/>
              </a:rPr>
              <a:t>&lt;number&gt;</a:t>
            </a:fld>
            <a:endParaRPr b="0" lang="en-US" sz="12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7" name="Picture 8" descr=""/>
          <p:cNvPicPr/>
          <p:nvPr/>
        </p:nvPicPr>
        <p:blipFill>
          <a:blip r:embed="rId1"/>
          <a:stretch/>
        </p:blipFill>
        <p:spPr>
          <a:xfrm>
            <a:off x="520200" y="3733920"/>
            <a:ext cx="3047760" cy="2003400"/>
          </a:xfrm>
          <a:prstGeom prst="rect">
            <a:avLst/>
          </a:prstGeom>
          <a:ln>
            <a:noFill/>
          </a:ln>
        </p:spPr>
      </p:pic>
      <p:sp>
        <p:nvSpPr>
          <p:cNvPr id="338" name="CustomShape 1"/>
          <p:cNvSpPr/>
          <p:nvPr/>
        </p:nvSpPr>
        <p:spPr>
          <a:xfrm>
            <a:off x="3949200" y="3733920"/>
            <a:ext cx="4723920" cy="204012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451"/>
              </a:spcBef>
              <a:spcAft>
                <a:spcPts val="451"/>
              </a:spcAft>
            </a:pPr>
            <a:r>
              <a:rPr b="1" lang="en-US" sz="3200" spc="-1" strike="noStrike">
                <a:solidFill>
                  <a:srgbClr val="7e71b4"/>
                </a:solidFill>
                <a:latin typeface="Calibri"/>
              </a:rPr>
              <a:t>7 in 10 </a:t>
            </a:r>
            <a:r>
              <a:rPr b="0" lang="en-US" sz="3200" spc="-1" strike="noStrike">
                <a:solidFill>
                  <a:srgbClr val="000000"/>
                </a:solidFill>
                <a:latin typeface="Calibri"/>
              </a:rPr>
              <a:t>individuals over the age of 65 will need long-term services and supports within their lifetimes</a:t>
            </a:r>
            <a:endParaRPr b="0" lang="en-US" sz="3200" spc="-1" strike="noStrike">
              <a:latin typeface="Arial"/>
            </a:endParaRPr>
          </a:p>
        </p:txBody>
      </p:sp>
      <p:sp>
        <p:nvSpPr>
          <p:cNvPr id="339" name="TextShape 2"/>
          <p:cNvSpPr txBox="1"/>
          <p:nvPr/>
        </p:nvSpPr>
        <p:spPr>
          <a:xfrm>
            <a:off x="457200" y="990720"/>
            <a:ext cx="8229240" cy="990360"/>
          </a:xfrm>
          <a:prstGeom prst="rect">
            <a:avLst/>
          </a:prstGeom>
          <a:noFill/>
          <a:ln>
            <a:noFill/>
          </a:ln>
        </p:spPr>
        <p:txBody>
          <a:bodyPr anchor="ctr">
            <a:noAutofit/>
          </a:bodyPr>
          <a:p>
            <a:pPr algn="ctr">
              <a:lnSpc>
                <a:spcPct val="100000"/>
              </a:lnSpc>
            </a:pPr>
            <a:r>
              <a:rPr b="0" lang="en-US" sz="4000" spc="-1" strike="noStrike">
                <a:solidFill>
                  <a:srgbClr val="2c50a3"/>
                </a:solidFill>
                <a:latin typeface="Calibri"/>
              </a:rPr>
              <a:t>What is Driving State Innovation?</a:t>
            </a:r>
            <a:br/>
            <a:r>
              <a:rPr b="0" lang="en-US" sz="3600" spc="-1" strike="noStrike">
                <a:solidFill>
                  <a:srgbClr val="2c50a3"/>
                </a:solidFill>
                <a:latin typeface="Calibri"/>
              </a:rPr>
              <a:t>Increasing Demand</a:t>
            </a:r>
            <a:endParaRPr b="0" lang="en-US" sz="3600" spc="-1" strike="noStrike">
              <a:solidFill>
                <a:srgbClr val="000000"/>
              </a:solidFill>
              <a:latin typeface="Calibri"/>
            </a:endParaRPr>
          </a:p>
        </p:txBody>
      </p:sp>
      <p:sp>
        <p:nvSpPr>
          <p:cNvPr id="340" name="CustomShape 3"/>
          <p:cNvSpPr/>
          <p:nvPr/>
        </p:nvSpPr>
        <p:spPr>
          <a:xfrm>
            <a:off x="520200" y="2471400"/>
            <a:ext cx="8152920" cy="1065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3200" spc="-1" strike="noStrike">
                <a:solidFill>
                  <a:srgbClr val="000000"/>
                </a:solidFill>
                <a:latin typeface="Calibri"/>
              </a:rPr>
              <a:t>Most of us will need long-term services and supports as we age.</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CustomShape 1"/>
          <p:cNvSpPr/>
          <p:nvPr/>
        </p:nvSpPr>
        <p:spPr>
          <a:xfrm>
            <a:off x="457200" y="813960"/>
            <a:ext cx="8229240" cy="11872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4000" spc="-1" strike="noStrike">
                <a:solidFill>
                  <a:srgbClr val="2c50a3"/>
                </a:solidFill>
                <a:latin typeface="Calibri"/>
              </a:rPr>
              <a:t>What is Driving State Innovation?</a:t>
            </a:r>
            <a:br/>
            <a:r>
              <a:rPr b="0" lang="en-US" sz="3200" spc="-1" strike="noStrike">
                <a:solidFill>
                  <a:srgbClr val="2c50a3"/>
                </a:solidFill>
                <a:latin typeface="Calibri"/>
              </a:rPr>
              <a:t>Support Families in Caring for Their Loved Ones</a:t>
            </a:r>
            <a:endParaRPr b="0" lang="en-US" sz="3200" spc="-1" strike="noStrike">
              <a:latin typeface="Arial"/>
            </a:endParaRPr>
          </a:p>
        </p:txBody>
      </p:sp>
      <p:sp>
        <p:nvSpPr>
          <p:cNvPr id="342" name="CustomShape 2"/>
          <p:cNvSpPr/>
          <p:nvPr/>
        </p:nvSpPr>
        <p:spPr>
          <a:xfrm>
            <a:off x="470880" y="2666880"/>
            <a:ext cx="8201520" cy="3243960"/>
          </a:xfrm>
          <a:prstGeom prst="rect">
            <a:avLst/>
          </a:prstGeom>
          <a:noFill/>
          <a:ln>
            <a:noFill/>
          </a:ln>
        </p:spPr>
        <p:style>
          <a:lnRef idx="0"/>
          <a:fillRef idx="0"/>
          <a:effectRef idx="0"/>
          <a:fontRef idx="minor"/>
        </p:style>
        <p:txBody>
          <a:bodyPr lIns="90000" rIns="90000" tIns="45000" bIns="45000">
            <a:spAutoFit/>
          </a:bodyPr>
          <a:p>
            <a:pPr lvl="2" marL="343080" indent="-342720">
              <a:lnSpc>
                <a:spcPct val="100000"/>
              </a:lnSpc>
              <a:spcAft>
                <a:spcPts val="601"/>
              </a:spcAft>
              <a:buClr>
                <a:srgbClr val="000000"/>
              </a:buClr>
              <a:buFont typeface="Arial"/>
              <a:buChar char="•"/>
            </a:pPr>
            <a:r>
              <a:rPr b="0" lang="en-US" sz="3200" spc="-1" strike="noStrike">
                <a:solidFill>
                  <a:srgbClr val="000000"/>
                </a:solidFill>
                <a:latin typeface="Calibri"/>
              </a:rPr>
              <a:t>Family caregivers are the backbone of LTSS</a:t>
            </a:r>
            <a:endParaRPr b="0" lang="en-US" sz="3200" spc="-1" strike="noStrike">
              <a:latin typeface="Arial"/>
            </a:endParaRPr>
          </a:p>
          <a:p>
            <a:pPr lvl="2" marL="343080" indent="-342720">
              <a:lnSpc>
                <a:spcPct val="100000"/>
              </a:lnSpc>
              <a:spcAft>
                <a:spcPts val="601"/>
              </a:spcAft>
              <a:buClr>
                <a:srgbClr val="000000"/>
              </a:buClr>
              <a:buFont typeface="Arial"/>
              <a:buChar char="•"/>
            </a:pPr>
            <a:r>
              <a:rPr b="0" lang="en-US" sz="3200" spc="-1" strike="noStrike">
                <a:solidFill>
                  <a:srgbClr val="000000"/>
                </a:solidFill>
                <a:latin typeface="Calibri"/>
              </a:rPr>
              <a:t>40 million caregivers nationwide provide $470 billion annually in unpaid care </a:t>
            </a:r>
            <a:endParaRPr b="0" lang="en-US" sz="3200" spc="-1" strike="noStrike">
              <a:latin typeface="Arial"/>
            </a:endParaRPr>
          </a:p>
          <a:p>
            <a:pPr lvl="2" marL="343080" indent="-342720">
              <a:lnSpc>
                <a:spcPct val="100000"/>
              </a:lnSpc>
              <a:spcAft>
                <a:spcPts val="601"/>
              </a:spcAft>
              <a:buClr>
                <a:srgbClr val="000000"/>
              </a:buClr>
              <a:buFont typeface="Arial"/>
              <a:buChar char="•"/>
            </a:pPr>
            <a:r>
              <a:rPr b="0" lang="en-US" sz="3200" spc="-1" strike="noStrike">
                <a:solidFill>
                  <a:srgbClr val="000000"/>
                </a:solidFill>
                <a:latin typeface="Calibri"/>
              </a:rPr>
              <a:t>Care ranges from bathing, dressing, paying bills, transportation</a:t>
            </a:r>
            <a:endParaRPr b="0" lang="en-US" sz="3200" spc="-1" strike="noStrike">
              <a:latin typeface="Arial"/>
            </a:endParaRPr>
          </a:p>
          <a:p>
            <a:pPr lvl="2" marL="343080" indent="-342720">
              <a:lnSpc>
                <a:spcPct val="100000"/>
              </a:lnSpc>
              <a:spcAft>
                <a:spcPts val="601"/>
              </a:spcAft>
              <a:buClr>
                <a:srgbClr val="000000"/>
              </a:buClr>
              <a:buFont typeface="Arial"/>
              <a:buChar char="•"/>
            </a:pPr>
            <a:r>
              <a:rPr b="0" lang="en-US" sz="3200" spc="-1" strike="noStrike">
                <a:solidFill>
                  <a:srgbClr val="000000"/>
                </a:solidFill>
                <a:latin typeface="Calibri"/>
              </a:rPr>
              <a:t>Almost half perform medical and skilled tasks</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CustomShape 1"/>
          <p:cNvSpPr/>
          <p:nvPr/>
        </p:nvSpPr>
        <p:spPr>
          <a:xfrm rot="5400000">
            <a:off x="2976480" y="-500040"/>
            <a:ext cx="3190680" cy="8781840"/>
          </a:xfrm>
          <a:prstGeom prst="rightArrowCallout">
            <a:avLst>
              <a:gd name="adj1" fmla="val 25000"/>
              <a:gd name="adj2" fmla="val 25000"/>
              <a:gd name="adj3" fmla="val 25000"/>
              <a:gd name="adj4" fmla="val 64977"/>
            </a:avLst>
          </a:prstGeom>
          <a:solidFill>
            <a:srgbClr val="ccedeb"/>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44" name="CustomShape 2"/>
          <p:cNvSpPr/>
          <p:nvPr/>
        </p:nvSpPr>
        <p:spPr>
          <a:xfrm>
            <a:off x="2458080" y="5562720"/>
            <a:ext cx="4227480" cy="821880"/>
          </a:xfrm>
          <a:prstGeom prst="rect">
            <a:avLst/>
          </a:prstGeom>
          <a:solidFill>
            <a:srgbClr val="ccedeb"/>
          </a:solidFill>
          <a:ln>
            <a:noFill/>
          </a:ln>
        </p:spPr>
        <p:style>
          <a:lnRef idx="0"/>
          <a:fillRef idx="0"/>
          <a:effectRef idx="0"/>
          <a:fontRef idx="minor"/>
        </p:style>
        <p:txBody>
          <a:bodyPr lIns="90000" rIns="90000" tIns="45000" bIns="45000">
            <a:spAutoFit/>
          </a:bodyPr>
          <a:p>
            <a:pPr algn="ctr">
              <a:lnSpc>
                <a:spcPct val="100000"/>
              </a:lnSpc>
            </a:pPr>
            <a:r>
              <a:rPr b="0" lang="en-US" sz="2400" spc="-1" strike="noStrike">
                <a:solidFill>
                  <a:srgbClr val="000000"/>
                </a:solidFill>
                <a:latin typeface="Calibri"/>
              </a:rPr>
              <a:t>You turn to Medicaid for </a:t>
            </a:r>
            <a:endParaRPr b="0" lang="en-US" sz="2400" spc="-1" strike="noStrike">
              <a:latin typeface="Arial"/>
            </a:endParaRPr>
          </a:p>
          <a:p>
            <a:pPr algn="ctr">
              <a:lnSpc>
                <a:spcPct val="100000"/>
              </a:lnSpc>
            </a:pPr>
            <a:r>
              <a:rPr b="0" lang="en-US" sz="2400" spc="-1" strike="noStrike">
                <a:solidFill>
                  <a:srgbClr val="000000"/>
                </a:solidFill>
                <a:latin typeface="Calibri"/>
              </a:rPr>
              <a:t>long-term services and supports</a:t>
            </a:r>
            <a:endParaRPr b="0" lang="en-US" sz="2400" spc="-1" strike="noStrike">
              <a:latin typeface="Arial"/>
            </a:endParaRPr>
          </a:p>
        </p:txBody>
      </p:sp>
      <p:sp>
        <p:nvSpPr>
          <p:cNvPr id="345" name="CustomShape 3"/>
          <p:cNvSpPr/>
          <p:nvPr/>
        </p:nvSpPr>
        <p:spPr>
          <a:xfrm>
            <a:off x="311400" y="2536920"/>
            <a:ext cx="1257840" cy="1579320"/>
          </a:xfrm>
          <a:prstGeom prst="homePlate">
            <a:avLst>
              <a:gd name="adj" fmla="val 50000"/>
            </a:avLst>
          </a:prstGeom>
          <a:solidFill>
            <a:srgbClr val="2c50a3"/>
          </a:solidFill>
          <a:ln>
            <a:solidFill>
              <a:srgbClr val="4a7ebb"/>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46" name="CustomShape 4"/>
          <p:cNvSpPr/>
          <p:nvPr/>
        </p:nvSpPr>
        <p:spPr>
          <a:xfrm>
            <a:off x="321120" y="2718720"/>
            <a:ext cx="974160" cy="1187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alibri"/>
              </a:rPr>
              <a:t>You have a need for care</a:t>
            </a:r>
            <a:endParaRPr b="0" lang="en-US" sz="1800" spc="-1" strike="noStrike">
              <a:latin typeface="Arial"/>
            </a:endParaRPr>
          </a:p>
        </p:txBody>
      </p:sp>
      <p:sp>
        <p:nvSpPr>
          <p:cNvPr id="347" name="CustomShape 5"/>
          <p:cNvSpPr/>
          <p:nvPr/>
        </p:nvSpPr>
        <p:spPr>
          <a:xfrm>
            <a:off x="5908680" y="2521080"/>
            <a:ext cx="1841040" cy="1595160"/>
          </a:xfrm>
          <a:prstGeom prst="homePlate">
            <a:avLst>
              <a:gd name="adj" fmla="val 50000"/>
            </a:avLst>
          </a:prstGeom>
          <a:solidFill>
            <a:srgbClr val="2c50a3"/>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48" name="CustomShape 6"/>
          <p:cNvSpPr/>
          <p:nvPr/>
        </p:nvSpPr>
        <p:spPr>
          <a:xfrm>
            <a:off x="2582640" y="2536920"/>
            <a:ext cx="1613520" cy="1579320"/>
          </a:xfrm>
          <a:prstGeom prst="homePlate">
            <a:avLst>
              <a:gd name="adj" fmla="val 50000"/>
            </a:avLst>
          </a:prstGeom>
          <a:solidFill>
            <a:srgbClr val="2c50a3"/>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49" name="CustomShape 7"/>
          <p:cNvSpPr/>
          <p:nvPr/>
        </p:nvSpPr>
        <p:spPr>
          <a:xfrm>
            <a:off x="2538360" y="2720160"/>
            <a:ext cx="1370160" cy="1187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alibri"/>
              </a:rPr>
              <a:t>Your family caregivers become exhausted</a:t>
            </a:r>
            <a:endParaRPr b="0" lang="en-US" sz="1800" spc="-1" strike="noStrike">
              <a:latin typeface="Arial"/>
            </a:endParaRPr>
          </a:p>
        </p:txBody>
      </p:sp>
      <p:sp>
        <p:nvSpPr>
          <p:cNvPr id="350" name="CustomShape 8"/>
          <p:cNvSpPr/>
          <p:nvPr/>
        </p:nvSpPr>
        <p:spPr>
          <a:xfrm>
            <a:off x="5891400" y="2567160"/>
            <a:ext cx="1858320" cy="1461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ffffff"/>
                </a:solidFill>
                <a:latin typeface="Calibri"/>
              </a:rPr>
              <a:t>Your out-</a:t>
            </a:r>
            <a:endParaRPr b="0" lang="en-US" sz="1800" spc="-1" strike="noStrike">
              <a:latin typeface="Arial"/>
            </a:endParaRPr>
          </a:p>
          <a:p>
            <a:pPr>
              <a:lnSpc>
                <a:spcPct val="100000"/>
              </a:lnSpc>
            </a:pPr>
            <a:r>
              <a:rPr b="0" lang="en-US" sz="1800" spc="-1" strike="noStrike">
                <a:solidFill>
                  <a:srgbClr val="ffffff"/>
                </a:solidFill>
                <a:latin typeface="Calibri"/>
              </a:rPr>
              <a:t>of-pocket </a:t>
            </a:r>
            <a:endParaRPr b="0" lang="en-US" sz="1800" spc="-1" strike="noStrike">
              <a:latin typeface="Arial"/>
            </a:endParaRPr>
          </a:p>
          <a:p>
            <a:pPr>
              <a:lnSpc>
                <a:spcPct val="100000"/>
              </a:lnSpc>
            </a:pPr>
            <a:r>
              <a:rPr b="0" lang="en-US" sz="1800" spc="-1" strike="noStrike">
                <a:solidFill>
                  <a:srgbClr val="ffffff"/>
                </a:solidFill>
                <a:latin typeface="Calibri"/>
              </a:rPr>
              <a:t>expenses exhaust your financial resources</a:t>
            </a:r>
            <a:endParaRPr b="0" lang="en-US" sz="1800" spc="-1" strike="noStrike">
              <a:latin typeface="Arial"/>
            </a:endParaRPr>
          </a:p>
        </p:txBody>
      </p:sp>
      <p:sp>
        <p:nvSpPr>
          <p:cNvPr id="351" name="TextShape 9"/>
          <p:cNvSpPr txBox="1"/>
          <p:nvPr/>
        </p:nvSpPr>
        <p:spPr>
          <a:xfrm>
            <a:off x="457200" y="975960"/>
            <a:ext cx="8229240" cy="965520"/>
          </a:xfrm>
          <a:prstGeom prst="rect">
            <a:avLst/>
          </a:prstGeom>
          <a:noFill/>
          <a:ln>
            <a:noFill/>
          </a:ln>
        </p:spPr>
        <p:txBody>
          <a:bodyPr anchor="ctr">
            <a:normAutofit fontScale="73000"/>
          </a:bodyPr>
          <a:p>
            <a:pPr algn="ctr">
              <a:lnSpc>
                <a:spcPct val="100000"/>
              </a:lnSpc>
            </a:pPr>
            <a:r>
              <a:rPr b="0" lang="en-US" sz="4400" spc="-1" strike="noStrike">
                <a:solidFill>
                  <a:srgbClr val="2c50a3"/>
                </a:solidFill>
                <a:latin typeface="Calibri"/>
              </a:rPr>
              <a:t>What Is Driving State Innovation?</a:t>
            </a:r>
            <a:br/>
            <a:r>
              <a:rPr b="0" lang="en-US" sz="4000" spc="-1" strike="noStrike">
                <a:solidFill>
                  <a:srgbClr val="2c50a3"/>
                </a:solidFill>
                <a:latin typeface="Calibri"/>
              </a:rPr>
              <a:t>Economic and Health Impacts</a:t>
            </a:r>
            <a:endParaRPr b="0" lang="en-US" sz="4000" spc="-1" strike="noStrike">
              <a:solidFill>
                <a:srgbClr val="000000"/>
              </a:solidFill>
              <a:latin typeface="Calibri"/>
            </a:endParaRPr>
          </a:p>
        </p:txBody>
      </p:sp>
      <p:sp>
        <p:nvSpPr>
          <p:cNvPr id="352" name="CustomShape 10"/>
          <p:cNvSpPr/>
          <p:nvPr/>
        </p:nvSpPr>
        <p:spPr>
          <a:xfrm>
            <a:off x="7801920" y="2296440"/>
            <a:ext cx="1080360" cy="21931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3800" spc="-1" strike="noStrike">
                <a:solidFill>
                  <a:srgbClr val="00a499"/>
                </a:solidFill>
                <a:latin typeface="Bernard MT Condensed"/>
              </a:rPr>
              <a:t>$</a:t>
            </a:r>
            <a:endParaRPr b="0" lang="en-US" sz="13800" spc="-1" strike="noStrike">
              <a:latin typeface="Arial"/>
            </a:endParaRPr>
          </a:p>
        </p:txBody>
      </p:sp>
      <p:pic>
        <p:nvPicPr>
          <p:cNvPr id="353" name="Picture 10" descr=""/>
          <p:cNvPicPr/>
          <p:nvPr/>
        </p:nvPicPr>
        <p:blipFill>
          <a:blip r:embed="rId1"/>
          <a:stretch/>
        </p:blipFill>
        <p:spPr>
          <a:xfrm>
            <a:off x="1660320" y="2648880"/>
            <a:ext cx="741960" cy="1395000"/>
          </a:xfrm>
          <a:prstGeom prst="rect">
            <a:avLst/>
          </a:prstGeom>
          <a:ln>
            <a:noFill/>
          </a:ln>
        </p:spPr>
      </p:pic>
      <p:pic>
        <p:nvPicPr>
          <p:cNvPr id="354" name="Picture 11" descr=""/>
          <p:cNvPicPr/>
          <p:nvPr/>
        </p:nvPicPr>
        <p:blipFill>
          <a:blip r:embed="rId2"/>
          <a:stretch/>
        </p:blipFill>
        <p:spPr>
          <a:xfrm>
            <a:off x="4240800" y="2647440"/>
            <a:ext cx="1609920" cy="14688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5" name="Picture 9" descr=""/>
          <p:cNvPicPr/>
          <p:nvPr/>
        </p:nvPicPr>
        <p:blipFill>
          <a:blip r:embed="rId1"/>
          <a:srcRect l="0" t="48888" r="0" b="36669"/>
          <a:stretch/>
        </p:blipFill>
        <p:spPr>
          <a:xfrm>
            <a:off x="609480" y="4883040"/>
            <a:ext cx="2310840" cy="1441440"/>
          </a:xfrm>
          <a:prstGeom prst="rect">
            <a:avLst/>
          </a:prstGeom>
          <a:ln>
            <a:noFill/>
          </a:ln>
        </p:spPr>
      </p:pic>
      <p:sp>
        <p:nvSpPr>
          <p:cNvPr id="356" name="CustomShape 1"/>
          <p:cNvSpPr/>
          <p:nvPr/>
        </p:nvSpPr>
        <p:spPr>
          <a:xfrm>
            <a:off x="457200" y="2211840"/>
            <a:ext cx="6324120" cy="1752120"/>
          </a:xfrm>
          <a:prstGeom prst="rect">
            <a:avLst/>
          </a:prstGeom>
          <a:noFill/>
          <a:ln>
            <a:noFill/>
          </a:ln>
        </p:spPr>
        <p:style>
          <a:lnRef idx="0"/>
          <a:fillRef idx="0"/>
          <a:effectRef idx="0"/>
          <a:fontRef idx="minor"/>
        </p:style>
        <p:txBody>
          <a:bodyPr>
            <a:noAutofit/>
          </a:bodyPr>
          <a:p>
            <a:pPr marL="343080" indent="-342720">
              <a:lnSpc>
                <a:spcPct val="100000"/>
              </a:lnSpc>
              <a:spcBef>
                <a:spcPts val="451"/>
              </a:spcBef>
              <a:spcAft>
                <a:spcPts val="451"/>
              </a:spcAft>
              <a:buClr>
                <a:srgbClr val="000000"/>
              </a:buClr>
              <a:buFont typeface="Arial"/>
              <a:buChar char="•"/>
            </a:pPr>
            <a:r>
              <a:rPr b="0" lang="en-US" sz="2800" spc="-1" strike="noStrike">
                <a:solidFill>
                  <a:srgbClr val="000000"/>
                </a:solidFill>
                <a:latin typeface="Calibri"/>
              </a:rPr>
              <a:t>More than </a:t>
            </a:r>
            <a:r>
              <a:rPr b="1" lang="en-US" sz="2800" spc="-1" strike="noStrike">
                <a:solidFill>
                  <a:srgbClr val="7e71b4"/>
                </a:solidFill>
                <a:latin typeface="Calibri"/>
              </a:rPr>
              <a:t>90 percent </a:t>
            </a:r>
            <a:r>
              <a:rPr b="0" lang="en-US" sz="2800" spc="-1" strike="noStrike">
                <a:solidFill>
                  <a:srgbClr val="000000"/>
                </a:solidFill>
                <a:latin typeface="Calibri"/>
              </a:rPr>
              <a:t>of Americans are uninsured for LTSS. </a:t>
            </a:r>
            <a:endParaRPr b="0" lang="en-US" sz="2800" spc="-1" strike="noStrike">
              <a:latin typeface="Arial"/>
            </a:endParaRPr>
          </a:p>
          <a:p>
            <a:pPr marL="343080" indent="-342720">
              <a:lnSpc>
                <a:spcPct val="100000"/>
              </a:lnSpc>
              <a:spcBef>
                <a:spcPts val="451"/>
              </a:spcBef>
              <a:spcAft>
                <a:spcPts val="451"/>
              </a:spcAft>
              <a:buClr>
                <a:srgbClr val="000000"/>
              </a:buClr>
              <a:buFont typeface="Arial"/>
              <a:buChar char="•"/>
            </a:pPr>
            <a:r>
              <a:rPr b="0" lang="en-US" sz="2800" spc="-1" strike="noStrike">
                <a:solidFill>
                  <a:srgbClr val="000000"/>
                </a:solidFill>
                <a:latin typeface="Calibri"/>
              </a:rPr>
              <a:t>Medicare does not cover most long-term care.</a:t>
            </a:r>
            <a:endParaRPr b="0" lang="en-US" sz="2800" spc="-1" strike="noStrike">
              <a:latin typeface="Arial"/>
            </a:endParaRPr>
          </a:p>
          <a:p>
            <a:pPr marL="343080" indent="-342720">
              <a:lnSpc>
                <a:spcPct val="100000"/>
              </a:lnSpc>
              <a:spcBef>
                <a:spcPts val="451"/>
              </a:spcBef>
              <a:spcAft>
                <a:spcPts val="451"/>
              </a:spcAft>
              <a:buClr>
                <a:srgbClr val="000000"/>
              </a:buClr>
              <a:buFont typeface="Arial"/>
              <a:buChar char="•"/>
            </a:pPr>
            <a:r>
              <a:rPr b="0" lang="en-US" sz="2800" spc="-1" strike="noStrike">
                <a:solidFill>
                  <a:srgbClr val="000000"/>
                </a:solidFill>
                <a:latin typeface="Calibri"/>
              </a:rPr>
              <a:t>Personal savings levels are not enough</a:t>
            </a:r>
            <a:endParaRPr b="0" lang="en-US" sz="2800" spc="-1" strike="noStrike">
              <a:latin typeface="Arial"/>
            </a:endParaRPr>
          </a:p>
        </p:txBody>
      </p:sp>
      <p:graphicFrame>
        <p:nvGraphicFramePr>
          <p:cNvPr id="357" name="Chart 6"/>
          <p:cNvGraphicFramePr/>
          <p:nvPr/>
        </p:nvGraphicFramePr>
        <p:xfrm>
          <a:off x="6007680" y="2671200"/>
          <a:ext cx="2860560" cy="1891080"/>
        </p:xfrm>
        <a:graphic>
          <a:graphicData uri="http://schemas.openxmlformats.org/drawingml/2006/chart">
            <c:chart xmlns:c="http://schemas.openxmlformats.org/drawingml/2006/chart" xmlns:r="http://schemas.openxmlformats.org/officeDocument/2006/relationships" r:id="rId2"/>
          </a:graphicData>
        </a:graphic>
      </p:graphicFrame>
      <p:sp>
        <p:nvSpPr>
          <p:cNvPr id="358" name="CustomShape 2"/>
          <p:cNvSpPr/>
          <p:nvPr/>
        </p:nvSpPr>
        <p:spPr>
          <a:xfrm>
            <a:off x="457200" y="813960"/>
            <a:ext cx="8229240" cy="1142640"/>
          </a:xfrm>
          <a:prstGeom prst="rect">
            <a:avLst/>
          </a:prstGeom>
          <a:noFill/>
          <a:ln>
            <a:noFill/>
          </a:ln>
        </p:spPr>
        <p:style>
          <a:lnRef idx="0"/>
          <a:fillRef idx="0"/>
          <a:effectRef idx="0"/>
          <a:fontRef idx="minor"/>
        </p:style>
        <p:txBody>
          <a:bodyPr anchor="ctr">
            <a:normAutofit fontScale="25000"/>
          </a:bodyPr>
          <a:p>
            <a:pPr algn="ctr">
              <a:lnSpc>
                <a:spcPct val="110000"/>
              </a:lnSpc>
            </a:pPr>
            <a:r>
              <a:rPr b="0" lang="en-US" sz="5300" spc="-1" strike="noStrike">
                <a:solidFill>
                  <a:srgbClr val="2c50a3"/>
                </a:solidFill>
                <a:latin typeface="Calibri"/>
              </a:rPr>
              <a:t>What is Driving State Innovation?</a:t>
            </a:r>
            <a:br/>
            <a:r>
              <a:rPr b="0" lang="en-US" sz="4100" spc="-1" strike="noStrike">
                <a:solidFill>
                  <a:srgbClr val="2c50a3"/>
                </a:solidFill>
                <a:latin typeface="Calibri"/>
              </a:rPr>
              <a:t>As Individuals </a:t>
            </a:r>
            <a:r>
              <a:rPr b="0" lang="en-US" sz="3600" spc="-1" strike="noStrike">
                <a:solidFill>
                  <a:srgbClr val="2c50a3"/>
                </a:solidFill>
                <a:latin typeface="Calibri"/>
              </a:rPr>
              <a:t>We are Unprepared for Cost of LTSS</a:t>
            </a:r>
            <a:endParaRPr b="0" lang="en-US" sz="3600" spc="-1" strike="noStrike">
              <a:latin typeface="Arial"/>
            </a:endParaRPr>
          </a:p>
        </p:txBody>
      </p:sp>
      <p:sp>
        <p:nvSpPr>
          <p:cNvPr id="359" name="CustomShape 3"/>
          <p:cNvSpPr/>
          <p:nvPr/>
        </p:nvSpPr>
        <p:spPr>
          <a:xfrm>
            <a:off x="2920680" y="5303160"/>
            <a:ext cx="5936760" cy="9745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000" spc="-1" strike="noStrike">
                <a:solidFill>
                  <a:srgbClr val="000000"/>
                </a:solidFill>
                <a:latin typeface="Calibri"/>
              </a:rPr>
              <a:t>Average Senior Retirement Savings = $148,000   </a:t>
            </a:r>
            <a:endParaRPr b="0" lang="en-US" sz="2000" spc="-1" strike="noStrike">
              <a:latin typeface="Arial"/>
            </a:endParaRPr>
          </a:p>
          <a:p>
            <a:pPr algn="ctr">
              <a:lnSpc>
                <a:spcPct val="100000"/>
              </a:lnSpc>
            </a:pPr>
            <a:r>
              <a:rPr b="1" lang="en-US" sz="2000" spc="-1" strike="noStrike">
                <a:solidFill>
                  <a:srgbClr val="000000"/>
                </a:solidFill>
                <a:latin typeface="Calibri"/>
              </a:rPr>
              <a:t>Average Life Cost of LTSS = $260,000</a:t>
            </a:r>
            <a:r>
              <a:rPr b="1" lang="en-US" sz="2000" spc="-1" strike="noStrike">
                <a:solidFill>
                  <a:srgbClr val="000000"/>
                </a:solidFill>
                <a:latin typeface="Calibri"/>
              </a:rPr>
              <a:t>	</a:t>
            </a:r>
            <a:endParaRPr b="0" lang="en-US" sz="2000" spc="-1" strike="noStrike">
              <a:latin typeface="Arial"/>
            </a:endParaRPr>
          </a:p>
          <a:p>
            <a:pPr>
              <a:lnSpc>
                <a:spcPct val="100000"/>
              </a:lnSpc>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TextShape 1"/>
          <p:cNvSpPr txBox="1"/>
          <p:nvPr/>
        </p:nvSpPr>
        <p:spPr>
          <a:xfrm>
            <a:off x="457200" y="813960"/>
            <a:ext cx="8229240" cy="1319400"/>
          </a:xfrm>
          <a:prstGeom prst="rect">
            <a:avLst/>
          </a:prstGeom>
          <a:noFill/>
          <a:ln>
            <a:noFill/>
          </a:ln>
        </p:spPr>
        <p:txBody>
          <a:bodyPr anchor="ctr">
            <a:normAutofit/>
          </a:bodyPr>
          <a:p>
            <a:pPr algn="ctr">
              <a:lnSpc>
                <a:spcPct val="100000"/>
              </a:lnSpc>
            </a:pPr>
            <a:r>
              <a:rPr b="0" lang="en-US" sz="4400" spc="-1" strike="noStrike">
                <a:solidFill>
                  <a:srgbClr val="2c50a3"/>
                </a:solidFill>
                <a:latin typeface="Calibri"/>
              </a:rPr>
              <a:t>What is Driving State Innovation</a:t>
            </a:r>
            <a:br/>
            <a:r>
              <a:rPr b="0" lang="en-US" sz="3200" spc="-1" strike="noStrike">
                <a:solidFill>
                  <a:srgbClr val="2c50a3"/>
                </a:solidFill>
                <a:latin typeface="Calibri"/>
              </a:rPr>
              <a:t>States Partner to Pay for Medicaid</a:t>
            </a:r>
            <a:endParaRPr b="0" lang="en-US" sz="3200" spc="-1" strike="noStrike">
              <a:solidFill>
                <a:srgbClr val="000000"/>
              </a:solidFill>
              <a:latin typeface="Calibri"/>
            </a:endParaRPr>
          </a:p>
        </p:txBody>
      </p:sp>
      <p:graphicFrame>
        <p:nvGraphicFramePr>
          <p:cNvPr id="361" name="Chart 3"/>
          <p:cNvGraphicFramePr/>
          <p:nvPr/>
        </p:nvGraphicFramePr>
        <p:xfrm>
          <a:off x="1981080" y="2778120"/>
          <a:ext cx="5181120" cy="3530520"/>
        </p:xfrm>
        <a:graphic>
          <a:graphicData uri="http://schemas.openxmlformats.org/drawingml/2006/chart">
            <c:chart xmlns:c="http://schemas.openxmlformats.org/drawingml/2006/chart" xmlns:r="http://schemas.openxmlformats.org/officeDocument/2006/relationships" r:id="rId1"/>
          </a:graphicData>
        </a:graphic>
      </p:graphicFrame>
      <p:sp>
        <p:nvSpPr>
          <p:cNvPr id="362" name="CustomShape 2"/>
          <p:cNvSpPr/>
          <p:nvPr/>
        </p:nvSpPr>
        <p:spPr>
          <a:xfrm>
            <a:off x="952560" y="2286000"/>
            <a:ext cx="723852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1800" spc="-1" strike="noStrike">
                <a:solidFill>
                  <a:srgbClr val="000000"/>
                </a:solidFill>
                <a:latin typeface="Calibri"/>
              </a:rPr>
              <a:t>Medicaid is the Primary Payer for Long-Term Services and Supports, 2013</a:t>
            </a:r>
            <a:endParaRPr b="0" lang="en-US" sz="1800" spc="-1" strike="noStrike">
              <a:latin typeface="Arial"/>
            </a:endParaRPr>
          </a:p>
        </p:txBody>
      </p:sp>
      <p:sp>
        <p:nvSpPr>
          <p:cNvPr id="363" name="CustomShape 3"/>
          <p:cNvSpPr/>
          <p:nvPr/>
        </p:nvSpPr>
        <p:spPr>
          <a:xfrm>
            <a:off x="952560" y="6216120"/>
            <a:ext cx="7238520" cy="333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1600" spc="-1" strike="noStrike">
                <a:solidFill>
                  <a:srgbClr val="000000"/>
                </a:solidFill>
                <a:latin typeface="Calibri"/>
              </a:rPr>
              <a:t>Total National LTSS Spending = $310 billion</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TextShape 1"/>
          <p:cNvSpPr txBox="1"/>
          <p:nvPr/>
        </p:nvSpPr>
        <p:spPr>
          <a:xfrm>
            <a:off x="685800" y="3786120"/>
            <a:ext cx="7772040" cy="1361880"/>
          </a:xfrm>
          <a:prstGeom prst="rect">
            <a:avLst/>
          </a:prstGeom>
          <a:noFill/>
          <a:ln>
            <a:noFill/>
          </a:ln>
        </p:spPr>
        <p:txBody>
          <a:bodyPr>
            <a:noAutofit/>
          </a:bodyPr>
          <a:p>
            <a:pPr>
              <a:lnSpc>
                <a:spcPct val="100000"/>
              </a:lnSpc>
            </a:pPr>
            <a:r>
              <a:rPr b="1" lang="en-US" sz="4000" spc="-1" strike="noStrike" cap="all">
                <a:solidFill>
                  <a:srgbClr val="000000"/>
                </a:solidFill>
                <a:latin typeface="Calibri"/>
              </a:rPr>
              <a:t>An Overview</a:t>
            </a:r>
            <a:endParaRPr b="0" lang="en-US" sz="4000" spc="-1" strike="noStrike">
              <a:solidFill>
                <a:srgbClr val="000000"/>
              </a:solidFill>
              <a:latin typeface="Calibri"/>
            </a:endParaRPr>
          </a:p>
        </p:txBody>
      </p:sp>
      <p:sp>
        <p:nvSpPr>
          <p:cNvPr id="365" name="TextShape 2"/>
          <p:cNvSpPr txBox="1"/>
          <p:nvPr/>
        </p:nvSpPr>
        <p:spPr>
          <a:xfrm>
            <a:off x="685800" y="2286000"/>
            <a:ext cx="7772040" cy="1499760"/>
          </a:xfrm>
          <a:prstGeom prst="rect">
            <a:avLst/>
          </a:prstGeom>
          <a:noFill/>
          <a:ln>
            <a:noFill/>
          </a:ln>
        </p:spPr>
        <p:txBody>
          <a:bodyPr anchor="b">
            <a:normAutofit/>
          </a:bodyPr>
          <a:p>
            <a:pPr>
              <a:lnSpc>
                <a:spcPct val="100000"/>
              </a:lnSpc>
              <a:spcBef>
                <a:spcPts val="879"/>
              </a:spcBef>
            </a:pPr>
            <a:r>
              <a:rPr b="0" lang="en-US" sz="4400" spc="-1" strike="noStrike">
                <a:solidFill>
                  <a:srgbClr val="000000"/>
                </a:solidFill>
                <a:latin typeface="Calibri"/>
              </a:rPr>
              <a:t>Washington’s Long-Term Services and Supports Trust Act</a:t>
            </a:r>
            <a:endParaRPr b="0" lang="en-US" sz="4400" spc="-1" strike="noStrike">
              <a:solidFill>
                <a:srgbClr val="000000"/>
              </a:solidFill>
              <a:latin typeface="Calibri"/>
            </a:endParaRPr>
          </a:p>
        </p:txBody>
      </p:sp>
      <p:sp>
        <p:nvSpPr>
          <p:cNvPr id="366" name="TextShape 3"/>
          <p:cNvSpPr txBox="1"/>
          <p:nvPr/>
        </p:nvSpPr>
        <p:spPr>
          <a:xfrm>
            <a:off x="6553080" y="6356520"/>
            <a:ext cx="2133360" cy="364680"/>
          </a:xfrm>
          <a:prstGeom prst="rect">
            <a:avLst/>
          </a:prstGeom>
          <a:noFill/>
          <a:ln>
            <a:noFill/>
          </a:ln>
        </p:spPr>
        <p:txBody>
          <a:bodyPr anchor="ctr">
            <a:noAutofit/>
          </a:bodyPr>
          <a:p>
            <a:pPr algn="r">
              <a:lnSpc>
                <a:spcPct val="100000"/>
              </a:lnSpc>
            </a:pPr>
            <a:fld id="{E3F1037C-9428-4F9C-B7E8-F289F7A2E72F}" type="slidenum">
              <a:rPr b="0" lang="en-US" sz="1200" spc="-1" strike="noStrike">
                <a:solidFill>
                  <a:srgbClr val="8b8b8b"/>
                </a:solidFill>
                <a:latin typeface="Calibri"/>
              </a:rPr>
              <a:t>8</a:t>
            </a:fld>
            <a:endParaRPr b="0" lang="en-US" sz="1200" spc="-1" strike="noStrike">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7" name="Picture 1" descr=""/>
          <p:cNvPicPr/>
          <p:nvPr/>
        </p:nvPicPr>
        <p:blipFill>
          <a:blip r:embed="rId1"/>
          <a:stretch/>
        </p:blipFill>
        <p:spPr>
          <a:xfrm>
            <a:off x="0" y="1104840"/>
            <a:ext cx="9143640" cy="5143320"/>
          </a:xfrm>
          <a:prstGeom prst="rect">
            <a:avLst/>
          </a:prstGeom>
          <a:ln>
            <a:noFill/>
          </a:ln>
        </p:spPr>
      </p:pic>
      <p:pic>
        <p:nvPicPr>
          <p:cNvPr id="368" name="Content Placeholder 3" descr=""/>
          <p:cNvPicPr/>
          <p:nvPr/>
        </p:nvPicPr>
        <p:blipFill>
          <a:blip r:embed="rId2"/>
          <a:stretch/>
        </p:blipFill>
        <p:spPr>
          <a:xfrm>
            <a:off x="0" y="1346040"/>
            <a:ext cx="4784400" cy="1379160"/>
          </a:xfrm>
          <a:prstGeom prst="rect">
            <a:avLst/>
          </a:prstGeom>
          <a:ln>
            <a:noFill/>
          </a:ln>
        </p:spPr>
      </p:pic>
      <p:pic>
        <p:nvPicPr>
          <p:cNvPr id="369" name="Picture 4" descr=""/>
          <p:cNvPicPr/>
          <p:nvPr/>
        </p:nvPicPr>
        <p:blipFill>
          <a:blip r:embed="rId3"/>
          <a:stretch/>
        </p:blipFill>
        <p:spPr>
          <a:xfrm>
            <a:off x="4572000" y="3073320"/>
            <a:ext cx="1329840" cy="435240"/>
          </a:xfrm>
          <a:prstGeom prst="rect">
            <a:avLst/>
          </a:prstGeom>
          <a:ln>
            <a:noFill/>
          </a:ln>
        </p:spPr>
      </p:pic>
      <p:pic>
        <p:nvPicPr>
          <p:cNvPr id="370" name="Picture 5" descr=""/>
          <p:cNvPicPr/>
          <p:nvPr/>
        </p:nvPicPr>
        <p:blipFill>
          <a:blip r:embed="rId4"/>
          <a:stretch/>
        </p:blipFill>
        <p:spPr>
          <a:xfrm>
            <a:off x="4468320" y="3539520"/>
            <a:ext cx="4571640" cy="979920"/>
          </a:xfrm>
          <a:prstGeom prst="rect">
            <a:avLst/>
          </a:prstGeom>
          <a:ln>
            <a:noFill/>
          </a:ln>
        </p:spPr>
      </p:pic>
      <p:pic>
        <p:nvPicPr>
          <p:cNvPr id="371" name="Picture 6" descr=""/>
          <p:cNvPicPr/>
          <p:nvPr/>
        </p:nvPicPr>
        <p:blipFill>
          <a:blip r:embed="rId5"/>
          <a:stretch/>
        </p:blipFill>
        <p:spPr>
          <a:xfrm>
            <a:off x="502200" y="4386240"/>
            <a:ext cx="1731600" cy="790920"/>
          </a:xfrm>
          <a:prstGeom prst="rect">
            <a:avLst/>
          </a:prstGeom>
          <a:ln>
            <a:noFill/>
          </a:ln>
        </p:spPr>
      </p:pic>
      <p:pic>
        <p:nvPicPr>
          <p:cNvPr id="372" name="Picture 7" descr=""/>
          <p:cNvPicPr/>
          <p:nvPr/>
        </p:nvPicPr>
        <p:blipFill>
          <a:blip r:embed="rId6"/>
          <a:stretch/>
        </p:blipFill>
        <p:spPr>
          <a:xfrm>
            <a:off x="565200" y="5082120"/>
            <a:ext cx="6024960" cy="7408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94a3de"/>
      </a:accent1>
      <a:accent2>
        <a:srgbClr val="b8c2e9"/>
      </a:accent2>
      <a:accent3>
        <a:srgbClr val="5967af"/>
      </a:accent3>
      <a:accent4>
        <a:srgbClr val="909aca"/>
      </a:accent4>
      <a:accent5>
        <a:srgbClr val="3083af"/>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94a3de"/>
      </a:accent1>
      <a:accent2>
        <a:srgbClr val="b8c2e9"/>
      </a:accent2>
      <a:accent3>
        <a:srgbClr val="5967af"/>
      </a:accent3>
      <a:accent4>
        <a:srgbClr val="909aca"/>
      </a:accent4>
      <a:accent5>
        <a:srgbClr val="3083af"/>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94a3de"/>
      </a:accent1>
      <a:accent2>
        <a:srgbClr val="b8c2e9"/>
      </a:accent2>
      <a:accent3>
        <a:srgbClr val="5967af"/>
      </a:accent3>
      <a:accent4>
        <a:srgbClr val="909aca"/>
      </a:accent4>
      <a:accent5>
        <a:srgbClr val="3083af"/>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94a3de"/>
      </a:accent1>
      <a:accent2>
        <a:srgbClr val="b8c2e9"/>
      </a:accent2>
      <a:accent3>
        <a:srgbClr val="5967af"/>
      </a:accent3>
      <a:accent4>
        <a:srgbClr val="909aca"/>
      </a:accent4>
      <a:accent5>
        <a:srgbClr val="3083af"/>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94a3de"/>
      </a:accent1>
      <a:accent2>
        <a:srgbClr val="b8c2e9"/>
      </a:accent2>
      <a:accent3>
        <a:srgbClr val="5967af"/>
      </a:accent3>
      <a:accent4>
        <a:srgbClr val="909aca"/>
      </a:accent4>
      <a:accent5>
        <a:srgbClr val="3083af"/>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94a3de"/>
      </a:accent1>
      <a:accent2>
        <a:srgbClr val="b8c2e9"/>
      </a:accent2>
      <a:accent3>
        <a:srgbClr val="5967af"/>
      </a:accent3>
      <a:accent4>
        <a:srgbClr val="909aca"/>
      </a:accent4>
      <a:accent5>
        <a:srgbClr val="3083af"/>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94a3de"/>
      </a:accent1>
      <a:accent2>
        <a:srgbClr val="b8c2e9"/>
      </a:accent2>
      <a:accent3>
        <a:srgbClr val="5967af"/>
      </a:accent3>
      <a:accent4>
        <a:srgbClr val="909aca"/>
      </a:accent4>
      <a:accent5>
        <a:srgbClr val="3083af"/>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94a3de"/>
      </a:accent1>
      <a:accent2>
        <a:srgbClr val="b8c2e9"/>
      </a:accent2>
      <a:accent3>
        <a:srgbClr val="5967af"/>
      </a:accent3>
      <a:accent4>
        <a:srgbClr val="909aca"/>
      </a:accent4>
      <a:accent5>
        <a:srgbClr val="3083af"/>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40B348BA97D84AABF8AA67B69E8C75" ma:contentTypeVersion="0" ma:contentTypeDescription="Create a new document." ma:contentTypeScope="" ma:versionID="6fbf52b506206150957e955d93f82fd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C79622-36D1-4627-8752-38797B150FA1}">
  <ds:schemaRefs>
    <ds:schemaRef ds:uri="http://schemas.microsoft.com/sharepoint/v3/contenttype/forms"/>
  </ds:schemaRefs>
</ds:datastoreItem>
</file>

<file path=customXml/itemProps2.xml><?xml version="1.0" encoding="utf-8"?>
<ds:datastoreItem xmlns:ds="http://schemas.openxmlformats.org/officeDocument/2006/customXml" ds:itemID="{A859444E-696E-4AAA-8926-8C3494B5E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647BC1E-FF8E-4CF9-B6AF-E1A2A90ADB16}">
  <ds:schemaRefs>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2365</TotalTime>
  <Application>LibreOffice/6.3.2.2$Linux_X86_64 LibreOffice_project/98b30e735bda24bc04ab42594c85f7fd8be07b9c</Application>
  <Words>2626</Words>
  <Paragraphs>347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2014-10-08T21:29:23Z</dcterms:created>
  <dc:creator>Rollins, Tracey (DSHS/HCS)</dc:creator>
  <dc:description/>
  <dc:language>en-US</dc:language>
  <cp:lastModifiedBy>Knatterud, LaRhae A (DHS)</cp:lastModifiedBy>
  <cp:lastPrinted>2020-01-04T20:54:39Z</cp:lastPrinted>
  <dcterms:modified xsi:type="dcterms:W3CDTF">2020-01-04T20:58:05Z</dcterms:modified>
  <cp:revision>99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ntentTypeId">
    <vt:lpwstr>0x0101006D40B348BA97D84AABF8AA67B69E8C75</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22</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29</vt:i4>
  </property>
</Properties>
</file>